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7" r:id="rId6"/>
    <p:sldId id="320" r:id="rId7"/>
    <p:sldId id="321" r:id="rId8"/>
    <p:sldId id="308" r:id="rId9"/>
    <p:sldId id="258" r:id="rId10"/>
    <p:sldId id="260" r:id="rId11"/>
    <p:sldId id="259" r:id="rId12"/>
    <p:sldId id="311" r:id="rId13"/>
    <p:sldId id="312" r:id="rId14"/>
    <p:sldId id="298" r:id="rId15"/>
    <p:sldId id="318" r:id="rId16"/>
    <p:sldId id="290" r:id="rId17"/>
    <p:sldId id="314" r:id="rId18"/>
    <p:sldId id="315" r:id="rId19"/>
    <p:sldId id="316" r:id="rId20"/>
    <p:sldId id="276" r:id="rId21"/>
    <p:sldId id="277" r:id="rId22"/>
    <p:sldId id="278" r:id="rId23"/>
    <p:sldId id="296" r:id="rId24"/>
    <p:sldId id="280" r:id="rId25"/>
    <p:sldId id="313" r:id="rId26"/>
    <p:sldId id="281" r:id="rId27"/>
    <p:sldId id="292" r:id="rId28"/>
    <p:sldId id="299" r:id="rId29"/>
    <p:sldId id="300" r:id="rId30"/>
    <p:sldId id="291" r:id="rId31"/>
    <p:sldId id="293" r:id="rId32"/>
    <p:sldId id="301" r:id="rId33"/>
    <p:sldId id="302" r:id="rId34"/>
    <p:sldId id="287" r:id="rId35"/>
    <p:sldId id="286" r:id="rId36"/>
    <p:sldId id="303" r:id="rId37"/>
    <p:sldId id="304" r:id="rId38"/>
    <p:sldId id="288" r:id="rId39"/>
    <p:sldId id="306" r:id="rId40"/>
    <p:sldId id="305" r:id="rId41"/>
    <p:sldId id="295" r:id="rId42"/>
    <p:sldId id="294" r:id="rId43"/>
    <p:sldId id="285" r:id="rId44"/>
    <p:sldId id="368" r:id="rId45"/>
    <p:sldId id="322" r:id="rId46"/>
    <p:sldId id="346" r:id="rId47"/>
    <p:sldId id="325" r:id="rId48"/>
    <p:sldId id="347" r:id="rId49"/>
    <p:sldId id="327" r:id="rId50"/>
    <p:sldId id="348" r:id="rId51"/>
    <p:sldId id="326" r:id="rId52"/>
    <p:sldId id="349" r:id="rId53"/>
    <p:sldId id="328" r:id="rId54"/>
    <p:sldId id="350" r:id="rId55"/>
    <p:sldId id="329" r:id="rId56"/>
    <p:sldId id="351" r:id="rId57"/>
    <p:sldId id="331" r:id="rId58"/>
    <p:sldId id="352" r:id="rId59"/>
    <p:sldId id="330" r:id="rId60"/>
    <p:sldId id="353" r:id="rId61"/>
    <p:sldId id="332" r:id="rId62"/>
    <p:sldId id="354" r:id="rId63"/>
    <p:sldId id="333" r:id="rId64"/>
    <p:sldId id="355" r:id="rId65"/>
    <p:sldId id="334" r:id="rId66"/>
    <p:sldId id="356" r:id="rId67"/>
    <p:sldId id="335" r:id="rId68"/>
    <p:sldId id="357" r:id="rId69"/>
    <p:sldId id="336" r:id="rId70"/>
    <p:sldId id="358" r:id="rId71"/>
    <p:sldId id="337" r:id="rId72"/>
    <p:sldId id="359" r:id="rId73"/>
    <p:sldId id="338" r:id="rId74"/>
    <p:sldId id="360" r:id="rId75"/>
    <p:sldId id="339" r:id="rId76"/>
    <p:sldId id="361" r:id="rId77"/>
    <p:sldId id="340" r:id="rId78"/>
    <p:sldId id="362" r:id="rId79"/>
    <p:sldId id="341" r:id="rId80"/>
    <p:sldId id="363" r:id="rId81"/>
    <p:sldId id="342" r:id="rId82"/>
    <p:sldId id="364" r:id="rId83"/>
    <p:sldId id="343" r:id="rId84"/>
    <p:sldId id="365" r:id="rId85"/>
    <p:sldId id="344" r:id="rId86"/>
    <p:sldId id="366" r:id="rId87"/>
    <p:sldId id="345" r:id="rId88"/>
    <p:sldId id="367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FB6B0E-11C5-48D8-9483-5EF56E488700}">
          <p14:sldIdLst>
            <p14:sldId id="256"/>
            <p14:sldId id="317"/>
            <p14:sldId id="320"/>
            <p14:sldId id="321"/>
            <p14:sldId id="308"/>
            <p14:sldId id="258"/>
            <p14:sldId id="260"/>
            <p14:sldId id="259"/>
            <p14:sldId id="311"/>
            <p14:sldId id="312"/>
            <p14:sldId id="298"/>
            <p14:sldId id="318"/>
            <p14:sldId id="290"/>
          </p14:sldIdLst>
        </p14:section>
        <p14:section name="David's Section" id="{F6617327-56D1-4CAF-A9E9-48FD92938BD8}">
          <p14:sldIdLst>
            <p14:sldId id="314"/>
            <p14:sldId id="315"/>
            <p14:sldId id="316"/>
            <p14:sldId id="276"/>
            <p14:sldId id="277"/>
            <p14:sldId id="278"/>
            <p14:sldId id="296"/>
            <p14:sldId id="280"/>
            <p14:sldId id="313"/>
            <p14:sldId id="281"/>
            <p14:sldId id="292"/>
            <p14:sldId id="299"/>
            <p14:sldId id="300"/>
            <p14:sldId id="291"/>
            <p14:sldId id="293"/>
            <p14:sldId id="301"/>
            <p14:sldId id="302"/>
            <p14:sldId id="287"/>
            <p14:sldId id="286"/>
            <p14:sldId id="303"/>
            <p14:sldId id="304"/>
            <p14:sldId id="288"/>
            <p14:sldId id="306"/>
            <p14:sldId id="305"/>
            <p14:sldId id="295"/>
            <p14:sldId id="294"/>
            <p14:sldId id="285"/>
            <p14:sldId id="368"/>
            <p14:sldId id="322"/>
            <p14:sldId id="346"/>
            <p14:sldId id="325"/>
            <p14:sldId id="347"/>
            <p14:sldId id="327"/>
            <p14:sldId id="348"/>
            <p14:sldId id="326"/>
            <p14:sldId id="349"/>
            <p14:sldId id="328"/>
            <p14:sldId id="350"/>
            <p14:sldId id="329"/>
            <p14:sldId id="351"/>
            <p14:sldId id="331"/>
            <p14:sldId id="352"/>
            <p14:sldId id="330"/>
            <p14:sldId id="353"/>
            <p14:sldId id="332"/>
            <p14:sldId id="354"/>
            <p14:sldId id="333"/>
            <p14:sldId id="355"/>
            <p14:sldId id="334"/>
            <p14:sldId id="356"/>
            <p14:sldId id="335"/>
            <p14:sldId id="357"/>
            <p14:sldId id="336"/>
            <p14:sldId id="358"/>
            <p14:sldId id="337"/>
            <p14:sldId id="359"/>
            <p14:sldId id="338"/>
            <p14:sldId id="360"/>
            <p14:sldId id="339"/>
            <p14:sldId id="361"/>
            <p14:sldId id="340"/>
            <p14:sldId id="362"/>
            <p14:sldId id="341"/>
            <p14:sldId id="363"/>
            <p14:sldId id="342"/>
            <p14:sldId id="364"/>
            <p14:sldId id="343"/>
            <p14:sldId id="365"/>
            <p14:sldId id="344"/>
            <p14:sldId id="366"/>
            <p14:sldId id="345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hea" initials="DS" lastIdx="3" clrIdx="0">
    <p:extLst>
      <p:ext uri="{19B8F6BF-5375-455C-9EA6-DF929625EA0E}">
        <p15:presenceInfo xmlns:p15="http://schemas.microsoft.com/office/powerpoint/2012/main" userId="S::dshea@scc.virginia.gov::13310144-b5d3-4c3d-b030-f35643e5d0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292305443808359E-2"/>
          <c:y val="2.7922060831627741E-2"/>
          <c:w val="0.95532324231862564"/>
          <c:h val="0.846850354691181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Off Exchange Only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projected</c:v>
                </c:pt>
              </c:strCache>
              <c:extLst/>
            </c:strRef>
          </c:cat>
          <c:val>
            <c:numRef>
              <c:f>Sheet1!$B$2:$B$11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666-4B5B-B6BB-EFF8904C7E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 and Off Exchange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projected</c:v>
                </c:pt>
              </c:strCache>
              <c:extLst/>
            </c:strRef>
          </c:cat>
          <c:val>
            <c:numRef>
              <c:f>Sheet1!$C$2:$C$11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9</c:v>
                </c:pt>
                <c:pt idx="4">
                  <c:v>12</c:v>
                </c:pt>
                <c:pt idx="5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666-4B5B-B6BB-EFF8904C7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2546888"/>
        <c:axId val="582550824"/>
      </c:barChart>
      <c:catAx>
        <c:axId val="58254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50824"/>
        <c:crosses val="autoZero"/>
        <c:auto val="1"/>
        <c:lblAlgn val="ctr"/>
        <c:lblOffset val="100"/>
        <c:noMultiLvlLbl val="0"/>
      </c:catAx>
      <c:valAx>
        <c:axId val="582550824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4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="1" i="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99895039898611E-2"/>
          <c:y val="2.0042322671772868E-2"/>
          <c:w val="0.96934881250687044"/>
          <c:h val="0.7397772537616870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(Sheet1!$A$1,Sheet1!$A$3:$A$16)</c:f>
              <c:strCache>
                <c:ptCount val="14"/>
                <c:pt idx="0">
                  <c:v>Health-
Keepers</c:v>
                </c:pt>
                <c:pt idx="1">
                  <c:v>Cigna</c:v>
                </c:pt>
                <c:pt idx="2">
                  <c:v>Kaiser 
Foundation</c:v>
                </c:pt>
                <c:pt idx="3">
                  <c:v>Optima 
Health 
Plan</c:v>
                </c:pt>
                <c:pt idx="4">
                  <c:v>Optimum 
Choice</c:v>
                </c:pt>
                <c:pt idx="5">
                  <c:v>Piedmont 
HMO</c:v>
                </c:pt>
                <c:pt idx="6">
                  <c:v>CareFirst</c:v>
                </c:pt>
                <c:pt idx="7">
                  <c:v>Anthem </c:v>
                </c:pt>
                <c:pt idx="8">
                  <c:v>Innovation 
Health 
Plan</c:v>
                </c:pt>
                <c:pt idx="9">
                  <c:v>Oscar</c:v>
                </c:pt>
                <c:pt idx="10">
                  <c:v>Aetna 
Health</c:v>
                </c:pt>
                <c:pt idx="11">
                  <c:v>GHMSI</c:v>
                </c:pt>
                <c:pt idx="12">
                  <c:v>Aetna 
Life </c:v>
                </c:pt>
                <c:pt idx="13">
                  <c:v>Optima 
Health 
Ins. Co.</c:v>
                </c:pt>
              </c:strCache>
            </c:strRef>
          </c:cat>
          <c:val>
            <c:numRef>
              <c:f>(Sheet1!$B$1,Sheet1!$B$3:$B$16)</c:f>
              <c:numCache>
                <c:formatCode>0.0%</c:formatCode>
                <c:ptCount val="14"/>
                <c:pt idx="0">
                  <c:v>0.44357915112709251</c:v>
                </c:pt>
                <c:pt idx="1">
                  <c:v>0.14839755676310579</c:v>
                </c:pt>
                <c:pt idx="2">
                  <c:v>0.12869920999534584</c:v>
                </c:pt>
                <c:pt idx="3">
                  <c:v>0.11112185806151677</c:v>
                </c:pt>
                <c:pt idx="4">
                  <c:v>9.5360487124179966E-2</c:v>
                </c:pt>
                <c:pt idx="5">
                  <c:v>3.0927500171500522E-2</c:v>
                </c:pt>
                <c:pt idx="6">
                  <c:v>2.0250972460205803E-2</c:v>
                </c:pt>
                <c:pt idx="7">
                  <c:v>6.3368450161013223E-3</c:v>
                </c:pt>
                <c:pt idx="8">
                  <c:v>4.3852224278968155E-3</c:v>
                </c:pt>
                <c:pt idx="9">
                  <c:v>3.6329353987007121E-3</c:v>
                </c:pt>
                <c:pt idx="10">
                  <c:v>3.6328589709750114E-3</c:v>
                </c:pt>
                <c:pt idx="11">
                  <c:v>2.5909775059584283E-3</c:v>
                </c:pt>
                <c:pt idx="12">
                  <c:v>1.0844249774205194E-3</c:v>
                </c:pt>
                <c:pt idx="13">
                  <c:v>6.3368450161013228E-6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4-4FA2-B1C9-98D86C6F9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0797304"/>
        <c:axId val="600797632"/>
      </c:barChart>
      <c:catAx>
        <c:axId val="600797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797632"/>
        <c:crosses val="autoZero"/>
        <c:auto val="1"/>
        <c:lblAlgn val="ctr"/>
        <c:lblOffset val="100"/>
        <c:tickLblSkip val="1"/>
        <c:noMultiLvlLbl val="0"/>
      </c:catAx>
      <c:valAx>
        <c:axId val="600797632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797304"/>
        <c:crosses val="autoZero"/>
        <c:crossBetween val="between"/>
        <c:majorUnit val="0.1"/>
      </c:valAx>
      <c:spPr>
        <a:noFill/>
        <a:ln>
          <a:solidFill>
            <a:schemeClr val="tx1">
              <a:lumMod val="75000"/>
              <a:lumOff val="2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>
          <a:solidFill>
            <a:schemeClr val="accent1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025586897081826E-2"/>
          <c:y val="4.9901321421430035E-2"/>
          <c:w val="0.85960580430652167"/>
          <c:h val="0.80741875142259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Enrollment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Sheet1!$F$1:$K$1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as of 3/1/22</c:v>
                </c:pt>
                <c:pt idx="5">
                  <c:v>2023 Projected</c:v>
                </c:pt>
              </c:strCache>
              <c:extLst/>
            </c:strRef>
          </c:cat>
          <c:val>
            <c:numRef>
              <c:f>Sheet1!$F$2:$K$2</c:f>
              <c:numCache>
                <c:formatCode>_(* #,##0_);_(* \(#,##0\);_(* "-"??_);_(@_)</c:formatCode>
                <c:ptCount val="6"/>
                <c:pt idx="0">
                  <c:v>339863</c:v>
                </c:pt>
                <c:pt idx="1">
                  <c:v>259721</c:v>
                </c:pt>
                <c:pt idx="2">
                  <c:v>246842</c:v>
                </c:pt>
                <c:pt idx="3">
                  <c:v>269760</c:v>
                </c:pt>
                <c:pt idx="4">
                  <c:v>307920</c:v>
                </c:pt>
                <c:pt idx="5">
                  <c:v>315616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EEF-410F-AF84-374A4C351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7568320"/>
        <c:axId val="462520256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Average Premium PMPM</c:v>
                </c:pt>
              </c:strCache>
            </c:strRef>
          </c:tx>
          <c:spPr>
            <a:ln w="57150" cap="rnd" cmpd="sng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Sheet1!$F$1:$K$1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as of 3/1/22</c:v>
                </c:pt>
                <c:pt idx="5">
                  <c:v>2023 Projected</c:v>
                </c:pt>
              </c:strCache>
              <c:extLst/>
            </c:strRef>
          </c:cat>
          <c:val>
            <c:numRef>
              <c:f>Sheet1!$F$3:$K$3</c:f>
              <c:numCache>
                <c:formatCode>"$"#,##0.00_);[Red]\("$"#,##0.00\)</c:formatCode>
                <c:ptCount val="6"/>
                <c:pt idx="0">
                  <c:v>642.16999999999996</c:v>
                </c:pt>
                <c:pt idx="1">
                  <c:v>657.97</c:v>
                </c:pt>
                <c:pt idx="2" formatCode="_(&quot;$&quot;* #,##0.00_);_(&quot;$&quot;* \(#,##0.00\);_(&quot;$&quot;* &quot;-&quot;??_);_(@_)">
                  <c:v>588.87</c:v>
                </c:pt>
                <c:pt idx="3" formatCode="_(&quot;$&quot;* #,##0.00_);_(&quot;$&quot;* \(#,##0.00\);_(&quot;$&quot;* &quot;-&quot;??_);_(@_)">
                  <c:v>580.97</c:v>
                </c:pt>
                <c:pt idx="4" formatCode="_(&quot;$&quot;* #,##0.00_);_(&quot;$&quot;* \(#,##0.00\);_(&quot;$&quot;* &quot;-&quot;??_);_(@_)">
                  <c:v>566</c:v>
                </c:pt>
                <c:pt idx="5" formatCode="_(&quot;$&quot;* #,##0.00_);_(&quot;$&quot;* \(#,##0.00\);_(&quot;$&quot;* &quot;-&quot;??_);_(@_)">
                  <c:v>495.8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EEF-410F-AF84-374A4C351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15608"/>
        <c:axId val="525613968"/>
      </c:lineChart>
      <c:catAx>
        <c:axId val="16756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20256"/>
        <c:crosses val="autoZero"/>
        <c:auto val="1"/>
        <c:lblAlgn val="ctr"/>
        <c:lblOffset val="100"/>
        <c:noMultiLvlLbl val="0"/>
      </c:catAx>
      <c:valAx>
        <c:axId val="462520256"/>
        <c:scaling>
          <c:orientation val="minMax"/>
          <c:max val="400000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68320"/>
        <c:crosses val="autoZero"/>
        <c:crossBetween val="between"/>
        <c:majorUnit val="25000"/>
      </c:valAx>
      <c:valAx>
        <c:axId val="525613968"/>
        <c:scaling>
          <c:orientation val="minMax"/>
        </c:scaling>
        <c:delete val="0"/>
        <c:axPos val="r"/>
        <c:numFmt formatCode="&quot;$&quot;#,##0.00_);[Red]\(&quot;$&quot;#,##0.0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15608"/>
        <c:crosses val="max"/>
        <c:crossBetween val="between"/>
      </c:valAx>
      <c:catAx>
        <c:axId val="525615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56139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0747929826470529"/>
          <c:y val="0.93771618228426079"/>
          <c:w val="0.54953267275672435"/>
          <c:h val="5.665913548769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025586897081826E-2"/>
          <c:y val="4.9901321421430035E-2"/>
          <c:w val="0.85960580430652167"/>
          <c:h val="0.80741875142259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Enrollment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Sheet1!$F$1:$K$1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as of 3/1/22</c:v>
                </c:pt>
                <c:pt idx="5">
                  <c:v>2023 Projected</c:v>
                </c:pt>
              </c:strCache>
            </c:strRef>
          </c:cat>
          <c:val>
            <c:numRef>
              <c:f>Sheet1!$F$2:$K$2</c:f>
              <c:numCache>
                <c:formatCode>#,##0</c:formatCode>
                <c:ptCount val="6"/>
                <c:pt idx="0">
                  <c:v>350636</c:v>
                </c:pt>
                <c:pt idx="1">
                  <c:v>343166</c:v>
                </c:pt>
                <c:pt idx="2">
                  <c:v>322928</c:v>
                </c:pt>
                <c:pt idx="3">
                  <c:v>309571.92166666663</c:v>
                </c:pt>
                <c:pt idx="4">
                  <c:v>302007</c:v>
                </c:pt>
                <c:pt idx="5">
                  <c:v>313650.40179823025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95-471F-B467-135016A4E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7568320"/>
        <c:axId val="462520256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Average Premium PMPM</c:v>
                </c:pt>
              </c:strCache>
            </c:strRef>
          </c:tx>
          <c:spPr>
            <a:ln w="57150" cap="rnd" cmpd="sng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6925731922278996E-2"/>
                  <c:y val="4.035858996079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95-471F-B467-135016A4E87A}"/>
                </c:ext>
              </c:extLst>
            </c:dLbl>
            <c:dLbl>
              <c:idx val="1"/>
              <c:layout>
                <c:manualLayout>
                  <c:x val="-3.7064405488296821E-2"/>
                  <c:y val="5.0566706244736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95-471F-B467-135016A4E87A}"/>
                </c:ext>
              </c:extLst>
            </c:dLbl>
            <c:dLbl>
              <c:idx val="2"/>
              <c:layout>
                <c:manualLayout>
                  <c:x val="-3.5869304143404848E-2"/>
                  <c:y val="-4.4928955457447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95-471F-B467-135016A4E87A}"/>
                </c:ext>
              </c:extLst>
            </c:dLbl>
            <c:dLbl>
              <c:idx val="3"/>
              <c:layout>
                <c:manualLayout>
                  <c:x val="-3.5869300943041603E-2"/>
                  <c:y val="-2.5247214207083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95-471F-B467-135016A4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Sheet1!$F$1:$K$1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as of 3/1/22</c:v>
                </c:pt>
                <c:pt idx="5">
                  <c:v>2023 Projected</c:v>
                </c:pt>
              </c:strCache>
            </c:strRef>
          </c:cat>
          <c:val>
            <c:numRef>
              <c:f>Sheet1!$F$3:$K$3</c:f>
              <c:numCache>
                <c:formatCode>"$"#,##0.00_);[Red]\("$"#,##0.00\)</c:formatCode>
                <c:ptCount val="6"/>
                <c:pt idx="0">
                  <c:v>481.16</c:v>
                </c:pt>
                <c:pt idx="1">
                  <c:v>494.74</c:v>
                </c:pt>
                <c:pt idx="2" formatCode="_(&quot;$&quot;* #,##0.00_);_(&quot;$&quot;* \(#,##0.00\);_(&quot;$&quot;* &quot;-&quot;??_);_(@_)">
                  <c:v>510.94</c:v>
                </c:pt>
                <c:pt idx="3" formatCode="&quot;$&quot;#,##0.00">
                  <c:v>544.60520902215978</c:v>
                </c:pt>
                <c:pt idx="4" formatCode="&quot;$&quot;#,##0.00">
                  <c:v>572.59</c:v>
                </c:pt>
                <c:pt idx="5" formatCode="&quot;$&quot;#,##0.00">
                  <c:v>609.72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E95-471F-B467-135016A4E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615608"/>
        <c:axId val="525613968"/>
      </c:lineChart>
      <c:catAx>
        <c:axId val="16756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20256"/>
        <c:crosses val="autoZero"/>
        <c:auto val="1"/>
        <c:lblAlgn val="ctr"/>
        <c:lblOffset val="100"/>
        <c:noMultiLvlLbl val="0"/>
      </c:catAx>
      <c:valAx>
        <c:axId val="462520256"/>
        <c:scaling>
          <c:orientation val="minMax"/>
          <c:min val="2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68320"/>
        <c:crosses val="autoZero"/>
        <c:crossBetween val="between"/>
      </c:valAx>
      <c:valAx>
        <c:axId val="525613968"/>
        <c:scaling>
          <c:orientation val="minMax"/>
          <c:min val="0"/>
        </c:scaling>
        <c:delete val="0"/>
        <c:axPos val="r"/>
        <c:numFmt formatCode="&quot;$&quot;#,##0.00_);[Red]\(&quot;$&quot;#,##0.0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15608"/>
        <c:crosses val="max"/>
        <c:crossBetween val="between"/>
      </c:valAx>
      <c:catAx>
        <c:axId val="525615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56139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0747929826470529"/>
          <c:y val="0.93771618228426079"/>
          <c:w val="0.54953267275672435"/>
          <c:h val="5.665913548769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ACA - Non-APTC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Sheet5!$A$2:$A$5</c:f>
              <c:strCache>
                <c:ptCount val="4"/>
                <c:pt idx="0">
                  <c:v>2022 Modeled Baseline (w/ARPA)</c:v>
                </c:pt>
                <c:pt idx="1">
                  <c:v>2023 Modeled Baseline (no ARPA; w/o Reinsurance)</c:v>
                </c:pt>
                <c:pt idx="2">
                  <c:v>2023 Scenario (no ARPA; w/20% Reinsurance)</c:v>
                </c:pt>
                <c:pt idx="3">
                  <c:v>2023 Scenario (w/ARPA; w/20% reinsurance)</c:v>
                </c:pt>
              </c:strCache>
            </c:strRef>
          </c:cat>
          <c:val>
            <c:numRef>
              <c:f>Sheet5!$B$2:$B$5</c:f>
              <c:numCache>
                <c:formatCode>General</c:formatCode>
                <c:ptCount val="4"/>
                <c:pt idx="0">
                  <c:v>27</c:v>
                </c:pt>
                <c:pt idx="1">
                  <c:v>71</c:v>
                </c:pt>
                <c:pt idx="2">
                  <c:v>83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2-4DF9-8DC8-56ED68224E45}"/>
            </c:ext>
          </c:extLst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ACA - APTC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Sheet5!$A$2:$A$5</c:f>
              <c:strCache>
                <c:ptCount val="4"/>
                <c:pt idx="0">
                  <c:v>2022 Modeled Baseline (w/ARPA)</c:v>
                </c:pt>
                <c:pt idx="1">
                  <c:v>2023 Modeled Baseline (no ARPA; w/o Reinsurance)</c:v>
                </c:pt>
                <c:pt idx="2">
                  <c:v>2023 Scenario (no ARPA; w/20% Reinsurance)</c:v>
                </c:pt>
                <c:pt idx="3">
                  <c:v>2023 Scenario (w/ARPA; w/20% reinsurance)</c:v>
                </c:pt>
              </c:strCache>
            </c:strRef>
          </c:cat>
          <c:val>
            <c:numRef>
              <c:f>Sheet5!$C$2:$C$5</c:f>
              <c:numCache>
                <c:formatCode>General</c:formatCode>
                <c:ptCount val="4"/>
                <c:pt idx="0">
                  <c:v>256</c:v>
                </c:pt>
                <c:pt idx="1">
                  <c:v>206</c:v>
                </c:pt>
                <c:pt idx="2">
                  <c:v>206</c:v>
                </c:pt>
                <c:pt idx="3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92-4DF9-8DC8-56ED68224E45}"/>
            </c:ext>
          </c:extLst>
        </c:ser>
        <c:ser>
          <c:idx val="2"/>
          <c:order val="2"/>
          <c:tx>
            <c:strRef>
              <c:f>Sheet5!$D$1</c:f>
              <c:strCache>
                <c:ptCount val="1"/>
                <c:pt idx="0">
                  <c:v>GF &amp; Transitional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Sheet5!$A$2:$A$5</c:f>
              <c:strCache>
                <c:ptCount val="4"/>
                <c:pt idx="0">
                  <c:v>2022 Modeled Baseline (w/ARPA)</c:v>
                </c:pt>
                <c:pt idx="1">
                  <c:v>2023 Modeled Baseline (no ARPA; w/o Reinsurance)</c:v>
                </c:pt>
                <c:pt idx="2">
                  <c:v>2023 Scenario (no ARPA; w/20% Reinsurance)</c:v>
                </c:pt>
                <c:pt idx="3">
                  <c:v>2023 Scenario (w/ARPA; w/20% reinsurance)</c:v>
                </c:pt>
              </c:strCache>
            </c:strRef>
          </c:cat>
          <c:val>
            <c:numRef>
              <c:f>Sheet5!$D$2:$D$5</c:f>
              <c:numCache>
                <c:formatCode>General</c:formatCode>
                <c:ptCount val="4"/>
                <c:pt idx="0">
                  <c:v>17</c:v>
                </c:pt>
                <c:pt idx="1">
                  <c:v>13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92-4DF9-8DC8-56ED68224E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7813208"/>
        <c:axId val="913919808"/>
      </c:barChart>
      <c:catAx>
        <c:axId val="397813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919808"/>
        <c:crosses val="autoZero"/>
        <c:auto val="1"/>
        <c:lblAlgn val="ctr"/>
        <c:lblOffset val="100"/>
        <c:noMultiLvlLbl val="0"/>
      </c:catAx>
      <c:valAx>
        <c:axId val="91391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813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ACA Historical Data in Virginia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Individual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64022756686938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3B-430D-AD2C-3996B9EB2D2C}"/>
                </c:ext>
              </c:extLst>
            </c:dLbl>
            <c:dLbl>
              <c:idx val="1"/>
              <c:layout>
                <c:manualLayout>
                  <c:x val="-1.1213409188956186E-3"/>
                  <c:y val="2.5373930823471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3B-430D-AD2C-3996B9EB2D2C}"/>
                </c:ext>
              </c:extLst>
            </c:dLbl>
            <c:dLbl>
              <c:idx val="2"/>
              <c:layout>
                <c:manualLayout>
                  <c:x val="-5.60670459447825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3B-430D-AD2C-3996B9EB2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Sheet1!$A$6:$A$11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(est.)</c:v>
                </c:pt>
                <c:pt idx="5">
                  <c:v>2023 (est.)</c:v>
                </c:pt>
              </c:strCache>
            </c:strRef>
          </c:cat>
          <c:val>
            <c:numRef>
              <c:f>Sheet1!$B$6:$B$11</c:f>
              <c:numCache>
                <c:formatCode>0.0%</c:formatCode>
                <c:ptCount val="6"/>
                <c:pt idx="0">
                  <c:v>0.70508255996861502</c:v>
                </c:pt>
                <c:pt idx="1">
                  <c:v>0.65600000000000003</c:v>
                </c:pt>
                <c:pt idx="2">
                  <c:v>0.71299999999999997</c:v>
                </c:pt>
                <c:pt idx="3">
                  <c:v>0.78700000000000003</c:v>
                </c:pt>
                <c:pt idx="4">
                  <c:v>0.82299999999999995</c:v>
                </c:pt>
                <c:pt idx="5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3B-430D-AD2C-3996B9EB2D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Small Group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12134091889561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3B-430D-AD2C-3996B9EB2D2C}"/>
                </c:ext>
              </c:extLst>
            </c:dLbl>
            <c:dLbl>
              <c:idx val="2"/>
              <c:layout>
                <c:manualLayout>
                  <c:x val="3.3640227566866915E-3"/>
                  <c:y val="-2.5373925753895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3B-430D-AD2C-3996B9EB2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Sheet1!$A$6:$A$11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(est.)</c:v>
                </c:pt>
                <c:pt idx="5">
                  <c:v>2023 (est.)</c:v>
                </c:pt>
              </c:strCache>
            </c:strRef>
          </c:cat>
          <c:val>
            <c:numRef>
              <c:f>Sheet1!$C$6:$C$11</c:f>
              <c:numCache>
                <c:formatCode>0.0%</c:formatCode>
                <c:ptCount val="6"/>
                <c:pt idx="0">
                  <c:v>0.76481774844864636</c:v>
                </c:pt>
                <c:pt idx="1">
                  <c:v>0.79300000000000004</c:v>
                </c:pt>
                <c:pt idx="2">
                  <c:v>0.76700000000000002</c:v>
                </c:pt>
                <c:pt idx="3">
                  <c:v>0.80900000000000005</c:v>
                </c:pt>
                <c:pt idx="4">
                  <c:v>0.83099999999999996</c:v>
                </c:pt>
                <c:pt idx="5">
                  <c:v>0.84099999999999997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3B-430D-AD2C-3996B9EB2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5147376"/>
        <c:axId val="805148032"/>
      </c:barChart>
      <c:catAx>
        <c:axId val="8051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148032"/>
        <c:crosses val="autoZero"/>
        <c:auto val="1"/>
        <c:lblAlgn val="ctr"/>
        <c:lblOffset val="100"/>
        <c:noMultiLvlLbl val="0"/>
      </c:catAx>
      <c:valAx>
        <c:axId val="8051480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1473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Percentage Change Over Prior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135720967993665E-2"/>
          <c:y val="0.10723629510771855"/>
          <c:w val="0.92400797673686552"/>
          <c:h val="0.77886959182922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Change Over Prior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3058969913733502E-3"/>
                  <c:y val="1.37156095951616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AD-4433-88C4-B31A42D2AD9C}"/>
                </c:ext>
              </c:extLst>
            </c:dLbl>
            <c:dLbl>
              <c:idx val="3"/>
              <c:layout>
                <c:manualLayout>
                  <c:x val="-3.2914065767393271E-3"/>
                  <c:y val="1.32994703566610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AD-4433-88C4-B31A42D2AD9C}"/>
                </c:ext>
              </c:extLst>
            </c:dLbl>
            <c:dLbl>
              <c:idx val="4"/>
              <c:layout>
                <c:manualLayout>
                  <c:x val="-1.1019656637911437E-3"/>
                  <c:y val="5.39282482533829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AD-4433-88C4-B31A42D2AD9C}"/>
                </c:ext>
              </c:extLst>
            </c:dLbl>
            <c:dLbl>
              <c:idx val="5"/>
              <c:layout>
                <c:manualLayout>
                  <c:x val="-1.1019656637911437E-3"/>
                  <c:y val="7.63462029787042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AD-4433-88C4-B31A42D2A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Sheet1!$A$2:$A$10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est.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6"/>
                <c:pt idx="0">
                  <c:v>0.56200000000000006</c:v>
                </c:pt>
                <c:pt idx="1">
                  <c:v>0.156</c:v>
                </c:pt>
                <c:pt idx="2">
                  <c:v>-0.05</c:v>
                </c:pt>
                <c:pt idx="3">
                  <c:v>-3.6999999999999998E-2</c:v>
                </c:pt>
                <c:pt idx="4">
                  <c:v>-9.0999999999999998E-2</c:v>
                </c:pt>
                <c:pt idx="5">
                  <c:v>-0.17199999999999999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AD-4433-88C4-B31A42D2A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62"/>
        <c:axId val="711998432"/>
        <c:axId val="711998760"/>
        <c:extLst/>
      </c:barChart>
      <c:catAx>
        <c:axId val="71199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27000">
              <a:schemeClr val="accent1">
                <a:alpha val="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998760"/>
        <c:crosses val="autoZero"/>
        <c:auto val="1"/>
        <c:lblAlgn val="ctr"/>
        <c:lblOffset val="160"/>
        <c:noMultiLvlLbl val="0"/>
      </c:catAx>
      <c:valAx>
        <c:axId val="711998760"/>
        <c:scaling>
          <c:orientation val="minMax"/>
          <c:max val="1"/>
          <c:min val="-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99843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89018-259F-414B-B185-37D40543DD87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A2C452-C444-4E50-A0E6-516DCDEF5ADD}">
      <dgm:prSet phldrT="[Text]"/>
      <dgm:spPr/>
      <dgm:t>
        <a:bodyPr/>
        <a:lstStyle/>
        <a:p>
          <a:r>
            <a:rPr lang="en-US" dirty="0"/>
            <a:t>SCC Commissioners</a:t>
          </a:r>
        </a:p>
      </dgm:t>
    </dgm:pt>
    <dgm:pt modelId="{85684906-B2D0-4BD3-9D13-E9186EE3E8C8}" type="parTrans" cxnId="{6719DEE9-F3DF-4360-8097-333E73ABD3F3}">
      <dgm:prSet/>
      <dgm:spPr/>
      <dgm:t>
        <a:bodyPr/>
        <a:lstStyle/>
        <a:p>
          <a:endParaRPr lang="en-US"/>
        </a:p>
      </dgm:t>
    </dgm:pt>
    <dgm:pt modelId="{AF1A9E98-5CC7-4A2D-A595-5E46E46E06D9}" type="sibTrans" cxnId="{6719DEE9-F3DF-4360-8097-333E73ABD3F3}">
      <dgm:prSet custT="1"/>
      <dgm:spPr/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Legal</a:t>
          </a:r>
          <a:r>
            <a:rPr lang="en-US" sz="1400" dirty="0"/>
            <a:t> </a:t>
          </a:r>
          <a:r>
            <a:rPr lang="en-US" sz="1400" dirty="0">
              <a:solidFill>
                <a:schemeClr val="accent1"/>
              </a:solidFill>
            </a:rPr>
            <a:t>Support</a:t>
          </a:r>
        </a:p>
      </dgm:t>
    </dgm:pt>
    <dgm:pt modelId="{27FFA093-DB49-4F60-B26D-A1A43A81F8BB}" type="asst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Chief</a:t>
          </a:r>
          <a:r>
            <a:rPr lang="en-US" dirty="0"/>
            <a:t> </a:t>
          </a:r>
          <a:r>
            <a:rPr lang="en-US" dirty="0">
              <a:solidFill>
                <a:schemeClr val="accent1"/>
              </a:solidFill>
            </a:rPr>
            <a:t>Administrative</a:t>
          </a:r>
          <a:r>
            <a:rPr lang="en-US" dirty="0"/>
            <a:t> </a:t>
          </a:r>
          <a:r>
            <a:rPr lang="en-US" dirty="0">
              <a:solidFill>
                <a:schemeClr val="accent1"/>
              </a:solidFill>
            </a:rPr>
            <a:t>Officer</a:t>
          </a:r>
        </a:p>
      </dgm:t>
    </dgm:pt>
    <dgm:pt modelId="{23E9903A-5F06-4734-9AA4-E80F9FE0E6B0}" type="parTrans" cxnId="{19BB0516-B010-4876-88EB-61AB3E4299A3}">
      <dgm:prSet/>
      <dgm:spPr/>
      <dgm:t>
        <a:bodyPr/>
        <a:lstStyle/>
        <a:p>
          <a:endParaRPr lang="en-US"/>
        </a:p>
      </dgm:t>
    </dgm:pt>
    <dgm:pt modelId="{FE07ABFE-1B9D-4D50-A254-9DC48FBEB686}" type="sibTrans" cxnId="{19BB0516-B010-4876-88EB-61AB3E4299A3}">
      <dgm:prSet custT="1"/>
      <dgm:spPr/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Administration</a:t>
          </a:r>
        </a:p>
      </dgm:t>
    </dgm:pt>
    <dgm:pt modelId="{BB1DEC82-FB7B-4D71-893E-AA8E45354F95}">
      <dgm:prSet phldrT="[Text]"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accent1"/>
              </a:solidFill>
            </a:rPr>
            <a:t>Public</a:t>
          </a:r>
          <a:r>
            <a:rPr lang="en-US"/>
            <a:t> </a:t>
          </a:r>
        </a:p>
        <a:p>
          <a:r>
            <a:rPr lang="en-US">
              <a:solidFill>
                <a:schemeClr val="accent1"/>
              </a:solidFill>
            </a:rPr>
            <a:t>Utilities</a:t>
          </a:r>
          <a:endParaRPr lang="en-US" dirty="0">
            <a:solidFill>
              <a:schemeClr val="accent1"/>
            </a:solidFill>
          </a:endParaRPr>
        </a:p>
      </dgm:t>
    </dgm:pt>
    <dgm:pt modelId="{350D0C2A-0948-429F-8A73-46B667446C83}" type="parTrans" cxnId="{4346EA57-4A47-49D3-B986-139037D42A46}">
      <dgm:prSet/>
      <dgm:spPr/>
      <dgm:t>
        <a:bodyPr/>
        <a:lstStyle/>
        <a:p>
          <a:endParaRPr lang="en-US"/>
        </a:p>
      </dgm:t>
    </dgm:pt>
    <dgm:pt modelId="{5219D392-2242-4C51-86EB-5B87BE348549}" type="sibTrans" cxnId="{4346EA57-4A47-49D3-B986-139037D42A46}">
      <dgm:prSet/>
      <dgm:spPr/>
      <dgm:t>
        <a:bodyPr/>
        <a:lstStyle/>
        <a:p>
          <a:endParaRPr lang="en-US"/>
        </a:p>
      </dgm:t>
    </dgm:pt>
    <dgm:pt modelId="{53D2DFC8-733D-4871-8E1D-D3423855C4AF}">
      <dgm:prSet phldrT="[Text]"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accent1"/>
              </a:solidFill>
            </a:rPr>
            <a:t>Financial</a:t>
          </a:r>
          <a:r>
            <a:rPr lang="en-US"/>
            <a:t> </a:t>
          </a:r>
          <a:r>
            <a:rPr lang="en-US">
              <a:solidFill>
                <a:schemeClr val="accent1"/>
              </a:solidFill>
            </a:rPr>
            <a:t>Services</a:t>
          </a:r>
          <a:endParaRPr lang="en-US" dirty="0">
            <a:solidFill>
              <a:schemeClr val="accent1"/>
            </a:solidFill>
          </a:endParaRPr>
        </a:p>
      </dgm:t>
    </dgm:pt>
    <dgm:pt modelId="{440E1AAE-EB4D-4F7D-9295-2C6964A9B449}" type="parTrans" cxnId="{D48B4838-2E2F-4497-AA99-0736C8C70D94}">
      <dgm:prSet/>
      <dgm:spPr/>
      <dgm:t>
        <a:bodyPr/>
        <a:lstStyle/>
        <a:p>
          <a:endParaRPr lang="en-US"/>
        </a:p>
      </dgm:t>
    </dgm:pt>
    <dgm:pt modelId="{478F0428-805A-4731-BF3B-F088F6F72AD7}" type="sibTrans" cxnId="{D48B4838-2E2F-4497-AA99-0736C8C70D94}">
      <dgm:prSet/>
      <dgm:spPr/>
      <dgm:t>
        <a:bodyPr/>
        <a:lstStyle/>
        <a:p>
          <a:endParaRPr lang="en-US"/>
        </a:p>
      </dgm:t>
    </dgm:pt>
    <dgm:pt modelId="{6C4B00B4-0DFC-4962-8BC8-75AE2302C578}">
      <dgm:prSet phldrT="[Text]"/>
      <dgm:spPr/>
      <dgm:t>
        <a:bodyPr/>
        <a:lstStyle/>
        <a:p>
          <a:r>
            <a:rPr lang="en-US" dirty="0"/>
            <a:t>Bureau of Insurance</a:t>
          </a:r>
        </a:p>
      </dgm:t>
    </dgm:pt>
    <dgm:pt modelId="{E166AC61-BB62-473B-8ED1-89BCC631A392}" type="sibTrans" cxnId="{280D98EA-1B6E-46B7-9F1C-8297A30221FF}">
      <dgm:prSet/>
      <dgm:spPr/>
      <dgm:t>
        <a:bodyPr/>
        <a:lstStyle/>
        <a:p>
          <a:endParaRPr lang="en-US"/>
        </a:p>
      </dgm:t>
    </dgm:pt>
    <dgm:pt modelId="{6F161B12-2229-4CEB-BD10-9FB40FDDAA0E}" type="parTrans" cxnId="{280D98EA-1B6E-46B7-9F1C-8297A30221FF}">
      <dgm:prSet/>
      <dgm:spPr/>
      <dgm:t>
        <a:bodyPr/>
        <a:lstStyle/>
        <a:p>
          <a:endParaRPr lang="en-US"/>
        </a:p>
      </dgm:t>
    </dgm:pt>
    <dgm:pt modelId="{28A12FB7-1FB8-4188-8C8D-97C603278EE1}">
      <dgm:prSet phldrT="[Text]"/>
      <dgm:spPr/>
      <dgm:t>
        <a:bodyPr/>
        <a:lstStyle/>
        <a:p>
          <a:r>
            <a:rPr lang="en-US"/>
            <a:t>Health Benefit Exchange</a:t>
          </a:r>
          <a:endParaRPr lang="en-US" dirty="0"/>
        </a:p>
      </dgm:t>
    </dgm:pt>
    <dgm:pt modelId="{7810F83F-5E80-4F7B-A797-AA5AFCD76330}" type="sibTrans" cxnId="{9A1061F7-0F50-4918-A26C-39CAF9B25A21}">
      <dgm:prSet/>
      <dgm:spPr/>
      <dgm:t>
        <a:bodyPr/>
        <a:lstStyle/>
        <a:p>
          <a:endParaRPr lang="en-US"/>
        </a:p>
      </dgm:t>
    </dgm:pt>
    <dgm:pt modelId="{0563FE64-C669-4900-BBCE-3298BE615713}" type="parTrans" cxnId="{9A1061F7-0F50-4918-A26C-39CAF9B25A21}">
      <dgm:prSet/>
      <dgm:spPr/>
      <dgm:t>
        <a:bodyPr/>
        <a:lstStyle/>
        <a:p>
          <a:endParaRPr lang="en-US"/>
        </a:p>
      </dgm:t>
    </dgm:pt>
    <dgm:pt modelId="{EBD8E99D-ED51-4BB4-BE12-07E9A4CC622C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Clerk’s Office</a:t>
          </a:r>
        </a:p>
      </dgm:t>
    </dgm:pt>
    <dgm:pt modelId="{1A24BC49-D298-4448-B3FE-D40A09F3F56A}" type="sibTrans" cxnId="{48A81646-FC22-4A3A-9620-89D9EFDB6193}">
      <dgm:prSet/>
      <dgm:spPr/>
      <dgm:t>
        <a:bodyPr/>
        <a:lstStyle/>
        <a:p>
          <a:endParaRPr lang="en-US"/>
        </a:p>
      </dgm:t>
    </dgm:pt>
    <dgm:pt modelId="{0DA7EF17-9F03-4111-BE56-8ECD2CB068C6}" type="parTrans" cxnId="{48A81646-FC22-4A3A-9620-89D9EFDB6193}">
      <dgm:prSet/>
      <dgm:spPr/>
      <dgm:t>
        <a:bodyPr/>
        <a:lstStyle/>
        <a:p>
          <a:endParaRPr lang="en-US"/>
        </a:p>
      </dgm:t>
    </dgm:pt>
    <dgm:pt modelId="{42976672-2ECF-4437-8BE9-551D19CEE023}" type="pres">
      <dgm:prSet presAssocID="{64289018-259F-414B-B185-37D40543DD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1FD4B1A-ADEC-404D-B5C5-B978FE10FA04}" type="pres">
      <dgm:prSet presAssocID="{8FA2C452-C444-4E50-A0E6-516DCDEF5ADD}" presName="hierRoot1" presStyleCnt="0">
        <dgm:presLayoutVars>
          <dgm:hierBranch val="init"/>
        </dgm:presLayoutVars>
      </dgm:prSet>
      <dgm:spPr/>
    </dgm:pt>
    <dgm:pt modelId="{9E3285CC-4D67-41C7-B5CD-BF212CE6477F}" type="pres">
      <dgm:prSet presAssocID="{8FA2C452-C444-4E50-A0E6-516DCDEF5ADD}" presName="rootComposite1" presStyleCnt="0"/>
      <dgm:spPr/>
    </dgm:pt>
    <dgm:pt modelId="{2A8E1253-DCAD-43A1-8BC2-FD47BE92BAC3}" type="pres">
      <dgm:prSet presAssocID="{8FA2C452-C444-4E50-A0E6-516DCDEF5ADD}" presName="rootText1" presStyleLbl="node0" presStyleIdx="0" presStyleCnt="1">
        <dgm:presLayoutVars>
          <dgm:chMax/>
          <dgm:chPref val="3"/>
        </dgm:presLayoutVars>
      </dgm:prSet>
      <dgm:spPr/>
    </dgm:pt>
    <dgm:pt modelId="{EE7B98F2-C625-4ED0-8180-DDE300D1D06E}" type="pres">
      <dgm:prSet presAssocID="{8FA2C452-C444-4E50-A0E6-516DCDEF5ADD}" presName="titleText1" presStyleLbl="fgAcc0" presStyleIdx="0" presStyleCnt="1" custScaleX="108770" custLinFactNeighborX="4116" custLinFactNeighborY="3577">
        <dgm:presLayoutVars>
          <dgm:chMax val="0"/>
          <dgm:chPref val="0"/>
        </dgm:presLayoutVars>
      </dgm:prSet>
      <dgm:spPr/>
    </dgm:pt>
    <dgm:pt modelId="{4BE2E472-4F68-4415-AB6C-1E682F1FD0CA}" type="pres">
      <dgm:prSet presAssocID="{8FA2C452-C444-4E50-A0E6-516DCDEF5ADD}" presName="rootConnector1" presStyleLbl="node1" presStyleIdx="0" presStyleCnt="5"/>
      <dgm:spPr/>
    </dgm:pt>
    <dgm:pt modelId="{9C06ED76-A34E-4A09-9F5A-4FB8DA61D1C8}" type="pres">
      <dgm:prSet presAssocID="{8FA2C452-C444-4E50-A0E6-516DCDEF5ADD}" presName="hierChild2" presStyleCnt="0"/>
      <dgm:spPr/>
    </dgm:pt>
    <dgm:pt modelId="{8A459D25-7406-472D-A1AA-7E986E5F980B}" type="pres">
      <dgm:prSet presAssocID="{0DA7EF17-9F03-4111-BE56-8ECD2CB068C6}" presName="Name37" presStyleLbl="parChTrans1D2" presStyleIdx="0" presStyleCnt="6"/>
      <dgm:spPr/>
    </dgm:pt>
    <dgm:pt modelId="{6F17DD6B-CEDD-48E6-845C-D6E78E17BD29}" type="pres">
      <dgm:prSet presAssocID="{EBD8E99D-ED51-4BB4-BE12-07E9A4CC622C}" presName="hierRoot2" presStyleCnt="0">
        <dgm:presLayoutVars>
          <dgm:hierBranch val="init"/>
        </dgm:presLayoutVars>
      </dgm:prSet>
      <dgm:spPr/>
    </dgm:pt>
    <dgm:pt modelId="{72B94EB9-017B-4B08-BEB4-75FBC17199D7}" type="pres">
      <dgm:prSet presAssocID="{EBD8E99D-ED51-4BB4-BE12-07E9A4CC622C}" presName="rootComposite" presStyleCnt="0"/>
      <dgm:spPr/>
    </dgm:pt>
    <dgm:pt modelId="{339821F8-994A-40AF-A5CE-350F5697E5E8}" type="pres">
      <dgm:prSet presAssocID="{EBD8E99D-ED51-4BB4-BE12-07E9A4CC622C}" presName="rootText" presStyleLbl="node1" presStyleIdx="0" presStyleCnt="5">
        <dgm:presLayoutVars>
          <dgm:chMax/>
          <dgm:chPref val="3"/>
        </dgm:presLayoutVars>
      </dgm:prSet>
      <dgm:spPr/>
    </dgm:pt>
    <dgm:pt modelId="{FCB83B95-24EA-4BD7-84B6-51976AE46D7A}" type="pres">
      <dgm:prSet presAssocID="{EBD8E99D-ED51-4BB4-BE12-07E9A4CC622C}" presName="titleText2" presStyleLbl="fgAcc1" presStyleIdx="0" presStyleCnt="5">
        <dgm:presLayoutVars>
          <dgm:chMax val="0"/>
          <dgm:chPref val="0"/>
        </dgm:presLayoutVars>
      </dgm:prSet>
      <dgm:spPr/>
    </dgm:pt>
    <dgm:pt modelId="{04952DD2-DC7F-446B-B08B-AA4AEFC482F9}" type="pres">
      <dgm:prSet presAssocID="{EBD8E99D-ED51-4BB4-BE12-07E9A4CC622C}" presName="rootConnector" presStyleLbl="node2" presStyleIdx="0" presStyleCnt="0"/>
      <dgm:spPr/>
    </dgm:pt>
    <dgm:pt modelId="{99006CB6-CF17-4EA0-BF04-48CA85D5E89E}" type="pres">
      <dgm:prSet presAssocID="{EBD8E99D-ED51-4BB4-BE12-07E9A4CC622C}" presName="hierChild4" presStyleCnt="0"/>
      <dgm:spPr/>
    </dgm:pt>
    <dgm:pt modelId="{9B353082-024D-4803-BEE3-BF249D094B96}" type="pres">
      <dgm:prSet presAssocID="{EBD8E99D-ED51-4BB4-BE12-07E9A4CC622C}" presName="hierChild5" presStyleCnt="0"/>
      <dgm:spPr/>
    </dgm:pt>
    <dgm:pt modelId="{30852590-344D-4DD9-A0E3-C343431BD36E}" type="pres">
      <dgm:prSet presAssocID="{6F161B12-2229-4CEB-BD10-9FB40FDDAA0E}" presName="Name37" presStyleLbl="parChTrans1D2" presStyleIdx="1" presStyleCnt="6"/>
      <dgm:spPr/>
    </dgm:pt>
    <dgm:pt modelId="{7AE40764-E4F6-4262-9346-DD77FF5BD97C}" type="pres">
      <dgm:prSet presAssocID="{6C4B00B4-0DFC-4962-8BC8-75AE2302C578}" presName="hierRoot2" presStyleCnt="0">
        <dgm:presLayoutVars>
          <dgm:hierBranch val="init"/>
        </dgm:presLayoutVars>
      </dgm:prSet>
      <dgm:spPr/>
    </dgm:pt>
    <dgm:pt modelId="{8FE55C59-FEF1-4490-B6A6-9AFFD484C1EE}" type="pres">
      <dgm:prSet presAssocID="{6C4B00B4-0DFC-4962-8BC8-75AE2302C578}" presName="rootComposite" presStyleCnt="0"/>
      <dgm:spPr/>
    </dgm:pt>
    <dgm:pt modelId="{E2621377-DECC-42E0-A97F-A87C885EE512}" type="pres">
      <dgm:prSet presAssocID="{6C4B00B4-0DFC-4962-8BC8-75AE2302C578}" presName="rootText" presStyleLbl="node1" presStyleIdx="1" presStyleCnt="5">
        <dgm:presLayoutVars>
          <dgm:chMax/>
          <dgm:chPref val="3"/>
        </dgm:presLayoutVars>
      </dgm:prSet>
      <dgm:spPr/>
    </dgm:pt>
    <dgm:pt modelId="{4120C131-B100-435F-8F64-4C50FBA91FA8}" type="pres">
      <dgm:prSet presAssocID="{6C4B00B4-0DFC-4962-8BC8-75AE2302C578}" presName="titleText2" presStyleLbl="fgAcc1" presStyleIdx="1" presStyleCnt="5">
        <dgm:presLayoutVars>
          <dgm:chMax val="0"/>
          <dgm:chPref val="0"/>
        </dgm:presLayoutVars>
      </dgm:prSet>
      <dgm:spPr/>
    </dgm:pt>
    <dgm:pt modelId="{56E0B48D-1561-4774-9253-F86BEA51F3E9}" type="pres">
      <dgm:prSet presAssocID="{6C4B00B4-0DFC-4962-8BC8-75AE2302C578}" presName="rootConnector" presStyleLbl="node2" presStyleIdx="0" presStyleCnt="0"/>
      <dgm:spPr/>
    </dgm:pt>
    <dgm:pt modelId="{D59CA22D-B64B-45AE-8580-9E1E4DFE0E1E}" type="pres">
      <dgm:prSet presAssocID="{6C4B00B4-0DFC-4962-8BC8-75AE2302C578}" presName="hierChild4" presStyleCnt="0"/>
      <dgm:spPr/>
    </dgm:pt>
    <dgm:pt modelId="{6A90BCC9-BB06-482B-99B3-32C9E73550D2}" type="pres">
      <dgm:prSet presAssocID="{6C4B00B4-0DFC-4962-8BC8-75AE2302C578}" presName="hierChild5" presStyleCnt="0"/>
      <dgm:spPr/>
    </dgm:pt>
    <dgm:pt modelId="{FA5B9471-E83D-46E4-A1E8-C5811B43EF59}" type="pres">
      <dgm:prSet presAssocID="{0563FE64-C669-4900-BBCE-3298BE615713}" presName="Name37" presStyleLbl="parChTrans1D2" presStyleIdx="2" presStyleCnt="6"/>
      <dgm:spPr/>
    </dgm:pt>
    <dgm:pt modelId="{FDFB4C49-E477-4D18-B0BF-7BBADA730F0A}" type="pres">
      <dgm:prSet presAssocID="{28A12FB7-1FB8-4188-8C8D-97C603278EE1}" presName="hierRoot2" presStyleCnt="0">
        <dgm:presLayoutVars>
          <dgm:hierBranch val="init"/>
        </dgm:presLayoutVars>
      </dgm:prSet>
      <dgm:spPr/>
    </dgm:pt>
    <dgm:pt modelId="{65B53D05-1F1B-4E27-AFD0-5059C4499578}" type="pres">
      <dgm:prSet presAssocID="{28A12FB7-1FB8-4188-8C8D-97C603278EE1}" presName="rootComposite" presStyleCnt="0"/>
      <dgm:spPr/>
    </dgm:pt>
    <dgm:pt modelId="{C0FD292C-40D4-4CB8-99C3-11C334D9821F}" type="pres">
      <dgm:prSet presAssocID="{28A12FB7-1FB8-4188-8C8D-97C603278EE1}" presName="rootText" presStyleLbl="node1" presStyleIdx="2" presStyleCnt="5">
        <dgm:presLayoutVars>
          <dgm:chMax/>
          <dgm:chPref val="3"/>
        </dgm:presLayoutVars>
      </dgm:prSet>
      <dgm:spPr/>
    </dgm:pt>
    <dgm:pt modelId="{69CA6E8D-B3DC-4643-8E7E-CBB5F78608C2}" type="pres">
      <dgm:prSet presAssocID="{28A12FB7-1FB8-4188-8C8D-97C603278EE1}" presName="titleText2" presStyleLbl="fgAcc1" presStyleIdx="2" presStyleCnt="5">
        <dgm:presLayoutVars>
          <dgm:chMax val="0"/>
          <dgm:chPref val="0"/>
        </dgm:presLayoutVars>
      </dgm:prSet>
      <dgm:spPr/>
    </dgm:pt>
    <dgm:pt modelId="{77192EEB-F57D-46AD-AB95-D7577401FA94}" type="pres">
      <dgm:prSet presAssocID="{28A12FB7-1FB8-4188-8C8D-97C603278EE1}" presName="rootConnector" presStyleLbl="node2" presStyleIdx="0" presStyleCnt="0"/>
      <dgm:spPr/>
    </dgm:pt>
    <dgm:pt modelId="{508A6D5B-726E-475F-B769-004710D3D2B5}" type="pres">
      <dgm:prSet presAssocID="{28A12FB7-1FB8-4188-8C8D-97C603278EE1}" presName="hierChild4" presStyleCnt="0"/>
      <dgm:spPr/>
    </dgm:pt>
    <dgm:pt modelId="{731F7935-1DEF-454C-A427-D5481C19E3E6}" type="pres">
      <dgm:prSet presAssocID="{28A12FB7-1FB8-4188-8C8D-97C603278EE1}" presName="hierChild5" presStyleCnt="0"/>
      <dgm:spPr/>
    </dgm:pt>
    <dgm:pt modelId="{2305C89D-6C2B-4D2A-9855-7FA04D250684}" type="pres">
      <dgm:prSet presAssocID="{350D0C2A-0948-429F-8A73-46B667446C83}" presName="Name37" presStyleLbl="parChTrans1D2" presStyleIdx="3" presStyleCnt="6"/>
      <dgm:spPr/>
    </dgm:pt>
    <dgm:pt modelId="{DEFB3313-74F5-4330-BDA3-DEA73599BFF7}" type="pres">
      <dgm:prSet presAssocID="{BB1DEC82-FB7B-4D71-893E-AA8E45354F95}" presName="hierRoot2" presStyleCnt="0">
        <dgm:presLayoutVars>
          <dgm:hierBranch val="init"/>
        </dgm:presLayoutVars>
      </dgm:prSet>
      <dgm:spPr/>
    </dgm:pt>
    <dgm:pt modelId="{3EBCA8D6-418F-4253-8D2D-36EB6F64322B}" type="pres">
      <dgm:prSet presAssocID="{BB1DEC82-FB7B-4D71-893E-AA8E45354F95}" presName="rootComposite" presStyleCnt="0"/>
      <dgm:spPr/>
    </dgm:pt>
    <dgm:pt modelId="{65A0E479-9E96-4341-B3F0-26D0A7EDD677}" type="pres">
      <dgm:prSet presAssocID="{BB1DEC82-FB7B-4D71-893E-AA8E45354F95}" presName="rootText" presStyleLbl="node1" presStyleIdx="3" presStyleCnt="5">
        <dgm:presLayoutVars>
          <dgm:chMax/>
          <dgm:chPref val="3"/>
        </dgm:presLayoutVars>
      </dgm:prSet>
      <dgm:spPr/>
    </dgm:pt>
    <dgm:pt modelId="{051DD80F-067B-49EE-A325-6D7D9AD801FE}" type="pres">
      <dgm:prSet presAssocID="{BB1DEC82-FB7B-4D71-893E-AA8E45354F95}" presName="titleText2" presStyleLbl="fgAcc1" presStyleIdx="3" presStyleCnt="5">
        <dgm:presLayoutVars>
          <dgm:chMax val="0"/>
          <dgm:chPref val="0"/>
        </dgm:presLayoutVars>
      </dgm:prSet>
      <dgm:spPr/>
    </dgm:pt>
    <dgm:pt modelId="{AA26E212-F62E-4C27-8BCC-5A9B1A9D774B}" type="pres">
      <dgm:prSet presAssocID="{BB1DEC82-FB7B-4D71-893E-AA8E45354F95}" presName="rootConnector" presStyleLbl="node2" presStyleIdx="0" presStyleCnt="0"/>
      <dgm:spPr/>
    </dgm:pt>
    <dgm:pt modelId="{6024F793-4633-4202-A617-1170BAC9EB8F}" type="pres">
      <dgm:prSet presAssocID="{BB1DEC82-FB7B-4D71-893E-AA8E45354F95}" presName="hierChild4" presStyleCnt="0"/>
      <dgm:spPr/>
    </dgm:pt>
    <dgm:pt modelId="{9EE4C3B8-8DED-4B2B-B55F-D1BD0278F9AB}" type="pres">
      <dgm:prSet presAssocID="{BB1DEC82-FB7B-4D71-893E-AA8E45354F95}" presName="hierChild5" presStyleCnt="0"/>
      <dgm:spPr/>
    </dgm:pt>
    <dgm:pt modelId="{F03BC783-C2F0-40DC-A1FA-B3FC61F306A2}" type="pres">
      <dgm:prSet presAssocID="{440E1AAE-EB4D-4F7D-9295-2C6964A9B449}" presName="Name37" presStyleLbl="parChTrans1D2" presStyleIdx="4" presStyleCnt="6"/>
      <dgm:spPr/>
    </dgm:pt>
    <dgm:pt modelId="{388C8892-A2C6-49C7-84C7-E30FAECAC25E}" type="pres">
      <dgm:prSet presAssocID="{53D2DFC8-733D-4871-8E1D-D3423855C4AF}" presName="hierRoot2" presStyleCnt="0">
        <dgm:presLayoutVars>
          <dgm:hierBranch val="init"/>
        </dgm:presLayoutVars>
      </dgm:prSet>
      <dgm:spPr/>
    </dgm:pt>
    <dgm:pt modelId="{CA004018-2EB0-4169-BD40-0353B94EF5A0}" type="pres">
      <dgm:prSet presAssocID="{53D2DFC8-733D-4871-8E1D-D3423855C4AF}" presName="rootComposite" presStyleCnt="0"/>
      <dgm:spPr/>
    </dgm:pt>
    <dgm:pt modelId="{F2EBFCCD-C48E-46B7-A3DD-F76F0EDF45BC}" type="pres">
      <dgm:prSet presAssocID="{53D2DFC8-733D-4871-8E1D-D3423855C4AF}" presName="rootText" presStyleLbl="node1" presStyleIdx="4" presStyleCnt="5">
        <dgm:presLayoutVars>
          <dgm:chMax/>
          <dgm:chPref val="3"/>
        </dgm:presLayoutVars>
      </dgm:prSet>
      <dgm:spPr/>
    </dgm:pt>
    <dgm:pt modelId="{71AD2246-47C0-4BC9-8329-16592B569393}" type="pres">
      <dgm:prSet presAssocID="{53D2DFC8-733D-4871-8E1D-D3423855C4AF}" presName="titleText2" presStyleLbl="fgAcc1" presStyleIdx="4" presStyleCnt="5">
        <dgm:presLayoutVars>
          <dgm:chMax val="0"/>
          <dgm:chPref val="0"/>
        </dgm:presLayoutVars>
      </dgm:prSet>
      <dgm:spPr/>
    </dgm:pt>
    <dgm:pt modelId="{987282D7-2D50-4C8C-B68F-A97F8FA9D6F7}" type="pres">
      <dgm:prSet presAssocID="{53D2DFC8-733D-4871-8E1D-D3423855C4AF}" presName="rootConnector" presStyleLbl="node2" presStyleIdx="0" presStyleCnt="0"/>
      <dgm:spPr/>
    </dgm:pt>
    <dgm:pt modelId="{DD804B09-F358-4BA7-B97A-124BAEB1DD57}" type="pres">
      <dgm:prSet presAssocID="{53D2DFC8-733D-4871-8E1D-D3423855C4AF}" presName="hierChild4" presStyleCnt="0"/>
      <dgm:spPr/>
    </dgm:pt>
    <dgm:pt modelId="{0FDF212B-B05B-49F1-A8B9-F4F95C597F11}" type="pres">
      <dgm:prSet presAssocID="{53D2DFC8-733D-4871-8E1D-D3423855C4AF}" presName="hierChild5" presStyleCnt="0"/>
      <dgm:spPr/>
    </dgm:pt>
    <dgm:pt modelId="{52995D78-53BE-40E1-8113-731567432A91}" type="pres">
      <dgm:prSet presAssocID="{8FA2C452-C444-4E50-A0E6-516DCDEF5ADD}" presName="hierChild3" presStyleCnt="0"/>
      <dgm:spPr/>
    </dgm:pt>
    <dgm:pt modelId="{CF55D16A-E272-473F-86F8-23E79B578072}" type="pres">
      <dgm:prSet presAssocID="{23E9903A-5F06-4734-9AA4-E80F9FE0E6B0}" presName="Name96" presStyleLbl="parChTrans1D2" presStyleIdx="5" presStyleCnt="6"/>
      <dgm:spPr/>
    </dgm:pt>
    <dgm:pt modelId="{996D2957-E27C-4D37-8F9A-95CC179460F0}" type="pres">
      <dgm:prSet presAssocID="{27FFA093-DB49-4F60-B26D-A1A43A81F8BB}" presName="hierRoot3" presStyleCnt="0">
        <dgm:presLayoutVars>
          <dgm:hierBranch val="init"/>
        </dgm:presLayoutVars>
      </dgm:prSet>
      <dgm:spPr/>
    </dgm:pt>
    <dgm:pt modelId="{A3B1201D-C276-436D-AD43-1C6764E26CC1}" type="pres">
      <dgm:prSet presAssocID="{27FFA093-DB49-4F60-B26D-A1A43A81F8BB}" presName="rootComposite3" presStyleCnt="0"/>
      <dgm:spPr/>
    </dgm:pt>
    <dgm:pt modelId="{6BC50C85-49F6-43D8-A1D5-DABAF6EECC6E}" type="pres">
      <dgm:prSet presAssocID="{27FFA093-DB49-4F60-B26D-A1A43A81F8BB}" presName="rootText3" presStyleLbl="asst1" presStyleIdx="0" presStyleCnt="1">
        <dgm:presLayoutVars>
          <dgm:chPref val="3"/>
        </dgm:presLayoutVars>
      </dgm:prSet>
      <dgm:spPr/>
    </dgm:pt>
    <dgm:pt modelId="{8F353AA2-6E8E-4437-A9C5-33105B3831EA}" type="pres">
      <dgm:prSet presAssocID="{27FFA093-DB49-4F60-B26D-A1A43A81F8BB}" presName="titleText3" presStyleLbl="fgAcc2" presStyleIdx="0" presStyleCnt="1">
        <dgm:presLayoutVars>
          <dgm:chMax val="0"/>
          <dgm:chPref val="0"/>
        </dgm:presLayoutVars>
      </dgm:prSet>
      <dgm:spPr/>
    </dgm:pt>
    <dgm:pt modelId="{280F459B-30F6-4E4A-91AB-8FC43F50F893}" type="pres">
      <dgm:prSet presAssocID="{27FFA093-DB49-4F60-B26D-A1A43A81F8BB}" presName="rootConnector3" presStyleLbl="asst1" presStyleIdx="0" presStyleCnt="1"/>
      <dgm:spPr/>
    </dgm:pt>
    <dgm:pt modelId="{CCB46378-D6BF-422E-9012-0979F0BBACBA}" type="pres">
      <dgm:prSet presAssocID="{27FFA093-DB49-4F60-B26D-A1A43A81F8BB}" presName="hierChild6" presStyleCnt="0"/>
      <dgm:spPr/>
    </dgm:pt>
    <dgm:pt modelId="{9C8E0250-6345-47BB-9B39-F9CF359AF65B}" type="pres">
      <dgm:prSet presAssocID="{27FFA093-DB49-4F60-B26D-A1A43A81F8BB}" presName="hierChild7" presStyleCnt="0"/>
      <dgm:spPr/>
    </dgm:pt>
  </dgm:ptLst>
  <dgm:cxnLst>
    <dgm:cxn modelId="{53283A05-D2C6-4454-9754-101835FC0651}" type="presOf" srcId="{28A12FB7-1FB8-4188-8C8D-97C603278EE1}" destId="{77192EEB-F57D-46AD-AB95-D7577401FA94}" srcOrd="1" destOrd="0" presId="urn:microsoft.com/office/officeart/2008/layout/NameandTitleOrganizationalChart"/>
    <dgm:cxn modelId="{B4396006-E156-4682-8621-E8AFE2595C4A}" type="presOf" srcId="{5219D392-2242-4C51-86EB-5B87BE348549}" destId="{051DD80F-067B-49EE-A325-6D7D9AD801FE}" srcOrd="0" destOrd="0" presId="urn:microsoft.com/office/officeart/2008/layout/NameandTitleOrganizationalChart"/>
    <dgm:cxn modelId="{19BB0516-B010-4876-88EB-61AB3E4299A3}" srcId="{8FA2C452-C444-4E50-A0E6-516DCDEF5ADD}" destId="{27FFA093-DB49-4F60-B26D-A1A43A81F8BB}" srcOrd="0" destOrd="0" parTransId="{23E9903A-5F06-4734-9AA4-E80F9FE0E6B0}" sibTransId="{FE07ABFE-1B9D-4D50-A254-9DC48FBEB686}"/>
    <dgm:cxn modelId="{85FBA917-398D-4B45-89B7-487790DE37FC}" type="presOf" srcId="{6C4B00B4-0DFC-4962-8BC8-75AE2302C578}" destId="{56E0B48D-1561-4774-9253-F86BEA51F3E9}" srcOrd="1" destOrd="0" presId="urn:microsoft.com/office/officeart/2008/layout/NameandTitleOrganizationalChart"/>
    <dgm:cxn modelId="{0248EE28-6D37-4D26-B82C-4E429953056A}" type="presOf" srcId="{0DA7EF17-9F03-4111-BE56-8ECD2CB068C6}" destId="{8A459D25-7406-472D-A1AA-7E986E5F980B}" srcOrd="0" destOrd="0" presId="urn:microsoft.com/office/officeart/2008/layout/NameandTitleOrganizationalChart"/>
    <dgm:cxn modelId="{BE4DFA2B-0D35-4D1A-9A98-2D00BCCB918A}" type="presOf" srcId="{440E1AAE-EB4D-4F7D-9295-2C6964A9B449}" destId="{F03BC783-C2F0-40DC-A1FA-B3FC61F306A2}" srcOrd="0" destOrd="0" presId="urn:microsoft.com/office/officeart/2008/layout/NameandTitleOrganizationalChart"/>
    <dgm:cxn modelId="{49D1552C-E61D-47A7-BC9F-271C813433BC}" type="presOf" srcId="{350D0C2A-0948-429F-8A73-46B667446C83}" destId="{2305C89D-6C2B-4D2A-9855-7FA04D250684}" srcOrd="0" destOrd="0" presId="urn:microsoft.com/office/officeart/2008/layout/NameandTitleOrganizationalChart"/>
    <dgm:cxn modelId="{85A50331-5174-4754-8BBB-88334067387A}" type="presOf" srcId="{27FFA093-DB49-4F60-B26D-A1A43A81F8BB}" destId="{6BC50C85-49F6-43D8-A1D5-DABAF6EECC6E}" srcOrd="0" destOrd="0" presId="urn:microsoft.com/office/officeart/2008/layout/NameandTitleOrganizationalChart"/>
    <dgm:cxn modelId="{564F8032-E33D-4945-8D65-3FD72000920F}" type="presOf" srcId="{6F161B12-2229-4CEB-BD10-9FB40FDDAA0E}" destId="{30852590-344D-4DD9-A0E3-C343431BD36E}" srcOrd="0" destOrd="0" presId="urn:microsoft.com/office/officeart/2008/layout/NameandTitleOrganizationalChart"/>
    <dgm:cxn modelId="{D48B4838-2E2F-4497-AA99-0736C8C70D94}" srcId="{8FA2C452-C444-4E50-A0E6-516DCDEF5ADD}" destId="{53D2DFC8-733D-4871-8E1D-D3423855C4AF}" srcOrd="5" destOrd="0" parTransId="{440E1AAE-EB4D-4F7D-9295-2C6964A9B449}" sibTransId="{478F0428-805A-4731-BF3B-F088F6F72AD7}"/>
    <dgm:cxn modelId="{9EB98C39-1C68-4301-8A08-74467C16A5AA}" type="presOf" srcId="{BB1DEC82-FB7B-4D71-893E-AA8E45354F95}" destId="{AA26E212-F62E-4C27-8BCC-5A9B1A9D774B}" srcOrd="1" destOrd="0" presId="urn:microsoft.com/office/officeart/2008/layout/NameandTitleOrganizationalChart"/>
    <dgm:cxn modelId="{8F2DD93B-354E-46D2-B9B6-2E83F2AA1395}" type="presOf" srcId="{27FFA093-DB49-4F60-B26D-A1A43A81F8BB}" destId="{280F459B-30F6-4E4A-91AB-8FC43F50F893}" srcOrd="1" destOrd="0" presId="urn:microsoft.com/office/officeart/2008/layout/NameandTitleOrganizationalChart"/>
    <dgm:cxn modelId="{D0EE0463-9EED-4D13-92F6-6A53C523EA56}" type="presOf" srcId="{7810F83F-5E80-4F7B-A797-AA5AFCD76330}" destId="{69CA6E8D-B3DC-4643-8E7E-CBB5F78608C2}" srcOrd="0" destOrd="0" presId="urn:microsoft.com/office/officeart/2008/layout/NameandTitleOrganizationalChart"/>
    <dgm:cxn modelId="{48A81646-FC22-4A3A-9620-89D9EFDB6193}" srcId="{8FA2C452-C444-4E50-A0E6-516DCDEF5ADD}" destId="{EBD8E99D-ED51-4BB4-BE12-07E9A4CC622C}" srcOrd="1" destOrd="0" parTransId="{0DA7EF17-9F03-4111-BE56-8ECD2CB068C6}" sibTransId="{1A24BC49-D298-4448-B3FE-D40A09F3F56A}"/>
    <dgm:cxn modelId="{A23B214B-E1DD-43EC-9205-110D8062F38A}" type="presOf" srcId="{E166AC61-BB62-473B-8ED1-89BCC631A392}" destId="{4120C131-B100-435F-8F64-4C50FBA91FA8}" srcOrd="0" destOrd="0" presId="urn:microsoft.com/office/officeart/2008/layout/NameandTitleOrganizationalChart"/>
    <dgm:cxn modelId="{25F1CC4B-5A8E-4854-9556-76CDD752B25D}" type="presOf" srcId="{23E9903A-5F06-4734-9AA4-E80F9FE0E6B0}" destId="{CF55D16A-E272-473F-86F8-23E79B578072}" srcOrd="0" destOrd="0" presId="urn:microsoft.com/office/officeart/2008/layout/NameandTitleOrganizationalChart"/>
    <dgm:cxn modelId="{071C0F6E-1394-4BE0-B49F-393A3ECFA114}" type="presOf" srcId="{FE07ABFE-1B9D-4D50-A254-9DC48FBEB686}" destId="{8F353AA2-6E8E-4437-A9C5-33105B3831EA}" srcOrd="0" destOrd="0" presId="urn:microsoft.com/office/officeart/2008/layout/NameandTitleOrganizationalChart"/>
    <dgm:cxn modelId="{8F019B53-E5D6-4E34-98D4-CF1C4F4A4FEB}" type="presOf" srcId="{8FA2C452-C444-4E50-A0E6-516DCDEF5ADD}" destId="{2A8E1253-DCAD-43A1-8BC2-FD47BE92BAC3}" srcOrd="0" destOrd="0" presId="urn:microsoft.com/office/officeart/2008/layout/NameandTitleOrganizationalChart"/>
    <dgm:cxn modelId="{F572B554-53B5-4C00-96A2-8622B0DD3F9A}" type="presOf" srcId="{1A24BC49-D298-4448-B3FE-D40A09F3F56A}" destId="{FCB83B95-24EA-4BD7-84B6-51976AE46D7A}" srcOrd="0" destOrd="0" presId="urn:microsoft.com/office/officeart/2008/layout/NameandTitleOrganizationalChart"/>
    <dgm:cxn modelId="{2BD58D55-53C7-42B8-86C5-623481CF36CF}" type="presOf" srcId="{6C4B00B4-0DFC-4962-8BC8-75AE2302C578}" destId="{E2621377-DECC-42E0-A97F-A87C885EE512}" srcOrd="0" destOrd="0" presId="urn:microsoft.com/office/officeart/2008/layout/NameandTitleOrganizationalChart"/>
    <dgm:cxn modelId="{4346EA57-4A47-49D3-B986-139037D42A46}" srcId="{8FA2C452-C444-4E50-A0E6-516DCDEF5ADD}" destId="{BB1DEC82-FB7B-4D71-893E-AA8E45354F95}" srcOrd="4" destOrd="0" parTransId="{350D0C2A-0948-429F-8A73-46B667446C83}" sibTransId="{5219D392-2242-4C51-86EB-5B87BE348549}"/>
    <dgm:cxn modelId="{06B78B81-30B0-474B-BB6B-EDC8FE7D9E0B}" type="presOf" srcId="{EBD8E99D-ED51-4BB4-BE12-07E9A4CC622C}" destId="{339821F8-994A-40AF-A5CE-350F5697E5E8}" srcOrd="0" destOrd="0" presId="urn:microsoft.com/office/officeart/2008/layout/NameandTitleOrganizationalChart"/>
    <dgm:cxn modelId="{7DEC2784-34BA-4305-9128-3F9A64758324}" type="presOf" srcId="{478F0428-805A-4731-BF3B-F088F6F72AD7}" destId="{71AD2246-47C0-4BC9-8329-16592B569393}" srcOrd="0" destOrd="0" presId="urn:microsoft.com/office/officeart/2008/layout/NameandTitleOrganizationalChart"/>
    <dgm:cxn modelId="{A2CE61A4-A056-41D2-BE7F-E82541C4B0FA}" type="presOf" srcId="{EBD8E99D-ED51-4BB4-BE12-07E9A4CC622C}" destId="{04952DD2-DC7F-446B-B08B-AA4AEFC482F9}" srcOrd="1" destOrd="0" presId="urn:microsoft.com/office/officeart/2008/layout/NameandTitleOrganizationalChart"/>
    <dgm:cxn modelId="{8A984AA9-6827-4DBD-94B9-57D31E21049E}" type="presOf" srcId="{28A12FB7-1FB8-4188-8C8D-97C603278EE1}" destId="{C0FD292C-40D4-4CB8-99C3-11C334D9821F}" srcOrd="0" destOrd="0" presId="urn:microsoft.com/office/officeart/2008/layout/NameandTitleOrganizationalChart"/>
    <dgm:cxn modelId="{B75EF2B3-434C-49A3-878E-5EBEA3506BCE}" type="presOf" srcId="{BB1DEC82-FB7B-4D71-893E-AA8E45354F95}" destId="{65A0E479-9E96-4341-B3F0-26D0A7EDD677}" srcOrd="0" destOrd="0" presId="urn:microsoft.com/office/officeart/2008/layout/NameandTitleOrganizationalChart"/>
    <dgm:cxn modelId="{3FFD11BE-414E-4DE4-AB42-9DD618748098}" type="presOf" srcId="{64289018-259F-414B-B185-37D40543DD87}" destId="{42976672-2ECF-4437-8BE9-551D19CEE023}" srcOrd="0" destOrd="0" presId="urn:microsoft.com/office/officeart/2008/layout/NameandTitleOrganizationalChart"/>
    <dgm:cxn modelId="{352FF0C7-929A-429E-9FAB-B915C2EF538E}" type="presOf" srcId="{0563FE64-C669-4900-BBCE-3298BE615713}" destId="{FA5B9471-E83D-46E4-A1E8-C5811B43EF59}" srcOrd="0" destOrd="0" presId="urn:microsoft.com/office/officeart/2008/layout/NameandTitleOrganizationalChart"/>
    <dgm:cxn modelId="{6C8A17D0-FEBD-4798-925C-AFC4B3EC47FC}" type="presOf" srcId="{AF1A9E98-5CC7-4A2D-A595-5E46E46E06D9}" destId="{EE7B98F2-C625-4ED0-8180-DDE300D1D06E}" srcOrd="0" destOrd="0" presId="urn:microsoft.com/office/officeart/2008/layout/NameandTitleOrganizationalChart"/>
    <dgm:cxn modelId="{A73261D8-1CA0-4B34-B02F-887F559593DF}" type="presOf" srcId="{8FA2C452-C444-4E50-A0E6-516DCDEF5ADD}" destId="{4BE2E472-4F68-4415-AB6C-1E682F1FD0CA}" srcOrd="1" destOrd="0" presId="urn:microsoft.com/office/officeart/2008/layout/NameandTitleOrganizationalChart"/>
    <dgm:cxn modelId="{FEB8E5DF-8726-440F-A5DD-315D45004B48}" type="presOf" srcId="{53D2DFC8-733D-4871-8E1D-D3423855C4AF}" destId="{F2EBFCCD-C48E-46B7-A3DD-F76F0EDF45BC}" srcOrd="0" destOrd="0" presId="urn:microsoft.com/office/officeart/2008/layout/NameandTitleOrganizationalChart"/>
    <dgm:cxn modelId="{6719DEE9-F3DF-4360-8097-333E73ABD3F3}" srcId="{64289018-259F-414B-B185-37D40543DD87}" destId="{8FA2C452-C444-4E50-A0E6-516DCDEF5ADD}" srcOrd="0" destOrd="0" parTransId="{85684906-B2D0-4BD3-9D13-E9186EE3E8C8}" sibTransId="{AF1A9E98-5CC7-4A2D-A595-5E46E46E06D9}"/>
    <dgm:cxn modelId="{280D98EA-1B6E-46B7-9F1C-8297A30221FF}" srcId="{8FA2C452-C444-4E50-A0E6-516DCDEF5ADD}" destId="{6C4B00B4-0DFC-4962-8BC8-75AE2302C578}" srcOrd="2" destOrd="0" parTransId="{6F161B12-2229-4CEB-BD10-9FB40FDDAA0E}" sibTransId="{E166AC61-BB62-473B-8ED1-89BCC631A392}"/>
    <dgm:cxn modelId="{91095AEE-6C84-4C6B-A43F-833A417A7BDB}" type="presOf" srcId="{53D2DFC8-733D-4871-8E1D-D3423855C4AF}" destId="{987282D7-2D50-4C8C-B68F-A97F8FA9D6F7}" srcOrd="1" destOrd="0" presId="urn:microsoft.com/office/officeart/2008/layout/NameandTitleOrganizationalChart"/>
    <dgm:cxn modelId="{9A1061F7-0F50-4918-A26C-39CAF9B25A21}" srcId="{8FA2C452-C444-4E50-A0E6-516DCDEF5ADD}" destId="{28A12FB7-1FB8-4188-8C8D-97C603278EE1}" srcOrd="3" destOrd="0" parTransId="{0563FE64-C669-4900-BBCE-3298BE615713}" sibTransId="{7810F83F-5E80-4F7B-A797-AA5AFCD76330}"/>
    <dgm:cxn modelId="{19798DFE-6A00-4E9A-9DB8-6E7F278244BA}" type="presParOf" srcId="{42976672-2ECF-4437-8BE9-551D19CEE023}" destId="{51FD4B1A-ADEC-404D-B5C5-B978FE10FA04}" srcOrd="0" destOrd="0" presId="urn:microsoft.com/office/officeart/2008/layout/NameandTitleOrganizationalChart"/>
    <dgm:cxn modelId="{ED725431-FEE5-4CB3-A90B-C261F8BC26CC}" type="presParOf" srcId="{51FD4B1A-ADEC-404D-B5C5-B978FE10FA04}" destId="{9E3285CC-4D67-41C7-B5CD-BF212CE6477F}" srcOrd="0" destOrd="0" presId="urn:microsoft.com/office/officeart/2008/layout/NameandTitleOrganizationalChart"/>
    <dgm:cxn modelId="{B06C70BA-B271-430B-AFB2-A20EE8566DB1}" type="presParOf" srcId="{9E3285CC-4D67-41C7-B5CD-BF212CE6477F}" destId="{2A8E1253-DCAD-43A1-8BC2-FD47BE92BAC3}" srcOrd="0" destOrd="0" presId="urn:microsoft.com/office/officeart/2008/layout/NameandTitleOrganizationalChart"/>
    <dgm:cxn modelId="{B52B790E-C794-49DA-BBCE-DEE4F37D9B83}" type="presParOf" srcId="{9E3285CC-4D67-41C7-B5CD-BF212CE6477F}" destId="{EE7B98F2-C625-4ED0-8180-DDE300D1D06E}" srcOrd="1" destOrd="0" presId="urn:microsoft.com/office/officeart/2008/layout/NameandTitleOrganizationalChart"/>
    <dgm:cxn modelId="{B476FDD8-E818-49BD-8140-F6CC37BF9CCF}" type="presParOf" srcId="{9E3285CC-4D67-41C7-B5CD-BF212CE6477F}" destId="{4BE2E472-4F68-4415-AB6C-1E682F1FD0CA}" srcOrd="2" destOrd="0" presId="urn:microsoft.com/office/officeart/2008/layout/NameandTitleOrganizationalChart"/>
    <dgm:cxn modelId="{B5BF92B5-E6DF-4A07-8BC5-24BB9DE42E43}" type="presParOf" srcId="{51FD4B1A-ADEC-404D-B5C5-B978FE10FA04}" destId="{9C06ED76-A34E-4A09-9F5A-4FB8DA61D1C8}" srcOrd="1" destOrd="0" presId="urn:microsoft.com/office/officeart/2008/layout/NameandTitleOrganizationalChart"/>
    <dgm:cxn modelId="{089910EB-27B6-490A-85B8-877AD51782B6}" type="presParOf" srcId="{9C06ED76-A34E-4A09-9F5A-4FB8DA61D1C8}" destId="{8A459D25-7406-472D-A1AA-7E986E5F980B}" srcOrd="0" destOrd="0" presId="urn:microsoft.com/office/officeart/2008/layout/NameandTitleOrganizationalChart"/>
    <dgm:cxn modelId="{4022D689-5295-4E7D-AAAF-EDE4B4F4E445}" type="presParOf" srcId="{9C06ED76-A34E-4A09-9F5A-4FB8DA61D1C8}" destId="{6F17DD6B-CEDD-48E6-845C-D6E78E17BD29}" srcOrd="1" destOrd="0" presId="urn:microsoft.com/office/officeart/2008/layout/NameandTitleOrganizationalChart"/>
    <dgm:cxn modelId="{E288C0B4-30AD-47C9-9A21-4C32A2674F46}" type="presParOf" srcId="{6F17DD6B-CEDD-48E6-845C-D6E78E17BD29}" destId="{72B94EB9-017B-4B08-BEB4-75FBC17199D7}" srcOrd="0" destOrd="0" presId="urn:microsoft.com/office/officeart/2008/layout/NameandTitleOrganizationalChart"/>
    <dgm:cxn modelId="{BDF72175-2733-4BAF-AAF9-3CF2D974A1B1}" type="presParOf" srcId="{72B94EB9-017B-4B08-BEB4-75FBC17199D7}" destId="{339821F8-994A-40AF-A5CE-350F5697E5E8}" srcOrd="0" destOrd="0" presId="urn:microsoft.com/office/officeart/2008/layout/NameandTitleOrganizationalChart"/>
    <dgm:cxn modelId="{8EC73531-309C-45DF-B8DE-732871CD271F}" type="presParOf" srcId="{72B94EB9-017B-4B08-BEB4-75FBC17199D7}" destId="{FCB83B95-24EA-4BD7-84B6-51976AE46D7A}" srcOrd="1" destOrd="0" presId="urn:microsoft.com/office/officeart/2008/layout/NameandTitleOrganizationalChart"/>
    <dgm:cxn modelId="{57B7AAE0-8E03-4BCE-8F6F-DACACFB4B83D}" type="presParOf" srcId="{72B94EB9-017B-4B08-BEB4-75FBC17199D7}" destId="{04952DD2-DC7F-446B-B08B-AA4AEFC482F9}" srcOrd="2" destOrd="0" presId="urn:microsoft.com/office/officeart/2008/layout/NameandTitleOrganizationalChart"/>
    <dgm:cxn modelId="{F3085BCE-61CA-4D06-B78C-A364B50C8627}" type="presParOf" srcId="{6F17DD6B-CEDD-48E6-845C-D6E78E17BD29}" destId="{99006CB6-CF17-4EA0-BF04-48CA85D5E89E}" srcOrd="1" destOrd="0" presId="urn:microsoft.com/office/officeart/2008/layout/NameandTitleOrganizationalChart"/>
    <dgm:cxn modelId="{D999B757-8EB6-42EF-B35A-0EA7966E4988}" type="presParOf" srcId="{6F17DD6B-CEDD-48E6-845C-D6E78E17BD29}" destId="{9B353082-024D-4803-BEE3-BF249D094B96}" srcOrd="2" destOrd="0" presId="urn:microsoft.com/office/officeart/2008/layout/NameandTitleOrganizationalChart"/>
    <dgm:cxn modelId="{84CCA320-B523-49ED-B4E3-73ADF4224BF4}" type="presParOf" srcId="{9C06ED76-A34E-4A09-9F5A-4FB8DA61D1C8}" destId="{30852590-344D-4DD9-A0E3-C343431BD36E}" srcOrd="2" destOrd="0" presId="urn:microsoft.com/office/officeart/2008/layout/NameandTitleOrganizationalChart"/>
    <dgm:cxn modelId="{6264DBE3-155A-411E-8412-EDB1BD09CE38}" type="presParOf" srcId="{9C06ED76-A34E-4A09-9F5A-4FB8DA61D1C8}" destId="{7AE40764-E4F6-4262-9346-DD77FF5BD97C}" srcOrd="3" destOrd="0" presId="urn:microsoft.com/office/officeart/2008/layout/NameandTitleOrganizationalChart"/>
    <dgm:cxn modelId="{0A343EA1-FBB5-4E9E-9365-2778DABA7768}" type="presParOf" srcId="{7AE40764-E4F6-4262-9346-DD77FF5BD97C}" destId="{8FE55C59-FEF1-4490-B6A6-9AFFD484C1EE}" srcOrd="0" destOrd="0" presId="urn:microsoft.com/office/officeart/2008/layout/NameandTitleOrganizationalChart"/>
    <dgm:cxn modelId="{A3C46E8F-3A04-4A4F-B9FE-62C224A23F5A}" type="presParOf" srcId="{8FE55C59-FEF1-4490-B6A6-9AFFD484C1EE}" destId="{E2621377-DECC-42E0-A97F-A87C885EE512}" srcOrd="0" destOrd="0" presId="urn:microsoft.com/office/officeart/2008/layout/NameandTitleOrganizationalChart"/>
    <dgm:cxn modelId="{34DEF575-C9CD-4907-8E66-B98AE557017A}" type="presParOf" srcId="{8FE55C59-FEF1-4490-B6A6-9AFFD484C1EE}" destId="{4120C131-B100-435F-8F64-4C50FBA91FA8}" srcOrd="1" destOrd="0" presId="urn:microsoft.com/office/officeart/2008/layout/NameandTitleOrganizationalChart"/>
    <dgm:cxn modelId="{10D98CBD-6347-4972-9195-94E81E8ED792}" type="presParOf" srcId="{8FE55C59-FEF1-4490-B6A6-9AFFD484C1EE}" destId="{56E0B48D-1561-4774-9253-F86BEA51F3E9}" srcOrd="2" destOrd="0" presId="urn:microsoft.com/office/officeart/2008/layout/NameandTitleOrganizationalChart"/>
    <dgm:cxn modelId="{69B300FA-8DFF-4D94-98EE-64ABFEF30461}" type="presParOf" srcId="{7AE40764-E4F6-4262-9346-DD77FF5BD97C}" destId="{D59CA22D-B64B-45AE-8580-9E1E4DFE0E1E}" srcOrd="1" destOrd="0" presId="urn:microsoft.com/office/officeart/2008/layout/NameandTitleOrganizationalChart"/>
    <dgm:cxn modelId="{CF0DE8D2-B1E4-4E8B-A8BE-AF7D3D91D572}" type="presParOf" srcId="{7AE40764-E4F6-4262-9346-DD77FF5BD97C}" destId="{6A90BCC9-BB06-482B-99B3-32C9E73550D2}" srcOrd="2" destOrd="0" presId="urn:microsoft.com/office/officeart/2008/layout/NameandTitleOrganizationalChart"/>
    <dgm:cxn modelId="{DC711F30-AD6F-4C46-AFC8-33CC74BB93F8}" type="presParOf" srcId="{9C06ED76-A34E-4A09-9F5A-4FB8DA61D1C8}" destId="{FA5B9471-E83D-46E4-A1E8-C5811B43EF59}" srcOrd="4" destOrd="0" presId="urn:microsoft.com/office/officeart/2008/layout/NameandTitleOrganizationalChart"/>
    <dgm:cxn modelId="{493C341B-7DFB-419A-894E-297B921389F0}" type="presParOf" srcId="{9C06ED76-A34E-4A09-9F5A-4FB8DA61D1C8}" destId="{FDFB4C49-E477-4D18-B0BF-7BBADA730F0A}" srcOrd="5" destOrd="0" presId="urn:microsoft.com/office/officeart/2008/layout/NameandTitleOrganizationalChart"/>
    <dgm:cxn modelId="{DD770E21-DE55-4DCD-8DDD-6641FE41F5C4}" type="presParOf" srcId="{FDFB4C49-E477-4D18-B0BF-7BBADA730F0A}" destId="{65B53D05-1F1B-4E27-AFD0-5059C4499578}" srcOrd="0" destOrd="0" presId="urn:microsoft.com/office/officeart/2008/layout/NameandTitleOrganizationalChart"/>
    <dgm:cxn modelId="{ADE8524D-A403-40E2-8FA6-F1E479A3B6AE}" type="presParOf" srcId="{65B53D05-1F1B-4E27-AFD0-5059C4499578}" destId="{C0FD292C-40D4-4CB8-99C3-11C334D9821F}" srcOrd="0" destOrd="0" presId="urn:microsoft.com/office/officeart/2008/layout/NameandTitleOrganizationalChart"/>
    <dgm:cxn modelId="{6F844172-A1FF-440E-9981-996A088A3208}" type="presParOf" srcId="{65B53D05-1F1B-4E27-AFD0-5059C4499578}" destId="{69CA6E8D-B3DC-4643-8E7E-CBB5F78608C2}" srcOrd="1" destOrd="0" presId="urn:microsoft.com/office/officeart/2008/layout/NameandTitleOrganizationalChart"/>
    <dgm:cxn modelId="{09A809A4-7290-4253-959D-2C3810A72696}" type="presParOf" srcId="{65B53D05-1F1B-4E27-AFD0-5059C4499578}" destId="{77192EEB-F57D-46AD-AB95-D7577401FA94}" srcOrd="2" destOrd="0" presId="urn:microsoft.com/office/officeart/2008/layout/NameandTitleOrganizationalChart"/>
    <dgm:cxn modelId="{0DEB5656-5D78-4266-87EF-29BD8240BAB9}" type="presParOf" srcId="{FDFB4C49-E477-4D18-B0BF-7BBADA730F0A}" destId="{508A6D5B-726E-475F-B769-004710D3D2B5}" srcOrd="1" destOrd="0" presId="urn:microsoft.com/office/officeart/2008/layout/NameandTitleOrganizationalChart"/>
    <dgm:cxn modelId="{02CB14DB-9A7C-4892-AF98-562F0E865A78}" type="presParOf" srcId="{FDFB4C49-E477-4D18-B0BF-7BBADA730F0A}" destId="{731F7935-1DEF-454C-A427-D5481C19E3E6}" srcOrd="2" destOrd="0" presId="urn:microsoft.com/office/officeart/2008/layout/NameandTitleOrganizationalChart"/>
    <dgm:cxn modelId="{71685272-39AC-4D4E-BF42-C8B6F49315E8}" type="presParOf" srcId="{9C06ED76-A34E-4A09-9F5A-4FB8DA61D1C8}" destId="{2305C89D-6C2B-4D2A-9855-7FA04D250684}" srcOrd="6" destOrd="0" presId="urn:microsoft.com/office/officeart/2008/layout/NameandTitleOrganizationalChart"/>
    <dgm:cxn modelId="{B6C966E6-FB05-441F-80F0-4BBF2F10797C}" type="presParOf" srcId="{9C06ED76-A34E-4A09-9F5A-4FB8DA61D1C8}" destId="{DEFB3313-74F5-4330-BDA3-DEA73599BFF7}" srcOrd="7" destOrd="0" presId="urn:microsoft.com/office/officeart/2008/layout/NameandTitleOrganizationalChart"/>
    <dgm:cxn modelId="{AE3C6A2E-38E7-46F5-B281-F57537BD9677}" type="presParOf" srcId="{DEFB3313-74F5-4330-BDA3-DEA73599BFF7}" destId="{3EBCA8D6-418F-4253-8D2D-36EB6F64322B}" srcOrd="0" destOrd="0" presId="urn:microsoft.com/office/officeart/2008/layout/NameandTitleOrganizationalChart"/>
    <dgm:cxn modelId="{D9F3C824-A51C-477B-8CDD-4E1E5CD3CC40}" type="presParOf" srcId="{3EBCA8D6-418F-4253-8D2D-36EB6F64322B}" destId="{65A0E479-9E96-4341-B3F0-26D0A7EDD677}" srcOrd="0" destOrd="0" presId="urn:microsoft.com/office/officeart/2008/layout/NameandTitleOrganizationalChart"/>
    <dgm:cxn modelId="{9869785D-BAC5-4E1A-91A6-F0CBE0EC1FB7}" type="presParOf" srcId="{3EBCA8D6-418F-4253-8D2D-36EB6F64322B}" destId="{051DD80F-067B-49EE-A325-6D7D9AD801FE}" srcOrd="1" destOrd="0" presId="urn:microsoft.com/office/officeart/2008/layout/NameandTitleOrganizationalChart"/>
    <dgm:cxn modelId="{995F6923-50D3-4E54-BEF7-8F2B2CEFA78D}" type="presParOf" srcId="{3EBCA8D6-418F-4253-8D2D-36EB6F64322B}" destId="{AA26E212-F62E-4C27-8BCC-5A9B1A9D774B}" srcOrd="2" destOrd="0" presId="urn:microsoft.com/office/officeart/2008/layout/NameandTitleOrganizationalChart"/>
    <dgm:cxn modelId="{7691E85F-104C-4C04-BBFA-778668581AD4}" type="presParOf" srcId="{DEFB3313-74F5-4330-BDA3-DEA73599BFF7}" destId="{6024F793-4633-4202-A617-1170BAC9EB8F}" srcOrd="1" destOrd="0" presId="urn:microsoft.com/office/officeart/2008/layout/NameandTitleOrganizationalChart"/>
    <dgm:cxn modelId="{3D3758A9-BDE6-4464-ABC4-B3E36194EF0C}" type="presParOf" srcId="{DEFB3313-74F5-4330-BDA3-DEA73599BFF7}" destId="{9EE4C3B8-8DED-4B2B-B55F-D1BD0278F9AB}" srcOrd="2" destOrd="0" presId="urn:microsoft.com/office/officeart/2008/layout/NameandTitleOrganizationalChart"/>
    <dgm:cxn modelId="{36721028-55E6-4501-AD0E-C47957EF1CCB}" type="presParOf" srcId="{9C06ED76-A34E-4A09-9F5A-4FB8DA61D1C8}" destId="{F03BC783-C2F0-40DC-A1FA-B3FC61F306A2}" srcOrd="8" destOrd="0" presId="urn:microsoft.com/office/officeart/2008/layout/NameandTitleOrganizationalChart"/>
    <dgm:cxn modelId="{9B775962-6AB6-4A2B-A60B-614A6BFDFDA5}" type="presParOf" srcId="{9C06ED76-A34E-4A09-9F5A-4FB8DA61D1C8}" destId="{388C8892-A2C6-49C7-84C7-E30FAECAC25E}" srcOrd="9" destOrd="0" presId="urn:microsoft.com/office/officeart/2008/layout/NameandTitleOrganizationalChart"/>
    <dgm:cxn modelId="{AE920E86-2356-4317-AF0E-C77BE854986F}" type="presParOf" srcId="{388C8892-A2C6-49C7-84C7-E30FAECAC25E}" destId="{CA004018-2EB0-4169-BD40-0353B94EF5A0}" srcOrd="0" destOrd="0" presId="urn:microsoft.com/office/officeart/2008/layout/NameandTitleOrganizationalChart"/>
    <dgm:cxn modelId="{55462ADF-FDF1-4DBE-A8C6-3CD404B8E026}" type="presParOf" srcId="{CA004018-2EB0-4169-BD40-0353B94EF5A0}" destId="{F2EBFCCD-C48E-46B7-A3DD-F76F0EDF45BC}" srcOrd="0" destOrd="0" presId="urn:microsoft.com/office/officeart/2008/layout/NameandTitleOrganizationalChart"/>
    <dgm:cxn modelId="{AAFEBA14-50F6-4709-ACE6-387836E7B6B5}" type="presParOf" srcId="{CA004018-2EB0-4169-BD40-0353B94EF5A0}" destId="{71AD2246-47C0-4BC9-8329-16592B569393}" srcOrd="1" destOrd="0" presId="urn:microsoft.com/office/officeart/2008/layout/NameandTitleOrganizationalChart"/>
    <dgm:cxn modelId="{042D4E1B-EE72-476E-AF4D-6F6ACA9779D0}" type="presParOf" srcId="{CA004018-2EB0-4169-BD40-0353B94EF5A0}" destId="{987282D7-2D50-4C8C-B68F-A97F8FA9D6F7}" srcOrd="2" destOrd="0" presId="urn:microsoft.com/office/officeart/2008/layout/NameandTitleOrganizationalChart"/>
    <dgm:cxn modelId="{79BC1321-699A-42FD-A1E1-90D6B328184F}" type="presParOf" srcId="{388C8892-A2C6-49C7-84C7-E30FAECAC25E}" destId="{DD804B09-F358-4BA7-B97A-124BAEB1DD57}" srcOrd="1" destOrd="0" presId="urn:microsoft.com/office/officeart/2008/layout/NameandTitleOrganizationalChart"/>
    <dgm:cxn modelId="{1E91E361-66BC-48E2-9095-CDB1828B202A}" type="presParOf" srcId="{388C8892-A2C6-49C7-84C7-E30FAECAC25E}" destId="{0FDF212B-B05B-49F1-A8B9-F4F95C597F11}" srcOrd="2" destOrd="0" presId="urn:microsoft.com/office/officeart/2008/layout/NameandTitleOrganizationalChart"/>
    <dgm:cxn modelId="{82F4ED1E-F48A-4FF5-A8ED-EC44CF26FA35}" type="presParOf" srcId="{51FD4B1A-ADEC-404D-B5C5-B978FE10FA04}" destId="{52995D78-53BE-40E1-8113-731567432A91}" srcOrd="2" destOrd="0" presId="urn:microsoft.com/office/officeart/2008/layout/NameandTitleOrganizationalChart"/>
    <dgm:cxn modelId="{1C7BA1B9-C2A9-42B5-B4DB-AD2F622D152D}" type="presParOf" srcId="{52995D78-53BE-40E1-8113-731567432A91}" destId="{CF55D16A-E272-473F-86F8-23E79B578072}" srcOrd="0" destOrd="0" presId="urn:microsoft.com/office/officeart/2008/layout/NameandTitleOrganizationalChart"/>
    <dgm:cxn modelId="{DF6CE562-D0D0-4AF7-B260-E60555F3DE3A}" type="presParOf" srcId="{52995D78-53BE-40E1-8113-731567432A91}" destId="{996D2957-E27C-4D37-8F9A-95CC179460F0}" srcOrd="1" destOrd="0" presId="urn:microsoft.com/office/officeart/2008/layout/NameandTitleOrganizationalChart"/>
    <dgm:cxn modelId="{C557B3D3-5A9C-48CA-A5B7-3BADBF6996FC}" type="presParOf" srcId="{996D2957-E27C-4D37-8F9A-95CC179460F0}" destId="{A3B1201D-C276-436D-AD43-1C6764E26CC1}" srcOrd="0" destOrd="0" presId="urn:microsoft.com/office/officeart/2008/layout/NameandTitleOrganizationalChart"/>
    <dgm:cxn modelId="{A672BF5F-D313-4A33-86D4-9140B919F13F}" type="presParOf" srcId="{A3B1201D-C276-436D-AD43-1C6764E26CC1}" destId="{6BC50C85-49F6-43D8-A1D5-DABAF6EECC6E}" srcOrd="0" destOrd="0" presId="urn:microsoft.com/office/officeart/2008/layout/NameandTitleOrganizationalChart"/>
    <dgm:cxn modelId="{89B2A9E4-CF4E-4ACA-965C-14BC95E768F4}" type="presParOf" srcId="{A3B1201D-C276-436D-AD43-1C6764E26CC1}" destId="{8F353AA2-6E8E-4437-A9C5-33105B3831EA}" srcOrd="1" destOrd="0" presId="urn:microsoft.com/office/officeart/2008/layout/NameandTitleOrganizationalChart"/>
    <dgm:cxn modelId="{1CF8593D-4B02-4E20-853C-6CA5E6E09DEC}" type="presParOf" srcId="{A3B1201D-C276-436D-AD43-1C6764E26CC1}" destId="{280F459B-30F6-4E4A-91AB-8FC43F50F893}" srcOrd="2" destOrd="0" presId="urn:microsoft.com/office/officeart/2008/layout/NameandTitleOrganizationalChart"/>
    <dgm:cxn modelId="{D97D7EE5-D94C-4335-A8CC-4EFBEC27F203}" type="presParOf" srcId="{996D2957-E27C-4D37-8F9A-95CC179460F0}" destId="{CCB46378-D6BF-422E-9012-0979F0BBACBA}" srcOrd="1" destOrd="0" presId="urn:microsoft.com/office/officeart/2008/layout/NameandTitleOrganizationalChart"/>
    <dgm:cxn modelId="{F0097E71-6490-4F59-912C-31A77CAE3498}" type="presParOf" srcId="{996D2957-E27C-4D37-8F9A-95CC179460F0}" destId="{9C8E0250-6345-47BB-9B39-F9CF359AF65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38DF5-17BC-4FD8-9BCE-6EC1E6728D4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03925E7-E4D6-4329-98A2-0DF6A762AEAA}">
      <dgm:prSet custT="1"/>
      <dgm:spPr/>
      <dgm:t>
        <a:bodyPr/>
        <a:lstStyle/>
        <a:p>
          <a:r>
            <a:rPr lang="en-US" sz="1900" b="1" u="sng" dirty="0"/>
            <a:t>Standardized Plans</a:t>
          </a:r>
          <a:endParaRPr lang="en-US" sz="1900" dirty="0"/>
        </a:p>
      </dgm:t>
    </dgm:pt>
    <dgm:pt modelId="{C2BCDB6B-B77F-4BE6-BA47-FC768380E1A3}" type="parTrans" cxnId="{515601EE-1E0A-406F-8DDA-018D9AA9D040}">
      <dgm:prSet/>
      <dgm:spPr/>
      <dgm:t>
        <a:bodyPr/>
        <a:lstStyle/>
        <a:p>
          <a:endParaRPr lang="en-US"/>
        </a:p>
      </dgm:t>
    </dgm:pt>
    <dgm:pt modelId="{EC794AF0-0B04-43F3-A7A0-EB334E04591A}" type="sibTrans" cxnId="{515601EE-1E0A-406F-8DDA-018D9AA9D040}">
      <dgm:prSet/>
      <dgm:spPr/>
      <dgm:t>
        <a:bodyPr/>
        <a:lstStyle/>
        <a:p>
          <a:endParaRPr lang="en-US"/>
        </a:p>
      </dgm:t>
    </dgm:pt>
    <dgm:pt modelId="{18A57CCB-9487-44BC-8143-7BA5361E6086}">
      <dgm:prSet/>
      <dgm:spPr/>
      <dgm:t>
        <a:bodyPr/>
        <a:lstStyle/>
        <a:p>
          <a:r>
            <a:rPr lang="en-US" b="0" dirty="0"/>
            <a:t>Carriers are required to offer standardized plans at every product network type, metal level and service area where non-standardized plans are offered</a:t>
          </a:r>
        </a:p>
      </dgm:t>
    </dgm:pt>
    <dgm:pt modelId="{97F9C8D5-CD47-43A9-B4D3-1751773E8F5F}" type="parTrans" cxnId="{4152CEB8-EB8D-409B-8148-1032D301D3E9}">
      <dgm:prSet/>
      <dgm:spPr/>
      <dgm:t>
        <a:bodyPr/>
        <a:lstStyle/>
        <a:p>
          <a:endParaRPr lang="en-US"/>
        </a:p>
      </dgm:t>
    </dgm:pt>
    <dgm:pt modelId="{C7CBAFEF-C5C1-44DD-ACA8-B5FA43AF7B95}" type="sibTrans" cxnId="{4152CEB8-EB8D-409B-8148-1032D301D3E9}">
      <dgm:prSet/>
      <dgm:spPr/>
      <dgm:t>
        <a:bodyPr/>
        <a:lstStyle/>
        <a:p>
          <a:endParaRPr lang="en-US"/>
        </a:p>
      </dgm:t>
    </dgm:pt>
    <dgm:pt modelId="{77886E6A-C63E-4824-8046-2A8C8131433E}">
      <dgm:prSet/>
      <dgm:spPr/>
      <dgm:t>
        <a:bodyPr/>
        <a:lstStyle/>
        <a:p>
          <a:r>
            <a:rPr lang="en-US" b="0" dirty="0"/>
            <a:t>There are two sets of standardized plans at each metal level, bronze equivalent and silver CSR variation</a:t>
          </a:r>
        </a:p>
      </dgm:t>
    </dgm:pt>
    <dgm:pt modelId="{9D12BFB6-666F-44CB-8417-B611DE63D1DD}" type="parTrans" cxnId="{08B014E6-B468-4E8C-AFFB-75E1D2D36AD9}">
      <dgm:prSet/>
      <dgm:spPr/>
      <dgm:t>
        <a:bodyPr/>
        <a:lstStyle/>
        <a:p>
          <a:endParaRPr lang="en-US"/>
        </a:p>
      </dgm:t>
    </dgm:pt>
    <dgm:pt modelId="{9F6B3A52-8D22-4833-8C38-4A7D585827D3}" type="sibTrans" cxnId="{08B014E6-B468-4E8C-AFFB-75E1D2D36AD9}">
      <dgm:prSet/>
      <dgm:spPr/>
      <dgm:t>
        <a:bodyPr/>
        <a:lstStyle/>
        <a:p>
          <a:endParaRPr lang="en-US"/>
        </a:p>
      </dgm:t>
    </dgm:pt>
    <dgm:pt modelId="{7AD30573-B4C5-485F-BF87-E54984FEF0AB}">
      <dgm:prSet/>
      <dgm:spPr/>
      <dgm:t>
        <a:bodyPr/>
        <a:lstStyle/>
        <a:p>
          <a:r>
            <a:rPr lang="en-US" b="0" dirty="0"/>
            <a:t>Plans are tailored to unique cost-sharing laws in different sets of states</a:t>
          </a:r>
        </a:p>
      </dgm:t>
    </dgm:pt>
    <dgm:pt modelId="{B1485D42-8CBE-4818-9D4B-39B7CB4C15B1}" type="parTrans" cxnId="{63256C3F-912E-4A5D-AECB-61FC85DC51CA}">
      <dgm:prSet/>
      <dgm:spPr/>
      <dgm:t>
        <a:bodyPr/>
        <a:lstStyle/>
        <a:p>
          <a:endParaRPr lang="en-US"/>
        </a:p>
      </dgm:t>
    </dgm:pt>
    <dgm:pt modelId="{E17B4218-2AC2-4AF5-BA99-7ABC8672C1FC}" type="sibTrans" cxnId="{63256C3F-912E-4A5D-AECB-61FC85DC51CA}">
      <dgm:prSet/>
      <dgm:spPr/>
      <dgm:t>
        <a:bodyPr/>
        <a:lstStyle/>
        <a:p>
          <a:endParaRPr lang="en-US"/>
        </a:p>
      </dgm:t>
    </dgm:pt>
    <dgm:pt modelId="{879E12F0-258C-4A6E-84A9-471F364A8923}">
      <dgm:prSet custT="1"/>
      <dgm:spPr/>
      <dgm:t>
        <a:bodyPr/>
        <a:lstStyle/>
        <a:p>
          <a:r>
            <a:rPr lang="en-US" sz="2000" b="1" u="sng" dirty="0"/>
            <a:t>Changes to Actuarial Value de minimis Ranges</a:t>
          </a:r>
          <a:endParaRPr lang="en-US" sz="2000" dirty="0"/>
        </a:p>
      </dgm:t>
    </dgm:pt>
    <dgm:pt modelId="{F6B0F687-C9BB-4933-9C50-ABBFDBA21BA5}" type="parTrans" cxnId="{D9863A5E-272D-41C0-9FD2-8598E5CE48A7}">
      <dgm:prSet/>
      <dgm:spPr/>
      <dgm:t>
        <a:bodyPr/>
        <a:lstStyle/>
        <a:p>
          <a:endParaRPr lang="en-US"/>
        </a:p>
      </dgm:t>
    </dgm:pt>
    <dgm:pt modelId="{6EF900F8-9FE8-43A5-AAA1-F4ACDC36CD19}" type="sibTrans" cxnId="{D9863A5E-272D-41C0-9FD2-8598E5CE48A7}">
      <dgm:prSet/>
      <dgm:spPr/>
      <dgm:t>
        <a:bodyPr/>
        <a:lstStyle/>
        <a:p>
          <a:endParaRPr lang="en-US"/>
        </a:p>
      </dgm:t>
    </dgm:pt>
    <dgm:pt modelId="{3B023C40-3A33-429F-8DFA-8BEF9DE96F27}">
      <dgm:prSet/>
      <dgm:spPr/>
      <dgm:t>
        <a:bodyPr/>
        <a:lstStyle/>
        <a:p>
          <a:r>
            <a:rPr lang="en-US" b="0" dirty="0"/>
            <a:t>Ranges for all individual and small group metal levels return to the original +2/-2 range</a:t>
          </a:r>
        </a:p>
      </dgm:t>
    </dgm:pt>
    <dgm:pt modelId="{222E85E1-02A8-427E-96F2-179DA6B7BFB7}" type="parTrans" cxnId="{2427E7D4-5FD0-4D47-802C-0BD966704855}">
      <dgm:prSet/>
      <dgm:spPr/>
      <dgm:t>
        <a:bodyPr/>
        <a:lstStyle/>
        <a:p>
          <a:endParaRPr lang="en-US"/>
        </a:p>
      </dgm:t>
    </dgm:pt>
    <dgm:pt modelId="{F607EDCD-076B-4FAB-ADE7-0811EEE51B78}" type="sibTrans" cxnId="{2427E7D4-5FD0-4D47-802C-0BD966704855}">
      <dgm:prSet/>
      <dgm:spPr/>
      <dgm:t>
        <a:bodyPr/>
        <a:lstStyle/>
        <a:p>
          <a:endParaRPr lang="en-US"/>
        </a:p>
      </dgm:t>
    </dgm:pt>
    <dgm:pt modelId="{563FBDA1-D0EA-42F3-B4C2-741B62F5A037}">
      <dgm:prSet/>
      <dgm:spPr/>
      <dgm:t>
        <a:bodyPr/>
        <a:lstStyle/>
        <a:p>
          <a:r>
            <a:rPr lang="en-US" b="0" dirty="0"/>
            <a:t>+2/0 for individual silver QHPs and +1/0 for silver CSR variations</a:t>
          </a:r>
        </a:p>
      </dgm:t>
    </dgm:pt>
    <dgm:pt modelId="{EB4CD007-E5A0-4C1A-A16C-6FDD0D3998E6}" type="parTrans" cxnId="{59771C53-ADE6-40DB-9C58-80BA28DCB728}">
      <dgm:prSet/>
      <dgm:spPr/>
      <dgm:t>
        <a:bodyPr/>
        <a:lstStyle/>
        <a:p>
          <a:endParaRPr lang="en-US"/>
        </a:p>
      </dgm:t>
    </dgm:pt>
    <dgm:pt modelId="{5DA6B9F0-7091-45A7-A35A-587E9D6587F0}" type="sibTrans" cxnId="{59771C53-ADE6-40DB-9C58-80BA28DCB728}">
      <dgm:prSet/>
      <dgm:spPr/>
      <dgm:t>
        <a:bodyPr/>
        <a:lstStyle/>
        <a:p>
          <a:endParaRPr lang="en-US"/>
        </a:p>
      </dgm:t>
    </dgm:pt>
    <dgm:pt modelId="{72A6EAC2-2088-409B-84E8-2B2F89B994F4}">
      <dgm:prSet/>
      <dgm:spPr/>
      <dgm:t>
        <a:bodyPr/>
        <a:lstStyle/>
        <a:p>
          <a:r>
            <a:rPr lang="en-US" b="0" dirty="0"/>
            <a:t>Influences generosity of the second lowest cost silver plan, which will likely increase premium tax credits</a:t>
          </a:r>
        </a:p>
      </dgm:t>
    </dgm:pt>
    <dgm:pt modelId="{81F6384D-DB00-4279-8807-FF1933B6E5AD}" type="parTrans" cxnId="{86D93DB3-7006-46BA-9F09-68BF916414F3}">
      <dgm:prSet/>
      <dgm:spPr/>
      <dgm:t>
        <a:bodyPr/>
        <a:lstStyle/>
        <a:p>
          <a:endParaRPr lang="en-US"/>
        </a:p>
      </dgm:t>
    </dgm:pt>
    <dgm:pt modelId="{F9472624-E913-452F-A1BD-F9F977401765}" type="sibTrans" cxnId="{86D93DB3-7006-46BA-9F09-68BF916414F3}">
      <dgm:prSet/>
      <dgm:spPr/>
      <dgm:t>
        <a:bodyPr/>
        <a:lstStyle/>
        <a:p>
          <a:endParaRPr lang="en-US"/>
        </a:p>
      </dgm:t>
    </dgm:pt>
    <dgm:pt modelId="{0BDC2097-1603-4EE0-AFDB-7B0D934980DF}" type="pres">
      <dgm:prSet presAssocID="{05E38DF5-17BC-4FD8-9BCE-6EC1E6728D4E}" presName="vert0" presStyleCnt="0">
        <dgm:presLayoutVars>
          <dgm:dir/>
          <dgm:animOne val="branch"/>
          <dgm:animLvl val="lvl"/>
        </dgm:presLayoutVars>
      </dgm:prSet>
      <dgm:spPr/>
    </dgm:pt>
    <dgm:pt modelId="{4CB4367E-C26E-4086-8E99-FA6F95BA02DF}" type="pres">
      <dgm:prSet presAssocID="{203925E7-E4D6-4329-98A2-0DF6A762AEAA}" presName="thickLine" presStyleLbl="alignNode1" presStyleIdx="0" presStyleCnt="2"/>
      <dgm:spPr/>
    </dgm:pt>
    <dgm:pt modelId="{C09A7C9B-5C8C-48F6-91FE-A8EFA8E51D06}" type="pres">
      <dgm:prSet presAssocID="{203925E7-E4D6-4329-98A2-0DF6A762AEAA}" presName="horz1" presStyleCnt="0"/>
      <dgm:spPr/>
    </dgm:pt>
    <dgm:pt modelId="{95A797EF-7273-4967-B638-56BDA19EFD30}" type="pres">
      <dgm:prSet presAssocID="{203925E7-E4D6-4329-98A2-0DF6A762AEAA}" presName="tx1" presStyleLbl="revTx" presStyleIdx="0" presStyleCnt="8"/>
      <dgm:spPr/>
    </dgm:pt>
    <dgm:pt modelId="{E6B541C1-FA29-4311-85D6-3008720DE633}" type="pres">
      <dgm:prSet presAssocID="{203925E7-E4D6-4329-98A2-0DF6A762AEAA}" presName="vert1" presStyleCnt="0"/>
      <dgm:spPr/>
    </dgm:pt>
    <dgm:pt modelId="{41C3E274-47AA-458D-A21F-1EB2647014D6}" type="pres">
      <dgm:prSet presAssocID="{18A57CCB-9487-44BC-8143-7BA5361E6086}" presName="vertSpace2a" presStyleCnt="0"/>
      <dgm:spPr/>
    </dgm:pt>
    <dgm:pt modelId="{CE384F16-1CC3-402E-B414-BA023E7AC295}" type="pres">
      <dgm:prSet presAssocID="{18A57CCB-9487-44BC-8143-7BA5361E6086}" presName="horz2" presStyleCnt="0"/>
      <dgm:spPr/>
    </dgm:pt>
    <dgm:pt modelId="{58059D81-F877-4DA6-9064-466AE2451732}" type="pres">
      <dgm:prSet presAssocID="{18A57CCB-9487-44BC-8143-7BA5361E6086}" presName="horzSpace2" presStyleCnt="0"/>
      <dgm:spPr/>
    </dgm:pt>
    <dgm:pt modelId="{628FCF5B-5174-4621-89F0-DE8880E7ED28}" type="pres">
      <dgm:prSet presAssocID="{18A57CCB-9487-44BC-8143-7BA5361E6086}" presName="tx2" presStyleLbl="revTx" presStyleIdx="1" presStyleCnt="8"/>
      <dgm:spPr/>
    </dgm:pt>
    <dgm:pt modelId="{EB93630D-1675-4A49-8797-51A0CA4893B3}" type="pres">
      <dgm:prSet presAssocID="{18A57CCB-9487-44BC-8143-7BA5361E6086}" presName="vert2" presStyleCnt="0"/>
      <dgm:spPr/>
    </dgm:pt>
    <dgm:pt modelId="{0C15A895-DB50-4181-9C89-79CD69C4742A}" type="pres">
      <dgm:prSet presAssocID="{18A57CCB-9487-44BC-8143-7BA5361E6086}" presName="thinLine2b" presStyleLbl="callout" presStyleIdx="0" presStyleCnt="6"/>
      <dgm:spPr/>
    </dgm:pt>
    <dgm:pt modelId="{2A9A22AC-1B1D-4A53-AA6E-417BAEDAE147}" type="pres">
      <dgm:prSet presAssocID="{18A57CCB-9487-44BC-8143-7BA5361E6086}" presName="vertSpace2b" presStyleCnt="0"/>
      <dgm:spPr/>
    </dgm:pt>
    <dgm:pt modelId="{ACE1DEC8-FE05-4F7A-BD84-36654BFC8200}" type="pres">
      <dgm:prSet presAssocID="{77886E6A-C63E-4824-8046-2A8C8131433E}" presName="horz2" presStyleCnt="0"/>
      <dgm:spPr/>
    </dgm:pt>
    <dgm:pt modelId="{BE9294E0-842A-426E-8652-E387E90DEAEE}" type="pres">
      <dgm:prSet presAssocID="{77886E6A-C63E-4824-8046-2A8C8131433E}" presName="horzSpace2" presStyleCnt="0"/>
      <dgm:spPr/>
    </dgm:pt>
    <dgm:pt modelId="{84E4F8B8-7C74-4ECA-9E80-9E452264953C}" type="pres">
      <dgm:prSet presAssocID="{77886E6A-C63E-4824-8046-2A8C8131433E}" presName="tx2" presStyleLbl="revTx" presStyleIdx="2" presStyleCnt="8"/>
      <dgm:spPr/>
    </dgm:pt>
    <dgm:pt modelId="{86036C5C-2BBB-47FB-9F61-0B1C52BCD8E1}" type="pres">
      <dgm:prSet presAssocID="{77886E6A-C63E-4824-8046-2A8C8131433E}" presName="vert2" presStyleCnt="0"/>
      <dgm:spPr/>
    </dgm:pt>
    <dgm:pt modelId="{EF5AD284-2205-4F40-9C2B-98A25ADC79F9}" type="pres">
      <dgm:prSet presAssocID="{77886E6A-C63E-4824-8046-2A8C8131433E}" presName="thinLine2b" presStyleLbl="callout" presStyleIdx="1" presStyleCnt="6"/>
      <dgm:spPr/>
    </dgm:pt>
    <dgm:pt modelId="{6E1D3E19-5770-40E8-8DEF-BE087A83FF4A}" type="pres">
      <dgm:prSet presAssocID="{77886E6A-C63E-4824-8046-2A8C8131433E}" presName="vertSpace2b" presStyleCnt="0"/>
      <dgm:spPr/>
    </dgm:pt>
    <dgm:pt modelId="{C8FDED04-E48A-478F-A662-767DD10AF065}" type="pres">
      <dgm:prSet presAssocID="{7AD30573-B4C5-485F-BF87-E54984FEF0AB}" presName="horz2" presStyleCnt="0"/>
      <dgm:spPr/>
    </dgm:pt>
    <dgm:pt modelId="{8EB2F303-4495-4BEC-88B8-958D695CF74D}" type="pres">
      <dgm:prSet presAssocID="{7AD30573-B4C5-485F-BF87-E54984FEF0AB}" presName="horzSpace2" presStyleCnt="0"/>
      <dgm:spPr/>
    </dgm:pt>
    <dgm:pt modelId="{DFF704F6-6CB8-4130-B926-74953627F42F}" type="pres">
      <dgm:prSet presAssocID="{7AD30573-B4C5-485F-BF87-E54984FEF0AB}" presName="tx2" presStyleLbl="revTx" presStyleIdx="3" presStyleCnt="8"/>
      <dgm:spPr/>
    </dgm:pt>
    <dgm:pt modelId="{22D3955A-9596-4023-8A77-7E2C8DA688D6}" type="pres">
      <dgm:prSet presAssocID="{7AD30573-B4C5-485F-BF87-E54984FEF0AB}" presName="vert2" presStyleCnt="0"/>
      <dgm:spPr/>
    </dgm:pt>
    <dgm:pt modelId="{F0A465E7-DB17-4C74-B043-01E39DAAC885}" type="pres">
      <dgm:prSet presAssocID="{7AD30573-B4C5-485F-BF87-E54984FEF0AB}" presName="thinLine2b" presStyleLbl="callout" presStyleIdx="2" presStyleCnt="6"/>
      <dgm:spPr/>
    </dgm:pt>
    <dgm:pt modelId="{CBB6D680-36EF-4590-8788-F69EA09BB965}" type="pres">
      <dgm:prSet presAssocID="{7AD30573-B4C5-485F-BF87-E54984FEF0AB}" presName="vertSpace2b" presStyleCnt="0"/>
      <dgm:spPr/>
    </dgm:pt>
    <dgm:pt modelId="{48DABBE7-C736-48A0-8DBA-2803FCE94145}" type="pres">
      <dgm:prSet presAssocID="{879E12F0-258C-4A6E-84A9-471F364A8923}" presName="thickLine" presStyleLbl="alignNode1" presStyleIdx="1" presStyleCnt="2"/>
      <dgm:spPr/>
    </dgm:pt>
    <dgm:pt modelId="{ED40EC79-BD58-4B5B-9A69-7F4AE8F59B35}" type="pres">
      <dgm:prSet presAssocID="{879E12F0-258C-4A6E-84A9-471F364A8923}" presName="horz1" presStyleCnt="0"/>
      <dgm:spPr/>
    </dgm:pt>
    <dgm:pt modelId="{B7064780-95E8-4D30-863B-E1B43045AC37}" type="pres">
      <dgm:prSet presAssocID="{879E12F0-258C-4A6E-84A9-471F364A8923}" presName="tx1" presStyleLbl="revTx" presStyleIdx="4" presStyleCnt="8"/>
      <dgm:spPr/>
    </dgm:pt>
    <dgm:pt modelId="{AA1957BB-01E9-4CF6-935F-8EDADC4A5826}" type="pres">
      <dgm:prSet presAssocID="{879E12F0-258C-4A6E-84A9-471F364A8923}" presName="vert1" presStyleCnt="0"/>
      <dgm:spPr/>
    </dgm:pt>
    <dgm:pt modelId="{1AC2F29A-298A-4289-B15F-B347F4837BF6}" type="pres">
      <dgm:prSet presAssocID="{3B023C40-3A33-429F-8DFA-8BEF9DE96F27}" presName="vertSpace2a" presStyleCnt="0"/>
      <dgm:spPr/>
    </dgm:pt>
    <dgm:pt modelId="{BD920273-E209-4F4F-9E39-FB6CCD12D898}" type="pres">
      <dgm:prSet presAssocID="{3B023C40-3A33-429F-8DFA-8BEF9DE96F27}" presName="horz2" presStyleCnt="0"/>
      <dgm:spPr/>
    </dgm:pt>
    <dgm:pt modelId="{31589826-C34F-4859-9118-B88DAD07B6AE}" type="pres">
      <dgm:prSet presAssocID="{3B023C40-3A33-429F-8DFA-8BEF9DE96F27}" presName="horzSpace2" presStyleCnt="0"/>
      <dgm:spPr/>
    </dgm:pt>
    <dgm:pt modelId="{ADDE87EA-DBE3-4D4E-ADC6-8D56E35AA505}" type="pres">
      <dgm:prSet presAssocID="{3B023C40-3A33-429F-8DFA-8BEF9DE96F27}" presName="tx2" presStyleLbl="revTx" presStyleIdx="5" presStyleCnt="8"/>
      <dgm:spPr/>
    </dgm:pt>
    <dgm:pt modelId="{1E00E8B7-3311-4450-BBBB-CFFCAC121302}" type="pres">
      <dgm:prSet presAssocID="{3B023C40-3A33-429F-8DFA-8BEF9DE96F27}" presName="vert2" presStyleCnt="0"/>
      <dgm:spPr/>
    </dgm:pt>
    <dgm:pt modelId="{C3C65F2C-873F-4F7F-A131-7C7BDECF244E}" type="pres">
      <dgm:prSet presAssocID="{3B023C40-3A33-429F-8DFA-8BEF9DE96F27}" presName="thinLine2b" presStyleLbl="callout" presStyleIdx="3" presStyleCnt="6"/>
      <dgm:spPr/>
    </dgm:pt>
    <dgm:pt modelId="{D3122F67-4BFF-4181-BE09-BD88598287B7}" type="pres">
      <dgm:prSet presAssocID="{3B023C40-3A33-429F-8DFA-8BEF9DE96F27}" presName="vertSpace2b" presStyleCnt="0"/>
      <dgm:spPr/>
    </dgm:pt>
    <dgm:pt modelId="{63E3C2FD-523D-4707-B159-504C2536A6B0}" type="pres">
      <dgm:prSet presAssocID="{563FBDA1-D0EA-42F3-B4C2-741B62F5A037}" presName="horz2" presStyleCnt="0"/>
      <dgm:spPr/>
    </dgm:pt>
    <dgm:pt modelId="{8CB1BE04-59A2-4DA8-91F8-29665050C4D7}" type="pres">
      <dgm:prSet presAssocID="{563FBDA1-D0EA-42F3-B4C2-741B62F5A037}" presName="horzSpace2" presStyleCnt="0"/>
      <dgm:spPr/>
    </dgm:pt>
    <dgm:pt modelId="{D612493F-9C99-42E8-B6A9-45E6CCEE3A72}" type="pres">
      <dgm:prSet presAssocID="{563FBDA1-D0EA-42F3-B4C2-741B62F5A037}" presName="tx2" presStyleLbl="revTx" presStyleIdx="6" presStyleCnt="8"/>
      <dgm:spPr/>
    </dgm:pt>
    <dgm:pt modelId="{E2EB15F4-69CA-4F6A-8093-4E7CFCD8E487}" type="pres">
      <dgm:prSet presAssocID="{563FBDA1-D0EA-42F3-B4C2-741B62F5A037}" presName="vert2" presStyleCnt="0"/>
      <dgm:spPr/>
    </dgm:pt>
    <dgm:pt modelId="{8577B17A-B57D-410D-B72A-2720C6AFAEC1}" type="pres">
      <dgm:prSet presAssocID="{563FBDA1-D0EA-42F3-B4C2-741B62F5A037}" presName="thinLine2b" presStyleLbl="callout" presStyleIdx="4" presStyleCnt="6"/>
      <dgm:spPr/>
    </dgm:pt>
    <dgm:pt modelId="{ED15606C-7446-4A7D-A226-469EC0C18D57}" type="pres">
      <dgm:prSet presAssocID="{563FBDA1-D0EA-42F3-B4C2-741B62F5A037}" presName="vertSpace2b" presStyleCnt="0"/>
      <dgm:spPr/>
    </dgm:pt>
    <dgm:pt modelId="{0C9EC9B3-8FC4-42AC-967A-A38887F89FF1}" type="pres">
      <dgm:prSet presAssocID="{72A6EAC2-2088-409B-84E8-2B2F89B994F4}" presName="horz2" presStyleCnt="0"/>
      <dgm:spPr/>
    </dgm:pt>
    <dgm:pt modelId="{A02EDE74-4FE2-44C3-976E-C366658A8B29}" type="pres">
      <dgm:prSet presAssocID="{72A6EAC2-2088-409B-84E8-2B2F89B994F4}" presName="horzSpace2" presStyleCnt="0"/>
      <dgm:spPr/>
    </dgm:pt>
    <dgm:pt modelId="{32D1FE11-E9BA-4F5A-9D31-47D5FADA3424}" type="pres">
      <dgm:prSet presAssocID="{72A6EAC2-2088-409B-84E8-2B2F89B994F4}" presName="tx2" presStyleLbl="revTx" presStyleIdx="7" presStyleCnt="8"/>
      <dgm:spPr/>
    </dgm:pt>
    <dgm:pt modelId="{E3B628E4-C832-4419-882F-BEFDFE94F70E}" type="pres">
      <dgm:prSet presAssocID="{72A6EAC2-2088-409B-84E8-2B2F89B994F4}" presName="vert2" presStyleCnt="0"/>
      <dgm:spPr/>
    </dgm:pt>
    <dgm:pt modelId="{5B5C0FCB-650E-41A0-AF02-0822DE202DEB}" type="pres">
      <dgm:prSet presAssocID="{72A6EAC2-2088-409B-84E8-2B2F89B994F4}" presName="thinLine2b" presStyleLbl="callout" presStyleIdx="5" presStyleCnt="6"/>
      <dgm:spPr/>
    </dgm:pt>
    <dgm:pt modelId="{70BFB6FF-9C65-4BC4-AF4F-19F5AF0F007A}" type="pres">
      <dgm:prSet presAssocID="{72A6EAC2-2088-409B-84E8-2B2F89B994F4}" presName="vertSpace2b" presStyleCnt="0"/>
      <dgm:spPr/>
    </dgm:pt>
  </dgm:ptLst>
  <dgm:cxnLst>
    <dgm:cxn modelId="{B4A73D16-FE20-4359-9A1E-EA0B6D7F5BFF}" type="presOf" srcId="{05E38DF5-17BC-4FD8-9BCE-6EC1E6728D4E}" destId="{0BDC2097-1603-4EE0-AFDB-7B0D934980DF}" srcOrd="0" destOrd="0" presId="urn:microsoft.com/office/officeart/2008/layout/LinedList"/>
    <dgm:cxn modelId="{9A386038-06ED-4677-9BB3-2AA7B658CF60}" type="presOf" srcId="{563FBDA1-D0EA-42F3-B4C2-741B62F5A037}" destId="{D612493F-9C99-42E8-B6A9-45E6CCEE3A72}" srcOrd="0" destOrd="0" presId="urn:microsoft.com/office/officeart/2008/layout/LinedList"/>
    <dgm:cxn modelId="{7630B63E-B7F8-445F-B20D-2C658DF50CA5}" type="presOf" srcId="{18A57CCB-9487-44BC-8143-7BA5361E6086}" destId="{628FCF5B-5174-4621-89F0-DE8880E7ED28}" srcOrd="0" destOrd="0" presId="urn:microsoft.com/office/officeart/2008/layout/LinedList"/>
    <dgm:cxn modelId="{63256C3F-912E-4A5D-AECB-61FC85DC51CA}" srcId="{203925E7-E4D6-4329-98A2-0DF6A762AEAA}" destId="{7AD30573-B4C5-485F-BF87-E54984FEF0AB}" srcOrd="2" destOrd="0" parTransId="{B1485D42-8CBE-4818-9D4B-39B7CB4C15B1}" sibTransId="{E17B4218-2AC2-4AF5-BA99-7ABC8672C1FC}"/>
    <dgm:cxn modelId="{D9863A5E-272D-41C0-9FD2-8598E5CE48A7}" srcId="{05E38DF5-17BC-4FD8-9BCE-6EC1E6728D4E}" destId="{879E12F0-258C-4A6E-84A9-471F364A8923}" srcOrd="1" destOrd="0" parTransId="{F6B0F687-C9BB-4933-9C50-ABBFDBA21BA5}" sibTransId="{6EF900F8-9FE8-43A5-AAA1-F4ACDC36CD19}"/>
    <dgm:cxn modelId="{97FD0948-9502-4668-ACE1-30D45D42C17A}" type="presOf" srcId="{203925E7-E4D6-4329-98A2-0DF6A762AEAA}" destId="{95A797EF-7273-4967-B638-56BDA19EFD30}" srcOrd="0" destOrd="0" presId="urn:microsoft.com/office/officeart/2008/layout/LinedList"/>
    <dgm:cxn modelId="{59771C53-ADE6-40DB-9C58-80BA28DCB728}" srcId="{879E12F0-258C-4A6E-84A9-471F364A8923}" destId="{563FBDA1-D0EA-42F3-B4C2-741B62F5A037}" srcOrd="1" destOrd="0" parTransId="{EB4CD007-E5A0-4C1A-A16C-6FDD0D3998E6}" sibTransId="{5DA6B9F0-7091-45A7-A35A-587E9D6587F0}"/>
    <dgm:cxn modelId="{085F5373-1D2D-4BC6-8B07-CBE8B7C8D41F}" type="presOf" srcId="{3B023C40-3A33-429F-8DFA-8BEF9DE96F27}" destId="{ADDE87EA-DBE3-4D4E-ADC6-8D56E35AA505}" srcOrd="0" destOrd="0" presId="urn:microsoft.com/office/officeart/2008/layout/LinedList"/>
    <dgm:cxn modelId="{B0C06682-F6A6-4038-A9CA-E77084C09338}" type="presOf" srcId="{72A6EAC2-2088-409B-84E8-2B2F89B994F4}" destId="{32D1FE11-E9BA-4F5A-9D31-47D5FADA3424}" srcOrd="0" destOrd="0" presId="urn:microsoft.com/office/officeart/2008/layout/LinedList"/>
    <dgm:cxn modelId="{B5DD0BAC-47DD-4F72-BDD7-E2F774C0BFCF}" type="presOf" srcId="{77886E6A-C63E-4824-8046-2A8C8131433E}" destId="{84E4F8B8-7C74-4ECA-9E80-9E452264953C}" srcOrd="0" destOrd="0" presId="urn:microsoft.com/office/officeart/2008/layout/LinedList"/>
    <dgm:cxn modelId="{86D93DB3-7006-46BA-9F09-68BF916414F3}" srcId="{879E12F0-258C-4A6E-84A9-471F364A8923}" destId="{72A6EAC2-2088-409B-84E8-2B2F89B994F4}" srcOrd="2" destOrd="0" parTransId="{81F6384D-DB00-4279-8807-FF1933B6E5AD}" sibTransId="{F9472624-E913-452F-A1BD-F9F977401765}"/>
    <dgm:cxn modelId="{4152CEB8-EB8D-409B-8148-1032D301D3E9}" srcId="{203925E7-E4D6-4329-98A2-0DF6A762AEAA}" destId="{18A57CCB-9487-44BC-8143-7BA5361E6086}" srcOrd="0" destOrd="0" parTransId="{97F9C8D5-CD47-43A9-B4D3-1751773E8F5F}" sibTransId="{C7CBAFEF-C5C1-44DD-ACA8-B5FA43AF7B95}"/>
    <dgm:cxn modelId="{B7713AC9-4E90-45E9-BEB4-88A14934DF70}" type="presOf" srcId="{7AD30573-B4C5-485F-BF87-E54984FEF0AB}" destId="{DFF704F6-6CB8-4130-B926-74953627F42F}" srcOrd="0" destOrd="0" presId="urn:microsoft.com/office/officeart/2008/layout/LinedList"/>
    <dgm:cxn modelId="{2427E7D4-5FD0-4D47-802C-0BD966704855}" srcId="{879E12F0-258C-4A6E-84A9-471F364A8923}" destId="{3B023C40-3A33-429F-8DFA-8BEF9DE96F27}" srcOrd="0" destOrd="0" parTransId="{222E85E1-02A8-427E-96F2-179DA6B7BFB7}" sibTransId="{F607EDCD-076B-4FAB-ADE7-0811EEE51B78}"/>
    <dgm:cxn modelId="{08B014E6-B468-4E8C-AFFB-75E1D2D36AD9}" srcId="{203925E7-E4D6-4329-98A2-0DF6A762AEAA}" destId="{77886E6A-C63E-4824-8046-2A8C8131433E}" srcOrd="1" destOrd="0" parTransId="{9D12BFB6-666F-44CB-8417-B611DE63D1DD}" sibTransId="{9F6B3A52-8D22-4833-8C38-4A7D585827D3}"/>
    <dgm:cxn modelId="{515601EE-1E0A-406F-8DDA-018D9AA9D040}" srcId="{05E38DF5-17BC-4FD8-9BCE-6EC1E6728D4E}" destId="{203925E7-E4D6-4329-98A2-0DF6A762AEAA}" srcOrd="0" destOrd="0" parTransId="{C2BCDB6B-B77F-4BE6-BA47-FC768380E1A3}" sibTransId="{EC794AF0-0B04-43F3-A7A0-EB334E04591A}"/>
    <dgm:cxn modelId="{F4CF9FFE-746D-465E-992E-A161C24163F2}" type="presOf" srcId="{879E12F0-258C-4A6E-84A9-471F364A8923}" destId="{B7064780-95E8-4D30-863B-E1B43045AC37}" srcOrd="0" destOrd="0" presId="urn:microsoft.com/office/officeart/2008/layout/LinedList"/>
    <dgm:cxn modelId="{9E185780-A955-446B-82C9-C018F5F00510}" type="presParOf" srcId="{0BDC2097-1603-4EE0-AFDB-7B0D934980DF}" destId="{4CB4367E-C26E-4086-8E99-FA6F95BA02DF}" srcOrd="0" destOrd="0" presId="urn:microsoft.com/office/officeart/2008/layout/LinedList"/>
    <dgm:cxn modelId="{E51F62B1-06A7-47D8-AA36-9DB770AA6DED}" type="presParOf" srcId="{0BDC2097-1603-4EE0-AFDB-7B0D934980DF}" destId="{C09A7C9B-5C8C-48F6-91FE-A8EFA8E51D06}" srcOrd="1" destOrd="0" presId="urn:microsoft.com/office/officeart/2008/layout/LinedList"/>
    <dgm:cxn modelId="{2152C7BD-3482-4652-94D9-7D4379E54AD7}" type="presParOf" srcId="{C09A7C9B-5C8C-48F6-91FE-A8EFA8E51D06}" destId="{95A797EF-7273-4967-B638-56BDA19EFD30}" srcOrd="0" destOrd="0" presId="urn:microsoft.com/office/officeart/2008/layout/LinedList"/>
    <dgm:cxn modelId="{3300CB51-5E3C-4FD6-BE80-071A879D4588}" type="presParOf" srcId="{C09A7C9B-5C8C-48F6-91FE-A8EFA8E51D06}" destId="{E6B541C1-FA29-4311-85D6-3008720DE633}" srcOrd="1" destOrd="0" presId="urn:microsoft.com/office/officeart/2008/layout/LinedList"/>
    <dgm:cxn modelId="{4D5E72E6-B8E4-45D3-BA75-211C38DF901B}" type="presParOf" srcId="{E6B541C1-FA29-4311-85D6-3008720DE633}" destId="{41C3E274-47AA-458D-A21F-1EB2647014D6}" srcOrd="0" destOrd="0" presId="urn:microsoft.com/office/officeart/2008/layout/LinedList"/>
    <dgm:cxn modelId="{E9841108-4C32-4AFF-B601-D9BC295DE264}" type="presParOf" srcId="{E6B541C1-FA29-4311-85D6-3008720DE633}" destId="{CE384F16-1CC3-402E-B414-BA023E7AC295}" srcOrd="1" destOrd="0" presId="urn:microsoft.com/office/officeart/2008/layout/LinedList"/>
    <dgm:cxn modelId="{6800D711-374D-452E-BCD7-4A8084BADC1E}" type="presParOf" srcId="{CE384F16-1CC3-402E-B414-BA023E7AC295}" destId="{58059D81-F877-4DA6-9064-466AE2451732}" srcOrd="0" destOrd="0" presId="urn:microsoft.com/office/officeart/2008/layout/LinedList"/>
    <dgm:cxn modelId="{280D01F8-EB16-4889-B624-A66E886553B7}" type="presParOf" srcId="{CE384F16-1CC3-402E-B414-BA023E7AC295}" destId="{628FCF5B-5174-4621-89F0-DE8880E7ED28}" srcOrd="1" destOrd="0" presId="urn:microsoft.com/office/officeart/2008/layout/LinedList"/>
    <dgm:cxn modelId="{AFE81366-8BC7-405F-82A4-5E0C9B0EF423}" type="presParOf" srcId="{CE384F16-1CC3-402E-B414-BA023E7AC295}" destId="{EB93630D-1675-4A49-8797-51A0CA4893B3}" srcOrd="2" destOrd="0" presId="urn:microsoft.com/office/officeart/2008/layout/LinedList"/>
    <dgm:cxn modelId="{84D1B9BC-CCE7-4414-8B4D-BE9C0A9955DA}" type="presParOf" srcId="{E6B541C1-FA29-4311-85D6-3008720DE633}" destId="{0C15A895-DB50-4181-9C89-79CD69C4742A}" srcOrd="2" destOrd="0" presId="urn:microsoft.com/office/officeart/2008/layout/LinedList"/>
    <dgm:cxn modelId="{08D78D23-14AC-4C29-9DD2-FA971DA52D18}" type="presParOf" srcId="{E6B541C1-FA29-4311-85D6-3008720DE633}" destId="{2A9A22AC-1B1D-4A53-AA6E-417BAEDAE147}" srcOrd="3" destOrd="0" presId="urn:microsoft.com/office/officeart/2008/layout/LinedList"/>
    <dgm:cxn modelId="{FDAD93EF-3625-487B-B895-1B54EF92A72F}" type="presParOf" srcId="{E6B541C1-FA29-4311-85D6-3008720DE633}" destId="{ACE1DEC8-FE05-4F7A-BD84-36654BFC8200}" srcOrd="4" destOrd="0" presId="urn:microsoft.com/office/officeart/2008/layout/LinedList"/>
    <dgm:cxn modelId="{55A09125-C045-480F-9916-30C1B8374992}" type="presParOf" srcId="{ACE1DEC8-FE05-4F7A-BD84-36654BFC8200}" destId="{BE9294E0-842A-426E-8652-E387E90DEAEE}" srcOrd="0" destOrd="0" presId="urn:microsoft.com/office/officeart/2008/layout/LinedList"/>
    <dgm:cxn modelId="{E1DD5059-A342-44ED-B5B4-432F2EF1481E}" type="presParOf" srcId="{ACE1DEC8-FE05-4F7A-BD84-36654BFC8200}" destId="{84E4F8B8-7C74-4ECA-9E80-9E452264953C}" srcOrd="1" destOrd="0" presId="urn:microsoft.com/office/officeart/2008/layout/LinedList"/>
    <dgm:cxn modelId="{29210FDB-304C-43B4-82D3-D899A57D78AE}" type="presParOf" srcId="{ACE1DEC8-FE05-4F7A-BD84-36654BFC8200}" destId="{86036C5C-2BBB-47FB-9F61-0B1C52BCD8E1}" srcOrd="2" destOrd="0" presId="urn:microsoft.com/office/officeart/2008/layout/LinedList"/>
    <dgm:cxn modelId="{CECE74ED-4AF7-4292-8DFA-8C7228868FD7}" type="presParOf" srcId="{E6B541C1-FA29-4311-85D6-3008720DE633}" destId="{EF5AD284-2205-4F40-9C2B-98A25ADC79F9}" srcOrd="5" destOrd="0" presId="urn:microsoft.com/office/officeart/2008/layout/LinedList"/>
    <dgm:cxn modelId="{4744F14D-685F-4687-9A4F-E6D272569BBB}" type="presParOf" srcId="{E6B541C1-FA29-4311-85D6-3008720DE633}" destId="{6E1D3E19-5770-40E8-8DEF-BE087A83FF4A}" srcOrd="6" destOrd="0" presId="urn:microsoft.com/office/officeart/2008/layout/LinedList"/>
    <dgm:cxn modelId="{4E8DE432-D6CC-470A-BF43-B0AC499458BB}" type="presParOf" srcId="{E6B541C1-FA29-4311-85D6-3008720DE633}" destId="{C8FDED04-E48A-478F-A662-767DD10AF065}" srcOrd="7" destOrd="0" presId="urn:microsoft.com/office/officeart/2008/layout/LinedList"/>
    <dgm:cxn modelId="{93DBBDEB-13F9-40E0-8B96-FFCBAFCDDC1E}" type="presParOf" srcId="{C8FDED04-E48A-478F-A662-767DD10AF065}" destId="{8EB2F303-4495-4BEC-88B8-958D695CF74D}" srcOrd="0" destOrd="0" presId="urn:microsoft.com/office/officeart/2008/layout/LinedList"/>
    <dgm:cxn modelId="{2305E9B0-1BA1-42EB-A93B-3E10F4831363}" type="presParOf" srcId="{C8FDED04-E48A-478F-A662-767DD10AF065}" destId="{DFF704F6-6CB8-4130-B926-74953627F42F}" srcOrd="1" destOrd="0" presId="urn:microsoft.com/office/officeart/2008/layout/LinedList"/>
    <dgm:cxn modelId="{42FF0827-441B-43AD-97DB-9F6AB4F6D63E}" type="presParOf" srcId="{C8FDED04-E48A-478F-A662-767DD10AF065}" destId="{22D3955A-9596-4023-8A77-7E2C8DA688D6}" srcOrd="2" destOrd="0" presId="urn:microsoft.com/office/officeart/2008/layout/LinedList"/>
    <dgm:cxn modelId="{9C3D1335-4F48-4891-A291-82D8B6801367}" type="presParOf" srcId="{E6B541C1-FA29-4311-85D6-3008720DE633}" destId="{F0A465E7-DB17-4C74-B043-01E39DAAC885}" srcOrd="8" destOrd="0" presId="urn:microsoft.com/office/officeart/2008/layout/LinedList"/>
    <dgm:cxn modelId="{37E2C70C-E450-4965-86FB-8BF135B997C9}" type="presParOf" srcId="{E6B541C1-FA29-4311-85D6-3008720DE633}" destId="{CBB6D680-36EF-4590-8788-F69EA09BB965}" srcOrd="9" destOrd="0" presId="urn:microsoft.com/office/officeart/2008/layout/LinedList"/>
    <dgm:cxn modelId="{C4CC2EC8-7537-4AA7-82E4-35827C71A7EC}" type="presParOf" srcId="{0BDC2097-1603-4EE0-AFDB-7B0D934980DF}" destId="{48DABBE7-C736-48A0-8DBA-2803FCE94145}" srcOrd="2" destOrd="0" presId="urn:microsoft.com/office/officeart/2008/layout/LinedList"/>
    <dgm:cxn modelId="{2BB4B278-9E97-4CEB-A419-1BA86FDA8B19}" type="presParOf" srcId="{0BDC2097-1603-4EE0-AFDB-7B0D934980DF}" destId="{ED40EC79-BD58-4B5B-9A69-7F4AE8F59B35}" srcOrd="3" destOrd="0" presId="urn:microsoft.com/office/officeart/2008/layout/LinedList"/>
    <dgm:cxn modelId="{0D3E0BA2-6756-4EF5-93E1-98025EDCD19F}" type="presParOf" srcId="{ED40EC79-BD58-4B5B-9A69-7F4AE8F59B35}" destId="{B7064780-95E8-4D30-863B-E1B43045AC37}" srcOrd="0" destOrd="0" presId="urn:microsoft.com/office/officeart/2008/layout/LinedList"/>
    <dgm:cxn modelId="{71FD51AD-38AD-40FD-B921-2AB5F8FD0818}" type="presParOf" srcId="{ED40EC79-BD58-4B5B-9A69-7F4AE8F59B35}" destId="{AA1957BB-01E9-4CF6-935F-8EDADC4A5826}" srcOrd="1" destOrd="0" presId="urn:microsoft.com/office/officeart/2008/layout/LinedList"/>
    <dgm:cxn modelId="{DB4D1CD5-F0B1-456A-8ADB-7B840F820D10}" type="presParOf" srcId="{AA1957BB-01E9-4CF6-935F-8EDADC4A5826}" destId="{1AC2F29A-298A-4289-B15F-B347F4837BF6}" srcOrd="0" destOrd="0" presId="urn:microsoft.com/office/officeart/2008/layout/LinedList"/>
    <dgm:cxn modelId="{807FC2EA-28FE-46DB-A35C-F40D8F7AFD70}" type="presParOf" srcId="{AA1957BB-01E9-4CF6-935F-8EDADC4A5826}" destId="{BD920273-E209-4F4F-9E39-FB6CCD12D898}" srcOrd="1" destOrd="0" presId="urn:microsoft.com/office/officeart/2008/layout/LinedList"/>
    <dgm:cxn modelId="{997EC05D-1FAF-4E75-9564-865EDD4AA215}" type="presParOf" srcId="{BD920273-E209-4F4F-9E39-FB6CCD12D898}" destId="{31589826-C34F-4859-9118-B88DAD07B6AE}" srcOrd="0" destOrd="0" presId="urn:microsoft.com/office/officeart/2008/layout/LinedList"/>
    <dgm:cxn modelId="{7D345208-7C7B-47B1-9C68-C177CBC7008A}" type="presParOf" srcId="{BD920273-E209-4F4F-9E39-FB6CCD12D898}" destId="{ADDE87EA-DBE3-4D4E-ADC6-8D56E35AA505}" srcOrd="1" destOrd="0" presId="urn:microsoft.com/office/officeart/2008/layout/LinedList"/>
    <dgm:cxn modelId="{EB743E1B-0A78-48C6-A5BE-A1FEFA73D82B}" type="presParOf" srcId="{BD920273-E209-4F4F-9E39-FB6CCD12D898}" destId="{1E00E8B7-3311-4450-BBBB-CFFCAC121302}" srcOrd="2" destOrd="0" presId="urn:microsoft.com/office/officeart/2008/layout/LinedList"/>
    <dgm:cxn modelId="{E4CE3236-5BFC-42CD-9E53-338C96AB0564}" type="presParOf" srcId="{AA1957BB-01E9-4CF6-935F-8EDADC4A5826}" destId="{C3C65F2C-873F-4F7F-A131-7C7BDECF244E}" srcOrd="2" destOrd="0" presId="urn:microsoft.com/office/officeart/2008/layout/LinedList"/>
    <dgm:cxn modelId="{15287F13-1C28-4DDF-A1BE-25006284BB07}" type="presParOf" srcId="{AA1957BB-01E9-4CF6-935F-8EDADC4A5826}" destId="{D3122F67-4BFF-4181-BE09-BD88598287B7}" srcOrd="3" destOrd="0" presId="urn:microsoft.com/office/officeart/2008/layout/LinedList"/>
    <dgm:cxn modelId="{11FCB8D3-D838-4794-AC5F-B04A86F1F3C7}" type="presParOf" srcId="{AA1957BB-01E9-4CF6-935F-8EDADC4A5826}" destId="{63E3C2FD-523D-4707-B159-504C2536A6B0}" srcOrd="4" destOrd="0" presId="urn:microsoft.com/office/officeart/2008/layout/LinedList"/>
    <dgm:cxn modelId="{AA57D971-EF5E-4938-BA82-1917CA899CA0}" type="presParOf" srcId="{63E3C2FD-523D-4707-B159-504C2536A6B0}" destId="{8CB1BE04-59A2-4DA8-91F8-29665050C4D7}" srcOrd="0" destOrd="0" presId="urn:microsoft.com/office/officeart/2008/layout/LinedList"/>
    <dgm:cxn modelId="{69D4A7C5-1B89-459A-BF50-04692033369E}" type="presParOf" srcId="{63E3C2FD-523D-4707-B159-504C2536A6B0}" destId="{D612493F-9C99-42E8-B6A9-45E6CCEE3A72}" srcOrd="1" destOrd="0" presId="urn:microsoft.com/office/officeart/2008/layout/LinedList"/>
    <dgm:cxn modelId="{837ABF17-761A-43EE-A54E-4D439C5579A1}" type="presParOf" srcId="{63E3C2FD-523D-4707-B159-504C2536A6B0}" destId="{E2EB15F4-69CA-4F6A-8093-4E7CFCD8E487}" srcOrd="2" destOrd="0" presId="urn:microsoft.com/office/officeart/2008/layout/LinedList"/>
    <dgm:cxn modelId="{0FE5BE47-FBC6-48B7-AB9D-C5D3A018C40A}" type="presParOf" srcId="{AA1957BB-01E9-4CF6-935F-8EDADC4A5826}" destId="{8577B17A-B57D-410D-B72A-2720C6AFAEC1}" srcOrd="5" destOrd="0" presId="urn:microsoft.com/office/officeart/2008/layout/LinedList"/>
    <dgm:cxn modelId="{987B0321-48A3-4DB0-9D62-27A253967A0A}" type="presParOf" srcId="{AA1957BB-01E9-4CF6-935F-8EDADC4A5826}" destId="{ED15606C-7446-4A7D-A226-469EC0C18D57}" srcOrd="6" destOrd="0" presId="urn:microsoft.com/office/officeart/2008/layout/LinedList"/>
    <dgm:cxn modelId="{C4E205F0-873C-4FEE-86B3-B0CE7E7ACB08}" type="presParOf" srcId="{AA1957BB-01E9-4CF6-935F-8EDADC4A5826}" destId="{0C9EC9B3-8FC4-42AC-967A-A38887F89FF1}" srcOrd="7" destOrd="0" presId="urn:microsoft.com/office/officeart/2008/layout/LinedList"/>
    <dgm:cxn modelId="{7C187941-9446-4AF5-A626-4D82266920BC}" type="presParOf" srcId="{0C9EC9B3-8FC4-42AC-967A-A38887F89FF1}" destId="{A02EDE74-4FE2-44C3-976E-C366658A8B29}" srcOrd="0" destOrd="0" presId="urn:microsoft.com/office/officeart/2008/layout/LinedList"/>
    <dgm:cxn modelId="{5D775AC9-E887-4705-B60C-9446A47C48CF}" type="presParOf" srcId="{0C9EC9B3-8FC4-42AC-967A-A38887F89FF1}" destId="{32D1FE11-E9BA-4F5A-9D31-47D5FADA3424}" srcOrd="1" destOrd="0" presId="urn:microsoft.com/office/officeart/2008/layout/LinedList"/>
    <dgm:cxn modelId="{25712640-26E7-412A-9930-26FE95F20AD6}" type="presParOf" srcId="{0C9EC9B3-8FC4-42AC-967A-A38887F89FF1}" destId="{E3B628E4-C832-4419-882F-BEFDFE94F70E}" srcOrd="2" destOrd="0" presId="urn:microsoft.com/office/officeart/2008/layout/LinedList"/>
    <dgm:cxn modelId="{5F75B4A3-07FF-416D-92CF-194E4963E006}" type="presParOf" srcId="{AA1957BB-01E9-4CF6-935F-8EDADC4A5826}" destId="{5B5C0FCB-650E-41A0-AF02-0822DE202DEB}" srcOrd="8" destOrd="0" presId="urn:microsoft.com/office/officeart/2008/layout/LinedList"/>
    <dgm:cxn modelId="{DE8CBF3B-C8AB-4D5B-A9E0-9C01FF5380AE}" type="presParOf" srcId="{AA1957BB-01E9-4CF6-935F-8EDADC4A5826}" destId="{70BFB6FF-9C65-4BC4-AF4F-19F5AF0F007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9F9348-0F99-42F9-B41A-D8B290FE6F2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EEFC66-FEA1-458C-A26C-95A34AE75487}">
      <dgm:prSet/>
      <dgm:spPr/>
      <dgm:t>
        <a:bodyPr/>
        <a:lstStyle/>
        <a:p>
          <a:r>
            <a:rPr lang="en-US" b="1" dirty="0"/>
            <a:t>Rate adjustments for reinsurance ranged from -10.3% to -33.5%</a:t>
          </a:r>
          <a:endParaRPr lang="en-US" dirty="0"/>
        </a:p>
      </dgm:t>
    </dgm:pt>
    <dgm:pt modelId="{56812F8E-C7DB-4381-BF4C-01B4371416BE}" type="parTrans" cxnId="{7372B439-7294-4A20-BF7E-21C6242EBD1A}">
      <dgm:prSet/>
      <dgm:spPr/>
      <dgm:t>
        <a:bodyPr/>
        <a:lstStyle/>
        <a:p>
          <a:endParaRPr lang="en-US"/>
        </a:p>
      </dgm:t>
    </dgm:pt>
    <dgm:pt modelId="{02911EAF-E9CF-4C19-A594-984144CA957F}" type="sibTrans" cxnId="{7372B439-7294-4A20-BF7E-21C6242EBD1A}">
      <dgm:prSet/>
      <dgm:spPr/>
      <dgm:t>
        <a:bodyPr/>
        <a:lstStyle/>
        <a:p>
          <a:endParaRPr lang="en-US"/>
        </a:p>
      </dgm:t>
    </dgm:pt>
    <dgm:pt modelId="{BB0DA508-96FD-45EB-9AD8-E47D7E0108C7}">
      <dgm:prSet/>
      <dgm:spPr/>
      <dgm:t>
        <a:bodyPr/>
        <a:lstStyle/>
        <a:p>
          <a:r>
            <a:rPr lang="en-US" b="1"/>
            <a:t>The average rate increase prior to reinsurance is 2.0%; the average rate increase after reinsurance is -17.2%</a:t>
          </a:r>
          <a:endParaRPr lang="en-US"/>
        </a:p>
      </dgm:t>
    </dgm:pt>
    <dgm:pt modelId="{A85F76A6-FFB6-4D8D-83DB-281ABEDF9EF4}" type="parTrans" cxnId="{2CFB6EC2-FAC4-4EA6-9760-09900D6536FB}">
      <dgm:prSet/>
      <dgm:spPr/>
      <dgm:t>
        <a:bodyPr/>
        <a:lstStyle/>
        <a:p>
          <a:endParaRPr lang="en-US"/>
        </a:p>
      </dgm:t>
    </dgm:pt>
    <dgm:pt modelId="{A9E8E556-A696-4D44-AACF-DC043B8D6AB3}" type="sibTrans" cxnId="{2CFB6EC2-FAC4-4EA6-9760-09900D6536FB}">
      <dgm:prSet/>
      <dgm:spPr/>
      <dgm:t>
        <a:bodyPr/>
        <a:lstStyle/>
        <a:p>
          <a:endParaRPr lang="en-US"/>
        </a:p>
      </dgm:t>
    </dgm:pt>
    <dgm:pt modelId="{129510EA-9BAD-488A-B6B8-33A91ACCF966}">
      <dgm:prSet/>
      <dgm:spPr/>
      <dgm:t>
        <a:bodyPr/>
        <a:lstStyle/>
        <a:p>
          <a:r>
            <a:rPr lang="en-US" b="1" dirty="0"/>
            <a:t>The weighted average premium PMPM prior to reinsurance is $598.66; the weighted average premium PMPM after reinsurance is $495.80</a:t>
          </a:r>
          <a:endParaRPr lang="en-US" dirty="0"/>
        </a:p>
      </dgm:t>
    </dgm:pt>
    <dgm:pt modelId="{D7ADCEAF-01E7-48A1-BFF5-29A18B5B743A}" type="parTrans" cxnId="{0B6D077F-DA9C-4683-9946-9CBF949F06DD}">
      <dgm:prSet/>
      <dgm:spPr/>
      <dgm:t>
        <a:bodyPr/>
        <a:lstStyle/>
        <a:p>
          <a:endParaRPr lang="en-US"/>
        </a:p>
      </dgm:t>
    </dgm:pt>
    <dgm:pt modelId="{63310A0F-2E82-4F71-A69E-6629527B3FE8}" type="sibTrans" cxnId="{0B6D077F-DA9C-4683-9946-9CBF949F06DD}">
      <dgm:prSet/>
      <dgm:spPr/>
      <dgm:t>
        <a:bodyPr/>
        <a:lstStyle/>
        <a:p>
          <a:endParaRPr lang="en-US"/>
        </a:p>
      </dgm:t>
    </dgm:pt>
    <dgm:pt modelId="{8915E1F3-E118-4E55-92A6-8536FC3932AE}" type="pres">
      <dgm:prSet presAssocID="{679F9348-0F99-42F9-B41A-D8B290FE6F21}" presName="linear" presStyleCnt="0">
        <dgm:presLayoutVars>
          <dgm:animLvl val="lvl"/>
          <dgm:resizeHandles val="exact"/>
        </dgm:presLayoutVars>
      </dgm:prSet>
      <dgm:spPr/>
    </dgm:pt>
    <dgm:pt modelId="{91CBAB42-40DA-4E12-9DB2-BF7F21BA105D}" type="pres">
      <dgm:prSet presAssocID="{D9EEFC66-FEA1-458C-A26C-95A34AE754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93DFE93-B5D6-480B-8C41-876A0FE35039}" type="pres">
      <dgm:prSet presAssocID="{02911EAF-E9CF-4C19-A594-984144CA957F}" presName="spacer" presStyleCnt="0"/>
      <dgm:spPr/>
    </dgm:pt>
    <dgm:pt modelId="{3E4A5366-3419-4BD9-9ECF-4EEAFB6979B1}" type="pres">
      <dgm:prSet presAssocID="{BB0DA508-96FD-45EB-9AD8-E47D7E0108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5DE453-F68C-4DFD-8339-4F438219DB6E}" type="pres">
      <dgm:prSet presAssocID="{A9E8E556-A696-4D44-AACF-DC043B8D6AB3}" presName="spacer" presStyleCnt="0"/>
      <dgm:spPr/>
    </dgm:pt>
    <dgm:pt modelId="{20FDFFA1-98D2-4E88-8D46-5EFCD2A1A7CE}" type="pres">
      <dgm:prSet presAssocID="{129510EA-9BAD-488A-B6B8-33A91ACCF96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831839-681F-4D76-AA2A-3672BF58B055}" type="presOf" srcId="{129510EA-9BAD-488A-B6B8-33A91ACCF966}" destId="{20FDFFA1-98D2-4E88-8D46-5EFCD2A1A7CE}" srcOrd="0" destOrd="0" presId="urn:microsoft.com/office/officeart/2005/8/layout/vList2"/>
    <dgm:cxn modelId="{7372B439-7294-4A20-BF7E-21C6242EBD1A}" srcId="{679F9348-0F99-42F9-B41A-D8B290FE6F21}" destId="{D9EEFC66-FEA1-458C-A26C-95A34AE75487}" srcOrd="0" destOrd="0" parTransId="{56812F8E-C7DB-4381-BF4C-01B4371416BE}" sibTransId="{02911EAF-E9CF-4C19-A594-984144CA957F}"/>
    <dgm:cxn modelId="{5DA8B562-CC96-4934-8365-4BFCAD9EAC9C}" type="presOf" srcId="{D9EEFC66-FEA1-458C-A26C-95A34AE75487}" destId="{91CBAB42-40DA-4E12-9DB2-BF7F21BA105D}" srcOrd="0" destOrd="0" presId="urn:microsoft.com/office/officeart/2005/8/layout/vList2"/>
    <dgm:cxn modelId="{56AA6A7A-6FB9-4BD7-8A40-D597AF314538}" type="presOf" srcId="{679F9348-0F99-42F9-B41A-D8B290FE6F21}" destId="{8915E1F3-E118-4E55-92A6-8536FC3932AE}" srcOrd="0" destOrd="0" presId="urn:microsoft.com/office/officeart/2005/8/layout/vList2"/>
    <dgm:cxn modelId="{0B6D077F-DA9C-4683-9946-9CBF949F06DD}" srcId="{679F9348-0F99-42F9-B41A-D8B290FE6F21}" destId="{129510EA-9BAD-488A-B6B8-33A91ACCF966}" srcOrd="2" destOrd="0" parTransId="{D7ADCEAF-01E7-48A1-BFF5-29A18B5B743A}" sibTransId="{63310A0F-2E82-4F71-A69E-6629527B3FE8}"/>
    <dgm:cxn modelId="{C1EA3EB9-C880-4B36-BC96-23966FA95188}" type="presOf" srcId="{BB0DA508-96FD-45EB-9AD8-E47D7E0108C7}" destId="{3E4A5366-3419-4BD9-9ECF-4EEAFB6979B1}" srcOrd="0" destOrd="0" presId="urn:microsoft.com/office/officeart/2005/8/layout/vList2"/>
    <dgm:cxn modelId="{2CFB6EC2-FAC4-4EA6-9760-09900D6536FB}" srcId="{679F9348-0F99-42F9-B41A-D8B290FE6F21}" destId="{BB0DA508-96FD-45EB-9AD8-E47D7E0108C7}" srcOrd="1" destOrd="0" parTransId="{A85F76A6-FFB6-4D8D-83DB-281ABEDF9EF4}" sibTransId="{A9E8E556-A696-4D44-AACF-DC043B8D6AB3}"/>
    <dgm:cxn modelId="{472777E0-1CC2-42EF-806F-6BE36FA5171F}" type="presParOf" srcId="{8915E1F3-E118-4E55-92A6-8536FC3932AE}" destId="{91CBAB42-40DA-4E12-9DB2-BF7F21BA105D}" srcOrd="0" destOrd="0" presId="urn:microsoft.com/office/officeart/2005/8/layout/vList2"/>
    <dgm:cxn modelId="{92A45719-6E29-4DF5-89E3-3FEA4C8554D0}" type="presParOf" srcId="{8915E1F3-E118-4E55-92A6-8536FC3932AE}" destId="{C93DFE93-B5D6-480B-8C41-876A0FE35039}" srcOrd="1" destOrd="0" presId="urn:microsoft.com/office/officeart/2005/8/layout/vList2"/>
    <dgm:cxn modelId="{75A3BBFB-69B5-4EB7-86C3-DD129993246F}" type="presParOf" srcId="{8915E1F3-E118-4E55-92A6-8536FC3932AE}" destId="{3E4A5366-3419-4BD9-9ECF-4EEAFB6979B1}" srcOrd="2" destOrd="0" presId="urn:microsoft.com/office/officeart/2005/8/layout/vList2"/>
    <dgm:cxn modelId="{606EF718-18FD-4463-8555-DA2D7A694499}" type="presParOf" srcId="{8915E1F3-E118-4E55-92A6-8536FC3932AE}" destId="{EF5DE453-F68C-4DFD-8339-4F438219DB6E}" srcOrd="3" destOrd="0" presId="urn:microsoft.com/office/officeart/2005/8/layout/vList2"/>
    <dgm:cxn modelId="{07416915-668C-439B-B2FA-618CFAB8FE28}" type="presParOf" srcId="{8915E1F3-E118-4E55-92A6-8536FC3932AE}" destId="{20FDFFA1-98D2-4E88-8D46-5EFCD2A1A7C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5D16A-E272-473F-86F8-23E79B578072}">
      <dsp:nvSpPr>
        <dsp:cNvPr id="0" name=""/>
        <dsp:cNvSpPr/>
      </dsp:nvSpPr>
      <dsp:spPr>
        <a:xfrm>
          <a:off x="4906137" y="1241145"/>
          <a:ext cx="240606" cy="888713"/>
        </a:xfrm>
        <a:custGeom>
          <a:avLst/>
          <a:gdLst/>
          <a:ahLst/>
          <a:cxnLst/>
          <a:rect l="0" t="0" r="0" b="0"/>
          <a:pathLst>
            <a:path>
              <a:moveTo>
                <a:pt x="240606" y="0"/>
              </a:moveTo>
              <a:lnTo>
                <a:pt x="240606" y="888713"/>
              </a:lnTo>
              <a:lnTo>
                <a:pt x="0" y="8887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BC783-C2F0-40DC-A1FA-B3FC61F306A2}">
      <dsp:nvSpPr>
        <dsp:cNvPr id="0" name=""/>
        <dsp:cNvSpPr/>
      </dsp:nvSpPr>
      <dsp:spPr>
        <a:xfrm>
          <a:off x="5146743" y="1241145"/>
          <a:ext cx="4304763" cy="1777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025"/>
              </a:lnTo>
              <a:lnTo>
                <a:pt x="4304763" y="1585025"/>
              </a:lnTo>
              <a:lnTo>
                <a:pt x="4304763" y="1777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5C89D-6C2B-4D2A-9855-7FA04D250684}">
      <dsp:nvSpPr>
        <dsp:cNvPr id="0" name=""/>
        <dsp:cNvSpPr/>
      </dsp:nvSpPr>
      <dsp:spPr>
        <a:xfrm>
          <a:off x="5146743" y="1241145"/>
          <a:ext cx="2168094" cy="1777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025"/>
              </a:lnTo>
              <a:lnTo>
                <a:pt x="2168094" y="1585025"/>
              </a:lnTo>
              <a:lnTo>
                <a:pt x="2168094" y="1777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5B9471-E83D-46E4-A1E8-C5811B43EF59}">
      <dsp:nvSpPr>
        <dsp:cNvPr id="0" name=""/>
        <dsp:cNvSpPr/>
      </dsp:nvSpPr>
      <dsp:spPr>
        <a:xfrm>
          <a:off x="5101023" y="1241145"/>
          <a:ext cx="91440" cy="17774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85025"/>
              </a:lnTo>
              <a:lnTo>
                <a:pt x="77146" y="1585025"/>
              </a:lnTo>
              <a:lnTo>
                <a:pt x="77146" y="1777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52590-344D-4DD9-A0E3-C343431BD36E}">
      <dsp:nvSpPr>
        <dsp:cNvPr id="0" name=""/>
        <dsp:cNvSpPr/>
      </dsp:nvSpPr>
      <dsp:spPr>
        <a:xfrm>
          <a:off x="3041501" y="1241145"/>
          <a:ext cx="2105242" cy="1777427"/>
        </a:xfrm>
        <a:custGeom>
          <a:avLst/>
          <a:gdLst/>
          <a:ahLst/>
          <a:cxnLst/>
          <a:rect l="0" t="0" r="0" b="0"/>
          <a:pathLst>
            <a:path>
              <a:moveTo>
                <a:pt x="2105242" y="0"/>
              </a:moveTo>
              <a:lnTo>
                <a:pt x="2105242" y="1585025"/>
              </a:lnTo>
              <a:lnTo>
                <a:pt x="0" y="1585025"/>
              </a:lnTo>
              <a:lnTo>
                <a:pt x="0" y="1777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59D25-7406-472D-A1AA-7E986E5F980B}">
      <dsp:nvSpPr>
        <dsp:cNvPr id="0" name=""/>
        <dsp:cNvSpPr/>
      </dsp:nvSpPr>
      <dsp:spPr>
        <a:xfrm>
          <a:off x="904832" y="1241145"/>
          <a:ext cx="4241911" cy="1777427"/>
        </a:xfrm>
        <a:custGeom>
          <a:avLst/>
          <a:gdLst/>
          <a:ahLst/>
          <a:cxnLst/>
          <a:rect l="0" t="0" r="0" b="0"/>
          <a:pathLst>
            <a:path>
              <a:moveTo>
                <a:pt x="4241911" y="0"/>
              </a:moveTo>
              <a:lnTo>
                <a:pt x="4241911" y="1585025"/>
              </a:lnTo>
              <a:lnTo>
                <a:pt x="0" y="1585025"/>
              </a:lnTo>
              <a:lnTo>
                <a:pt x="0" y="1777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E1253-DCAD-43A1-8BC2-FD47BE92BAC3}">
      <dsp:nvSpPr>
        <dsp:cNvPr id="0" name=""/>
        <dsp:cNvSpPr/>
      </dsp:nvSpPr>
      <dsp:spPr>
        <a:xfrm>
          <a:off x="4350441" y="416565"/>
          <a:ext cx="1592604" cy="824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SCC Commissioners</a:t>
          </a:r>
        </a:p>
      </dsp:txBody>
      <dsp:txXfrm>
        <a:off x="4350441" y="416565"/>
        <a:ext cx="1592604" cy="824579"/>
      </dsp:txXfrm>
    </dsp:sp>
    <dsp:sp modelId="{EE7B98F2-C625-4ED0-8180-DDE300D1D06E}">
      <dsp:nvSpPr>
        <dsp:cNvPr id="0" name=""/>
        <dsp:cNvSpPr/>
      </dsp:nvSpPr>
      <dsp:spPr>
        <a:xfrm>
          <a:off x="4665106" y="1067736"/>
          <a:ext cx="1559048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1"/>
              </a:solidFill>
            </a:rPr>
            <a:t>Legal</a:t>
          </a:r>
          <a:r>
            <a:rPr lang="en-US" sz="1400" kern="1200" dirty="0"/>
            <a:t> </a:t>
          </a:r>
          <a:r>
            <a:rPr lang="en-US" sz="1400" kern="1200" dirty="0">
              <a:solidFill>
                <a:schemeClr val="accent1"/>
              </a:solidFill>
            </a:rPr>
            <a:t>Support</a:t>
          </a:r>
        </a:p>
      </dsp:txBody>
      <dsp:txXfrm>
        <a:off x="4665106" y="1067736"/>
        <a:ext cx="1559048" cy="274859"/>
      </dsp:txXfrm>
    </dsp:sp>
    <dsp:sp modelId="{339821F8-994A-40AF-A5CE-350F5697E5E8}">
      <dsp:nvSpPr>
        <dsp:cNvPr id="0" name=""/>
        <dsp:cNvSpPr/>
      </dsp:nvSpPr>
      <dsp:spPr>
        <a:xfrm>
          <a:off x="108530" y="3018572"/>
          <a:ext cx="1592604" cy="82457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/>
              </a:solidFill>
            </a:rPr>
            <a:t>Clerk’s Office</a:t>
          </a:r>
        </a:p>
      </dsp:txBody>
      <dsp:txXfrm>
        <a:off x="108530" y="3018572"/>
        <a:ext cx="1592604" cy="824579"/>
      </dsp:txXfrm>
    </dsp:sp>
    <dsp:sp modelId="{FCB83B95-24EA-4BD7-84B6-51976AE46D7A}">
      <dsp:nvSpPr>
        <dsp:cNvPr id="0" name=""/>
        <dsp:cNvSpPr/>
      </dsp:nvSpPr>
      <dsp:spPr>
        <a:xfrm>
          <a:off x="427051" y="3659912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27051" y="3659912"/>
        <a:ext cx="1433343" cy="274859"/>
      </dsp:txXfrm>
    </dsp:sp>
    <dsp:sp modelId="{E2621377-DECC-42E0-A97F-A87C885EE512}">
      <dsp:nvSpPr>
        <dsp:cNvPr id="0" name=""/>
        <dsp:cNvSpPr/>
      </dsp:nvSpPr>
      <dsp:spPr>
        <a:xfrm>
          <a:off x="2245199" y="3018572"/>
          <a:ext cx="1592604" cy="824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Bureau of Insurance</a:t>
          </a:r>
        </a:p>
      </dsp:txBody>
      <dsp:txXfrm>
        <a:off x="2245199" y="3018572"/>
        <a:ext cx="1592604" cy="824579"/>
      </dsp:txXfrm>
    </dsp:sp>
    <dsp:sp modelId="{4120C131-B100-435F-8F64-4C50FBA91FA8}">
      <dsp:nvSpPr>
        <dsp:cNvPr id="0" name=""/>
        <dsp:cNvSpPr/>
      </dsp:nvSpPr>
      <dsp:spPr>
        <a:xfrm>
          <a:off x="2563719" y="3659912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563719" y="3659912"/>
        <a:ext cx="1433343" cy="274859"/>
      </dsp:txXfrm>
    </dsp:sp>
    <dsp:sp modelId="{C0FD292C-40D4-4CB8-99C3-11C334D9821F}">
      <dsp:nvSpPr>
        <dsp:cNvPr id="0" name=""/>
        <dsp:cNvSpPr/>
      </dsp:nvSpPr>
      <dsp:spPr>
        <a:xfrm>
          <a:off x="4381867" y="3018572"/>
          <a:ext cx="1592604" cy="824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Health Benefit Exchange</a:t>
          </a:r>
          <a:endParaRPr lang="en-US" sz="1600" kern="1200" dirty="0"/>
        </a:p>
      </dsp:txBody>
      <dsp:txXfrm>
        <a:off x="4381867" y="3018572"/>
        <a:ext cx="1592604" cy="824579"/>
      </dsp:txXfrm>
    </dsp:sp>
    <dsp:sp modelId="{69CA6E8D-B3DC-4643-8E7E-CBB5F78608C2}">
      <dsp:nvSpPr>
        <dsp:cNvPr id="0" name=""/>
        <dsp:cNvSpPr/>
      </dsp:nvSpPr>
      <dsp:spPr>
        <a:xfrm>
          <a:off x="4700388" y="3659912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00388" y="3659912"/>
        <a:ext cx="1433343" cy="274859"/>
      </dsp:txXfrm>
    </dsp:sp>
    <dsp:sp modelId="{65A0E479-9E96-4341-B3F0-26D0A7EDD677}">
      <dsp:nvSpPr>
        <dsp:cNvPr id="0" name=""/>
        <dsp:cNvSpPr/>
      </dsp:nvSpPr>
      <dsp:spPr>
        <a:xfrm>
          <a:off x="6518536" y="3018572"/>
          <a:ext cx="1592604" cy="82457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accent1"/>
              </a:solidFill>
            </a:rPr>
            <a:t>Public</a:t>
          </a:r>
          <a:r>
            <a:rPr lang="en-US" sz="1600" kern="120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accent1"/>
              </a:solidFill>
            </a:rPr>
            <a:t>Utilities</a:t>
          </a:r>
          <a:endParaRPr lang="en-US" sz="1600" kern="1200" dirty="0">
            <a:solidFill>
              <a:schemeClr val="accent1"/>
            </a:solidFill>
          </a:endParaRPr>
        </a:p>
      </dsp:txBody>
      <dsp:txXfrm>
        <a:off x="6518536" y="3018572"/>
        <a:ext cx="1592604" cy="824579"/>
      </dsp:txXfrm>
    </dsp:sp>
    <dsp:sp modelId="{051DD80F-067B-49EE-A325-6D7D9AD801FE}">
      <dsp:nvSpPr>
        <dsp:cNvPr id="0" name=""/>
        <dsp:cNvSpPr/>
      </dsp:nvSpPr>
      <dsp:spPr>
        <a:xfrm>
          <a:off x="6837057" y="3659912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837057" y="3659912"/>
        <a:ext cx="1433343" cy="274859"/>
      </dsp:txXfrm>
    </dsp:sp>
    <dsp:sp modelId="{F2EBFCCD-C48E-46B7-A3DD-F76F0EDF45BC}">
      <dsp:nvSpPr>
        <dsp:cNvPr id="0" name=""/>
        <dsp:cNvSpPr/>
      </dsp:nvSpPr>
      <dsp:spPr>
        <a:xfrm>
          <a:off x="8655204" y="3018572"/>
          <a:ext cx="1592604" cy="82457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accent1"/>
              </a:solidFill>
            </a:rPr>
            <a:t>Financial</a:t>
          </a:r>
          <a:r>
            <a:rPr lang="en-US" sz="1600" kern="1200"/>
            <a:t> </a:t>
          </a:r>
          <a:r>
            <a:rPr lang="en-US" sz="1600" kern="1200">
              <a:solidFill>
                <a:schemeClr val="accent1"/>
              </a:solidFill>
            </a:rPr>
            <a:t>Services</a:t>
          </a:r>
          <a:endParaRPr lang="en-US" sz="1600" kern="1200" dirty="0">
            <a:solidFill>
              <a:schemeClr val="accent1"/>
            </a:solidFill>
          </a:endParaRPr>
        </a:p>
      </dsp:txBody>
      <dsp:txXfrm>
        <a:off x="8655204" y="3018572"/>
        <a:ext cx="1592604" cy="824579"/>
      </dsp:txXfrm>
    </dsp:sp>
    <dsp:sp modelId="{71AD2246-47C0-4BC9-8329-16592B569393}">
      <dsp:nvSpPr>
        <dsp:cNvPr id="0" name=""/>
        <dsp:cNvSpPr/>
      </dsp:nvSpPr>
      <dsp:spPr>
        <a:xfrm>
          <a:off x="8973725" y="3659912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8973725" y="3659912"/>
        <a:ext cx="1433343" cy="274859"/>
      </dsp:txXfrm>
    </dsp:sp>
    <dsp:sp modelId="{6BC50C85-49F6-43D8-A1D5-DABAF6EECC6E}">
      <dsp:nvSpPr>
        <dsp:cNvPr id="0" name=""/>
        <dsp:cNvSpPr/>
      </dsp:nvSpPr>
      <dsp:spPr>
        <a:xfrm>
          <a:off x="3313533" y="1717569"/>
          <a:ext cx="1592604" cy="82457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635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/>
              </a:solidFill>
            </a:rPr>
            <a:t>Chief</a:t>
          </a:r>
          <a:r>
            <a:rPr lang="en-US" sz="1600" kern="1200" dirty="0"/>
            <a:t> </a:t>
          </a:r>
          <a:r>
            <a:rPr lang="en-US" sz="1600" kern="1200" dirty="0">
              <a:solidFill>
                <a:schemeClr val="accent1"/>
              </a:solidFill>
            </a:rPr>
            <a:t>Administrative</a:t>
          </a:r>
          <a:r>
            <a:rPr lang="en-US" sz="1600" kern="1200" dirty="0"/>
            <a:t> </a:t>
          </a:r>
          <a:r>
            <a:rPr lang="en-US" sz="1600" kern="1200" dirty="0">
              <a:solidFill>
                <a:schemeClr val="accent1"/>
              </a:solidFill>
            </a:rPr>
            <a:t>Officer</a:t>
          </a:r>
        </a:p>
      </dsp:txBody>
      <dsp:txXfrm>
        <a:off x="3313533" y="1717569"/>
        <a:ext cx="1592604" cy="824579"/>
      </dsp:txXfrm>
    </dsp:sp>
    <dsp:sp modelId="{8F353AA2-6E8E-4437-A9C5-33105B3831EA}">
      <dsp:nvSpPr>
        <dsp:cNvPr id="0" name=""/>
        <dsp:cNvSpPr/>
      </dsp:nvSpPr>
      <dsp:spPr>
        <a:xfrm>
          <a:off x="3632054" y="2358908"/>
          <a:ext cx="1433343" cy="274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1"/>
              </a:solidFill>
            </a:rPr>
            <a:t>Administration</a:t>
          </a:r>
        </a:p>
      </dsp:txBody>
      <dsp:txXfrm>
        <a:off x="3632054" y="2358908"/>
        <a:ext cx="1433343" cy="274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367E-C26E-4086-8E99-FA6F95BA02DF}">
      <dsp:nvSpPr>
        <dsp:cNvPr id="0" name=""/>
        <dsp:cNvSpPr/>
      </dsp:nvSpPr>
      <dsp:spPr>
        <a:xfrm>
          <a:off x="0" y="0"/>
          <a:ext cx="73513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797EF-7273-4967-B638-56BDA19EFD30}">
      <dsp:nvSpPr>
        <dsp:cNvPr id="0" name=""/>
        <dsp:cNvSpPr/>
      </dsp:nvSpPr>
      <dsp:spPr>
        <a:xfrm>
          <a:off x="0" y="0"/>
          <a:ext cx="1470272" cy="2875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/>
            <a:t>Standardized Plans</a:t>
          </a:r>
          <a:endParaRPr lang="en-US" sz="1900" kern="1200" dirty="0"/>
        </a:p>
      </dsp:txBody>
      <dsp:txXfrm>
        <a:off x="0" y="0"/>
        <a:ext cx="1470272" cy="2875467"/>
      </dsp:txXfrm>
    </dsp:sp>
    <dsp:sp modelId="{628FCF5B-5174-4621-89F0-DE8880E7ED28}">
      <dsp:nvSpPr>
        <dsp:cNvPr id="0" name=""/>
        <dsp:cNvSpPr/>
      </dsp:nvSpPr>
      <dsp:spPr>
        <a:xfrm>
          <a:off x="1580542" y="44929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Carriers are required to offer standardized plans at every product network type, metal level and service area where non-standardized plans are offered</a:t>
          </a:r>
        </a:p>
      </dsp:txBody>
      <dsp:txXfrm>
        <a:off x="1580542" y="44929"/>
        <a:ext cx="5770817" cy="898583"/>
      </dsp:txXfrm>
    </dsp:sp>
    <dsp:sp modelId="{0C15A895-DB50-4181-9C89-79CD69C4742A}">
      <dsp:nvSpPr>
        <dsp:cNvPr id="0" name=""/>
        <dsp:cNvSpPr/>
      </dsp:nvSpPr>
      <dsp:spPr>
        <a:xfrm>
          <a:off x="1470272" y="943512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F8B8-7C74-4ECA-9E80-9E452264953C}">
      <dsp:nvSpPr>
        <dsp:cNvPr id="0" name=""/>
        <dsp:cNvSpPr/>
      </dsp:nvSpPr>
      <dsp:spPr>
        <a:xfrm>
          <a:off x="1580542" y="988442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There are two sets of standardized plans at each metal level, bronze equivalent and silver CSR variation</a:t>
          </a:r>
        </a:p>
      </dsp:txBody>
      <dsp:txXfrm>
        <a:off x="1580542" y="988442"/>
        <a:ext cx="5770817" cy="898583"/>
      </dsp:txXfrm>
    </dsp:sp>
    <dsp:sp modelId="{EF5AD284-2205-4F40-9C2B-98A25ADC79F9}">
      <dsp:nvSpPr>
        <dsp:cNvPr id="0" name=""/>
        <dsp:cNvSpPr/>
      </dsp:nvSpPr>
      <dsp:spPr>
        <a:xfrm>
          <a:off x="1470272" y="1887025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704F6-6CB8-4130-B926-74953627F42F}">
      <dsp:nvSpPr>
        <dsp:cNvPr id="0" name=""/>
        <dsp:cNvSpPr/>
      </dsp:nvSpPr>
      <dsp:spPr>
        <a:xfrm>
          <a:off x="1580542" y="1931955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Plans are tailored to unique cost-sharing laws in different sets of states</a:t>
          </a:r>
        </a:p>
      </dsp:txBody>
      <dsp:txXfrm>
        <a:off x="1580542" y="1931955"/>
        <a:ext cx="5770817" cy="898583"/>
      </dsp:txXfrm>
    </dsp:sp>
    <dsp:sp modelId="{F0A465E7-DB17-4C74-B043-01E39DAAC885}">
      <dsp:nvSpPr>
        <dsp:cNvPr id="0" name=""/>
        <dsp:cNvSpPr/>
      </dsp:nvSpPr>
      <dsp:spPr>
        <a:xfrm>
          <a:off x="1470272" y="2830538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ABBE7-C736-48A0-8DBA-2803FCE94145}">
      <dsp:nvSpPr>
        <dsp:cNvPr id="0" name=""/>
        <dsp:cNvSpPr/>
      </dsp:nvSpPr>
      <dsp:spPr>
        <a:xfrm>
          <a:off x="0" y="2875467"/>
          <a:ext cx="735136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64780-95E8-4D30-863B-E1B43045AC37}">
      <dsp:nvSpPr>
        <dsp:cNvPr id="0" name=""/>
        <dsp:cNvSpPr/>
      </dsp:nvSpPr>
      <dsp:spPr>
        <a:xfrm>
          <a:off x="0" y="2875467"/>
          <a:ext cx="1470272" cy="2875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Changes to Actuarial Value de minimis Ranges</a:t>
          </a:r>
          <a:endParaRPr lang="en-US" sz="2000" kern="1200" dirty="0"/>
        </a:p>
      </dsp:txBody>
      <dsp:txXfrm>
        <a:off x="0" y="2875467"/>
        <a:ext cx="1470272" cy="2875467"/>
      </dsp:txXfrm>
    </dsp:sp>
    <dsp:sp modelId="{ADDE87EA-DBE3-4D4E-ADC6-8D56E35AA505}">
      <dsp:nvSpPr>
        <dsp:cNvPr id="0" name=""/>
        <dsp:cNvSpPr/>
      </dsp:nvSpPr>
      <dsp:spPr>
        <a:xfrm>
          <a:off x="1580542" y="2920397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Ranges for all individual and small group metal levels return to the original +2/-2 range</a:t>
          </a:r>
        </a:p>
      </dsp:txBody>
      <dsp:txXfrm>
        <a:off x="1580542" y="2920397"/>
        <a:ext cx="5770817" cy="898583"/>
      </dsp:txXfrm>
    </dsp:sp>
    <dsp:sp modelId="{C3C65F2C-873F-4F7F-A131-7C7BDECF244E}">
      <dsp:nvSpPr>
        <dsp:cNvPr id="0" name=""/>
        <dsp:cNvSpPr/>
      </dsp:nvSpPr>
      <dsp:spPr>
        <a:xfrm>
          <a:off x="1470272" y="3818980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2493F-9C99-42E8-B6A9-45E6CCEE3A72}">
      <dsp:nvSpPr>
        <dsp:cNvPr id="0" name=""/>
        <dsp:cNvSpPr/>
      </dsp:nvSpPr>
      <dsp:spPr>
        <a:xfrm>
          <a:off x="1580542" y="3863910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+2/0 for individual silver QHPs and +1/0 for silver CSR variations</a:t>
          </a:r>
        </a:p>
      </dsp:txBody>
      <dsp:txXfrm>
        <a:off x="1580542" y="3863910"/>
        <a:ext cx="5770817" cy="898583"/>
      </dsp:txXfrm>
    </dsp:sp>
    <dsp:sp modelId="{8577B17A-B57D-410D-B72A-2720C6AFAEC1}">
      <dsp:nvSpPr>
        <dsp:cNvPr id="0" name=""/>
        <dsp:cNvSpPr/>
      </dsp:nvSpPr>
      <dsp:spPr>
        <a:xfrm>
          <a:off x="1470272" y="4762493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1FE11-E9BA-4F5A-9D31-47D5FADA3424}">
      <dsp:nvSpPr>
        <dsp:cNvPr id="0" name=""/>
        <dsp:cNvSpPr/>
      </dsp:nvSpPr>
      <dsp:spPr>
        <a:xfrm>
          <a:off x="1580542" y="4807423"/>
          <a:ext cx="5770817" cy="89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Influences generosity of the second lowest cost silver plan, which will likely increase premium tax credits</a:t>
          </a:r>
        </a:p>
      </dsp:txBody>
      <dsp:txXfrm>
        <a:off x="1580542" y="4807423"/>
        <a:ext cx="5770817" cy="898583"/>
      </dsp:txXfrm>
    </dsp:sp>
    <dsp:sp modelId="{5B5C0FCB-650E-41A0-AF02-0822DE202DEB}">
      <dsp:nvSpPr>
        <dsp:cNvPr id="0" name=""/>
        <dsp:cNvSpPr/>
      </dsp:nvSpPr>
      <dsp:spPr>
        <a:xfrm>
          <a:off x="1470272" y="5706006"/>
          <a:ext cx="5881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BAB42-40DA-4E12-9DB2-BF7F21BA105D}">
      <dsp:nvSpPr>
        <dsp:cNvPr id="0" name=""/>
        <dsp:cNvSpPr/>
      </dsp:nvSpPr>
      <dsp:spPr>
        <a:xfrm>
          <a:off x="0" y="669361"/>
          <a:ext cx="6263640" cy="1342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Rate adjustments for reinsurance ranged from -10.3% to -33.5%</a:t>
          </a:r>
          <a:endParaRPr lang="en-US" sz="2400" kern="1200" dirty="0"/>
        </a:p>
      </dsp:txBody>
      <dsp:txXfrm>
        <a:off x="65539" y="734900"/>
        <a:ext cx="6132562" cy="1211496"/>
      </dsp:txXfrm>
    </dsp:sp>
    <dsp:sp modelId="{3E4A5366-3419-4BD9-9ECF-4EEAFB6979B1}">
      <dsp:nvSpPr>
        <dsp:cNvPr id="0" name=""/>
        <dsp:cNvSpPr/>
      </dsp:nvSpPr>
      <dsp:spPr>
        <a:xfrm>
          <a:off x="0" y="2081056"/>
          <a:ext cx="6263640" cy="134257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The average rate increase prior to reinsurance is 2.0%; the average rate increase after reinsurance is -17.2%</a:t>
          </a:r>
          <a:endParaRPr lang="en-US" sz="2400" kern="1200"/>
        </a:p>
      </dsp:txBody>
      <dsp:txXfrm>
        <a:off x="65539" y="2146595"/>
        <a:ext cx="6132562" cy="1211496"/>
      </dsp:txXfrm>
    </dsp:sp>
    <dsp:sp modelId="{20FDFFA1-98D2-4E88-8D46-5EFCD2A1A7CE}">
      <dsp:nvSpPr>
        <dsp:cNvPr id="0" name=""/>
        <dsp:cNvSpPr/>
      </dsp:nvSpPr>
      <dsp:spPr>
        <a:xfrm>
          <a:off x="0" y="3492751"/>
          <a:ext cx="6263640" cy="13425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 weighted average premium PMPM prior to reinsurance is $598.66; the weighted average premium PMPM after reinsurance is $495.80</a:t>
          </a:r>
          <a:endParaRPr lang="en-US" sz="2400" kern="1200" dirty="0"/>
        </a:p>
      </dsp:txBody>
      <dsp:txXfrm>
        <a:off x="65539" y="3558290"/>
        <a:ext cx="6132562" cy="121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68C7-71CB-402E-BDA8-8237BAE1D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FAD78-309C-44D7-A93A-03DD0380F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D070-A1B8-4371-8000-F251EB62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9C614-D1FA-41F0-81E7-1FFD9491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A063-B565-40FF-9324-AA3CEE72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6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FC63-0E86-483B-BEC0-34C3F7DF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A4CDD-8191-4760-8DC3-1B9946055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D6262-A469-4AC4-972D-8839FB4F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AD018-ADB9-4D4F-89C8-98D82432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19895-FC86-4221-9708-1A9784DE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1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E44671-3273-47FE-ACF8-0F366C035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F24D8-274B-4F78-B697-48B5DDE82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8DAC-B70D-465C-9E1A-D298B16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8C483-73A4-43CC-A3F0-C297E006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C25CA-B494-457E-BB49-B39A413A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BC70-C3C7-40BF-A2BE-2CC29892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3F1-0923-4D38-9E6A-72959F793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B3F1D-6961-48DD-BA45-3F89D4C7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F230E-B0F5-4E20-9FD6-5FE6F70C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07FB-CE43-4322-A8D9-52EB201E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E0ED-3787-4AFB-9EC0-776524AE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86CB2-1980-42A2-BA89-B8FD872EE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6120-563E-4B88-B6E1-C0D3BFE7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271F0-AD2C-4671-9E49-247408F7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5085C-4B17-4943-9770-0DB445C8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0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6F35-7FE3-416D-A0FB-8B2CC53D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6C689-58CF-4FBB-918F-5B852234E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C9449-3A30-4787-A17F-D0849D0F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A808E-90FF-443B-B23F-BD235E03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C3CA0-A535-4A87-9E09-AF761600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F1845-931E-46D8-984A-50BD07C2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4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23B9-2D5E-4EFE-B2CB-80913BD7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4ECF-F8F6-42DD-93CA-126CB486B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E897C-806F-4485-899C-ACB383E9D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39BF5-65E2-47D5-9402-A8BF7A5FA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19450-3B0E-4622-8679-4A2A81905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E17F0-4F6C-4D11-9DB9-585603BE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C6AE7-2F8C-4802-95A2-7EBC3534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B4DCA-E419-46C7-B94A-A451ABE4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7F5E-C38D-4524-A3BA-902E0D44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61FFC-DAC1-431F-8B4A-AE45A5A3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CEBBE-7209-46EB-A092-6AFC8887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04602-1084-4951-A0F1-1439562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110C8-6712-4241-A1E2-3D0E996A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8A7A1D-4611-4BC4-8D8A-ADCAFA28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5467B-A9CF-4D72-BDB9-A93452CD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8744-53D3-4510-B3B2-5CFF7C69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0500F-CA83-40AD-AAF3-CFB82A06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EED4C-39C5-4B37-A74A-320C21CB8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EE8EF-3905-4E3D-A184-9C675A1C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4446B-15F6-4C64-ABCB-86EF2715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EA957-7513-43BB-8EE4-CB4283E0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5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362F-3546-4BAB-B958-75A8A1A9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4F98C-8459-47A0-AC57-717AA3E8F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373BD-C0B7-4F66-8345-37865C9DD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B3BE9-C76B-48D5-8687-3D1E7BAD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629A2-35F1-4B2E-8342-A17D7DD9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383BA-A3D4-408D-B927-CB0C2D73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FE859-E4C5-4E8A-9828-652735BB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D66E0-5004-43AD-922A-B3072D72F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67D7D-F4B8-4287-AD36-434FC1D1B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FC89-F16A-4221-90B9-8F95B81AE7E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F2AA-FC83-44A8-A92A-F45AC7208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5C5A6-4567-4AEC-9ACF-C915C1C6E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B0771-9CB7-4442-97A2-351C0BDC1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0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cc.virginia.gov/pages/Reinsurance-Waiver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C1E66-F033-498F-BBF7-454D407AF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8404" r="269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2BE7D-1DD7-4522-8C5B-C48986323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State Corporation Commission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Bureau of Insurance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CA3A8-9CC4-49CE-A164-12A61B746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62500" lnSpcReduction="20000"/>
          </a:bodyPr>
          <a:lstStyle/>
          <a:p>
            <a:r>
              <a:rPr lang="en-US" sz="7000" dirty="0">
                <a:solidFill>
                  <a:srgbClr val="FFFFFF"/>
                </a:solidFill>
              </a:rPr>
              <a:t>2023 ACA Rate Presentations</a:t>
            </a:r>
          </a:p>
          <a:p>
            <a:endParaRPr lang="en-US" sz="1100" dirty="0">
              <a:solidFill>
                <a:srgbClr val="FFFFFF"/>
              </a:solidFill>
            </a:endParaRPr>
          </a:p>
          <a:p>
            <a:r>
              <a:rPr lang="en-US" sz="2200" dirty="0"/>
              <a:t>August 10, 2022</a:t>
            </a:r>
          </a:p>
        </p:txBody>
      </p:sp>
    </p:spTree>
    <p:extLst>
      <p:ext uri="{BB962C8B-B14F-4D97-AF65-F5344CB8AC3E}">
        <p14:creationId xmlns:p14="http://schemas.microsoft.com/office/powerpoint/2010/main" val="3357267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390F-F1AC-4FF5-A3C5-5B49AB5D9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defTabSz="914445">
              <a:defRPr/>
            </a:pP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Virginia Small Group ACA Total Enrollment and </a:t>
            </a:r>
            <a:b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Average Premium PMPM 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2018 – 2023</a:t>
            </a:r>
            <a:br>
              <a:rPr lang="en-US" sz="4400" dirty="0">
                <a:solidFill>
                  <a:prstClr val="black"/>
                </a:solidFill>
                <a:latin typeface="Calibri" panose="020F0502020204030204"/>
              </a:rPr>
            </a:br>
            <a:endParaRPr lang="en-US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21FA3A2A-105F-4EE7-9451-E2126B1B5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414662"/>
              </p:ext>
            </p:extLst>
          </p:nvPr>
        </p:nvGraphicFramePr>
        <p:xfrm>
          <a:off x="838200" y="1253330"/>
          <a:ext cx="10515600" cy="464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7E9731-20A8-4A76-BE7E-F816C2F65F49}"/>
              </a:ext>
            </a:extLst>
          </p:cNvPr>
          <p:cNvSpPr txBox="1"/>
          <p:nvPr/>
        </p:nvSpPr>
        <p:spPr>
          <a:xfrm>
            <a:off x="1114926" y="5948589"/>
            <a:ext cx="10515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 2021 and prior - premium and enrollment from experience period data submitted in carrier ACA filings.  </a:t>
            </a:r>
          </a:p>
          <a:p>
            <a:r>
              <a:rPr lang="en-US" sz="1100" dirty="0"/>
              <a:t>                2022 and 2023 - projected PMPM premium and enrollment from carrier ACA filings, actual 3/1/2022 enrollment for 2022.</a:t>
            </a:r>
          </a:p>
        </p:txBody>
      </p:sp>
    </p:spTree>
    <p:extLst>
      <p:ext uri="{BB962C8B-B14F-4D97-AF65-F5344CB8AC3E}">
        <p14:creationId xmlns:p14="http://schemas.microsoft.com/office/powerpoint/2010/main" val="75278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7F7AF4-72C6-4B71-9E40-53E8BFEF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2001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1FDA8-4D15-4B29-8C9F-F30AD7FF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31" y="245082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Premium Subsidies through the Virginia Health Benefit Exchange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7224E-024A-4370-A306-6A3841A741AD}"/>
              </a:ext>
            </a:extLst>
          </p:cNvPr>
          <p:cNvSpPr txBox="1"/>
          <p:nvPr/>
        </p:nvSpPr>
        <p:spPr>
          <a:xfrm>
            <a:off x="838200" y="5787736"/>
            <a:ext cx="923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 CMS 2022 Marketplace Open Enrollment Public Use Files, November 1, 2021 – January 15,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0E3441-EE7F-4B13-8863-155A8F7F0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24150"/>
            <a:ext cx="11018516" cy="224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D264-9BF6-4112-AD03-69C1F5148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ARPA and Reinsurance </a:t>
            </a:r>
            <a:r>
              <a:rPr lang="en-US" b="1" dirty="0"/>
              <a:t>Effect on Individual Market</a:t>
            </a:r>
            <a:r>
              <a:rPr lang="en-US" sz="4400" b="1" dirty="0"/>
              <a:t> Enrollment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0A380-B3AA-4B62-A679-630748691DBF}"/>
              </a:ext>
            </a:extLst>
          </p:cNvPr>
          <p:cNvSpPr txBox="1"/>
          <p:nvPr/>
        </p:nvSpPr>
        <p:spPr>
          <a:xfrm>
            <a:off x="975511" y="6170409"/>
            <a:ext cx="7093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 Adapted from Virginia 2023 Reinsurance Modeling Results – Draft, Oliver Wyman August 24, 2021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B477EEC-D699-47AD-A75B-9A1BFC4996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446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6D4-0AE2-4D7D-8F80-04EDF281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Takeaways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8F27-E78E-4A71-B510-33B32389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ea typeface="Times New Roman" panose="02020603050405020304" pitchFamily="18" charset="0"/>
              </a:rPr>
              <a:t>Individual market continues to show signs of a healthy market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Increased carrier participation/competition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At least two carriers in all areas of Virginia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Lowest average rate PMPM since 2017 (Reinsurance)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ARPA subsidies – increasing enrollment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PHE/Medicaid unwinding – not a factor yet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ea typeface="Times New Roman" panose="02020603050405020304" pitchFamily="18" charset="0"/>
              </a:rPr>
              <a:t>Small group market may be facing some challenges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ea typeface="Times New Roman" panose="02020603050405020304" pitchFamily="18" charset="0"/>
              </a:rPr>
              <a:t>Reinsurance Program new for 2023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Reduces unsubsidized premium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Increases unsubsidized enrollment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9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49EDD-1CD6-4C23-9F27-3536A38A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Summary of Federal Changes (2023 NBPP)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B5998ED8-7FDD-123D-8F30-4F861FFB3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43665"/>
              </p:ext>
            </p:extLst>
          </p:nvPr>
        </p:nvGraphicFramePr>
        <p:xfrm>
          <a:off x="4465597" y="426028"/>
          <a:ext cx="7351360" cy="5750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93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1740-4AB7-48E2-86E5-1671225C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5800" dirty="0">
                <a:solidFill>
                  <a:schemeClr val="accent5"/>
                </a:solidFill>
              </a:rPr>
              <a:t>Rate Impact of Reinsurance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9C1CEC-9721-678C-D16A-C221160972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88378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1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B96B2-A349-4001-B285-C71621F9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2023 Premium Drivers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1554-6044-4789-9021-A59805CC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</a:rPr>
              <a:t>Top 3 Premium Drivers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INDIVIDUAL  (-17.2%)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Experience:  7.5%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Trend:  5.6%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Reinsurance:  -19.5%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SMALL GROUP  (3.1%)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Trend:  6.9%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Morbidity:  3.9%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</a:rPr>
              <a:t>Experience:  1.9%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13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DCA3C-7EAF-47A7-A30C-C6447596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609600"/>
            <a:ext cx="8548386" cy="128245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Virginia 2023 ACA pricing Trends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F085A29-C69F-4493-A90A-D7C627BE3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553584"/>
              </p:ext>
            </p:extLst>
          </p:nvPr>
        </p:nvGraphicFramePr>
        <p:xfrm>
          <a:off x="1136648" y="1892059"/>
          <a:ext cx="9403011" cy="4176262"/>
        </p:xfrm>
        <a:graphic>
          <a:graphicData uri="http://schemas.openxmlformats.org/drawingml/2006/table">
            <a:tbl>
              <a:tblPr/>
              <a:tblGrid>
                <a:gridCol w="1090856">
                  <a:extLst>
                    <a:ext uri="{9D8B030D-6E8A-4147-A177-3AD203B41FA5}">
                      <a16:colId xmlns:a16="http://schemas.microsoft.com/office/drawing/2014/main" val="1491736555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2087494165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3408820643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1136283907"/>
                    </a:ext>
                  </a:extLst>
                </a:gridCol>
                <a:gridCol w="234400">
                  <a:extLst>
                    <a:ext uri="{9D8B030D-6E8A-4147-A177-3AD203B41FA5}">
                      <a16:colId xmlns:a16="http://schemas.microsoft.com/office/drawing/2014/main" val="1809722185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3601040502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3853447228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4022616806"/>
                    </a:ext>
                  </a:extLst>
                </a:gridCol>
                <a:gridCol w="216368">
                  <a:extLst>
                    <a:ext uri="{9D8B030D-6E8A-4147-A177-3AD203B41FA5}">
                      <a16:colId xmlns:a16="http://schemas.microsoft.com/office/drawing/2014/main" val="4017043638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2986973804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3177197030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2937436281"/>
                    </a:ext>
                  </a:extLst>
                </a:gridCol>
                <a:gridCol w="216368">
                  <a:extLst>
                    <a:ext uri="{9D8B030D-6E8A-4147-A177-3AD203B41FA5}">
                      <a16:colId xmlns:a16="http://schemas.microsoft.com/office/drawing/2014/main" val="3807989049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1694117563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3527645002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2453954863"/>
                    </a:ext>
                  </a:extLst>
                </a:gridCol>
                <a:gridCol w="270460">
                  <a:extLst>
                    <a:ext uri="{9D8B030D-6E8A-4147-A177-3AD203B41FA5}">
                      <a16:colId xmlns:a16="http://schemas.microsoft.com/office/drawing/2014/main" val="1246997894"/>
                    </a:ext>
                  </a:extLst>
                </a:gridCol>
                <a:gridCol w="667135">
                  <a:extLst>
                    <a:ext uri="{9D8B030D-6E8A-4147-A177-3AD203B41FA5}">
                      <a16:colId xmlns:a16="http://schemas.microsoft.com/office/drawing/2014/main" val="4024916182"/>
                    </a:ext>
                  </a:extLst>
                </a:gridCol>
              </a:tblGrid>
              <a:tr h="270017"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Individual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889087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240862"/>
                  </a:ext>
                </a:extLst>
              </a:tr>
              <a:tr h="23401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456699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INPATIENT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OUTPATIENT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PHYSICIAN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Rx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529637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Carrier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627666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HealthKeepers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628352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Kaiser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-1.1%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-1.0%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764978"/>
                  </a:ext>
                </a:extLst>
              </a:tr>
              <a:tr h="2340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Piedmont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222050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384496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329744"/>
                  </a:ext>
                </a:extLst>
              </a:tr>
              <a:tr h="270017"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Small Group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28694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55001"/>
                  </a:ext>
                </a:extLst>
              </a:tr>
              <a:tr h="23401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603076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INPATIENT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OUTPATIENT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PHYSICIAN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Rx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072033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Carrier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224255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Anthem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7.3%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468810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Kaiser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-1.1%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-1.0%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269759"/>
                  </a:ext>
                </a:extLst>
              </a:tr>
              <a:tr h="2340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Piedmont</a:t>
                      </a:r>
                    </a:p>
                  </a:txBody>
                  <a:tcPr marL="8116" marR="8116" marT="81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116" marR="8116" marT="81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51144"/>
                  </a:ext>
                </a:extLst>
              </a:tr>
            </a:tbl>
          </a:graphicData>
        </a:graphic>
      </p:graphicFrame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822456" y="-2"/>
            <a:ext cx="1368219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6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3444E-4AF9-4AF6-927D-41C29BCD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ACA Loss Ratio Experience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9" name="Content Placeholder 12">
            <a:extLst>
              <a:ext uri="{FF2B5EF4-FFF2-40B4-BE49-F238E27FC236}">
                <a16:creationId xmlns:a16="http://schemas.microsoft.com/office/drawing/2014/main" id="{333B6704-FF2E-4572-AE1F-48F41B86E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900556"/>
              </p:ext>
            </p:extLst>
          </p:nvPr>
        </p:nvGraphicFramePr>
        <p:xfrm>
          <a:off x="838200" y="2152998"/>
          <a:ext cx="10515600" cy="369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FFC3544-562D-420F-901C-CE80C99EF7B4}"/>
              </a:ext>
            </a:extLst>
          </p:cNvPr>
          <p:cNvSpPr txBox="1"/>
          <p:nvPr/>
        </p:nvSpPr>
        <p:spPr>
          <a:xfrm>
            <a:off x="838200" y="5921667"/>
            <a:ext cx="6172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 Historical and projected carrier experience data submitted in the annual carrier ACA rate filings</a:t>
            </a:r>
          </a:p>
          <a:p>
            <a:r>
              <a:rPr lang="en-US" sz="1100" dirty="0"/>
              <a:t>Note:  2020 and 2021 data excludes Virginia Premier, 2022 excludes Bright Health</a:t>
            </a:r>
          </a:p>
        </p:txBody>
      </p:sp>
    </p:spTree>
    <p:extLst>
      <p:ext uri="{BB962C8B-B14F-4D97-AF65-F5344CB8AC3E}">
        <p14:creationId xmlns:p14="http://schemas.microsoft.com/office/powerpoint/2010/main" val="76795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F8D5E-EB51-4933-A1CD-1906FD6D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Virginia Individual Average Rate Change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51ACD0-40E8-425A-A63A-C6C4D9DE0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917483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76E59A-6A8E-4224-972B-5F759FD3C726}"/>
              </a:ext>
            </a:extLst>
          </p:cNvPr>
          <p:cNvSpPr txBox="1"/>
          <p:nvPr/>
        </p:nvSpPr>
        <p:spPr>
          <a:xfrm>
            <a:off x="838200" y="6304419"/>
            <a:ext cx="8305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 Average change in approved Calibrated Plan Adjusted Index Rates, annual carrier ACA rate filings </a:t>
            </a:r>
          </a:p>
        </p:txBody>
      </p:sp>
    </p:spTree>
    <p:extLst>
      <p:ext uri="{BB962C8B-B14F-4D97-AF65-F5344CB8AC3E}">
        <p14:creationId xmlns:p14="http://schemas.microsoft.com/office/powerpoint/2010/main" val="281461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B92F3-BFCC-42D1-982D-0FE5B6C5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Presentation Overview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9AB72B4-47C8-479F-A92D-D27EF0A45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 lnSpcReduction="10000"/>
          </a:bodyPr>
          <a:lstStyle/>
          <a:p>
            <a:r>
              <a:rPr lang="en-US" sz="1900" b="1" dirty="0"/>
              <a:t>Welcome and Introduction</a:t>
            </a:r>
          </a:p>
          <a:p>
            <a:pPr lvl="1"/>
            <a:r>
              <a:rPr lang="en-US" sz="1900" i="1" dirty="0"/>
              <a:t>Alexander </a:t>
            </a:r>
            <a:r>
              <a:rPr lang="en-US" sz="1900" i="1" dirty="0" err="1"/>
              <a:t>Skirpan</a:t>
            </a:r>
            <a:r>
              <a:rPr lang="en-US" sz="1900" i="1" dirty="0"/>
              <a:t>, Chief Hearing Examiner, State Corporation Commission (SCC)</a:t>
            </a:r>
          </a:p>
          <a:p>
            <a:r>
              <a:rPr lang="en-US" sz="1900" b="1" dirty="0"/>
              <a:t>Broad Overview of Virginia’s Individual and Small Group Health Insurance Markets and Key Issues</a:t>
            </a:r>
          </a:p>
          <a:p>
            <a:pPr lvl="1"/>
            <a:r>
              <a:rPr lang="en-US" sz="1900" i="1" dirty="0"/>
              <a:t>Julie Blauvelt, Life &amp; Health Division Deputy Commissioner, SCC Bureau of Insurance</a:t>
            </a:r>
          </a:p>
          <a:p>
            <a:r>
              <a:rPr lang="en-US" sz="1900" b="1" dirty="0"/>
              <a:t>Discussion of Key Observations – Virginia’s Individual and Small Group Health Insurance Rates</a:t>
            </a:r>
          </a:p>
          <a:p>
            <a:pPr lvl="1"/>
            <a:r>
              <a:rPr lang="en-US" sz="1900" i="1" dirty="0"/>
              <a:t>David Shea, Health Actuary, SCC Bureau of Insurance</a:t>
            </a:r>
          </a:p>
          <a:p>
            <a:r>
              <a:rPr lang="en-US" sz="1900" b="1" dirty="0"/>
              <a:t>Presentation of Carriers’ Rates</a:t>
            </a:r>
          </a:p>
          <a:p>
            <a:pPr lvl="1"/>
            <a:r>
              <a:rPr lang="en-US" sz="1900" i="1" dirty="0"/>
              <a:t>Carrier Presenters</a:t>
            </a:r>
          </a:p>
          <a:p>
            <a:r>
              <a:rPr lang="en-US" sz="1900" b="1" dirty="0"/>
              <a:t>Closing</a:t>
            </a:r>
          </a:p>
          <a:p>
            <a:pPr lvl="1"/>
            <a:r>
              <a:rPr lang="en-US" sz="1900" i="1" dirty="0"/>
              <a:t>Alexander </a:t>
            </a:r>
            <a:r>
              <a:rPr lang="en-US" sz="1900" i="1" dirty="0" err="1"/>
              <a:t>Skirpan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164873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1AA63-B4CB-43CD-A1E3-AC63E791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Key Takeaways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59FEF-35C7-4CC0-8225-DE5DF6343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 rate changes are consistent with historical ones for both individual and small group, even prior to reinsurance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Pricing trends are within historical ranges as well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 year over year average rate decreases, increasing membership and competition, the individual market is thriving 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76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12945-5823-4FDC-AD2F-2D13F2B0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Presenting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AF2E2-B4C0-4680-BA15-F6FE27161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en-US" sz="2200" dirty="0"/>
              <a:t>Anthem Health Plans of Virginia, Inc.</a:t>
            </a:r>
          </a:p>
          <a:p>
            <a:r>
              <a:rPr lang="en-US" sz="2200" dirty="0" err="1"/>
              <a:t>HealthKeepers</a:t>
            </a:r>
            <a:r>
              <a:rPr lang="en-US" sz="2200" dirty="0"/>
              <a:t>, Inc.</a:t>
            </a:r>
          </a:p>
          <a:p>
            <a:r>
              <a:rPr lang="en-US" sz="2200" dirty="0"/>
              <a:t>Kaiser Foundation Health Plan of the Mid-Atlantic States, Inc.</a:t>
            </a:r>
          </a:p>
          <a:p>
            <a:r>
              <a:rPr lang="en-US" sz="2200" dirty="0"/>
              <a:t>Piedmont Community Healthcare HMO, Inc.</a:t>
            </a:r>
          </a:p>
          <a:p>
            <a:r>
              <a:rPr lang="en-US" sz="2200" dirty="0"/>
              <a:t>Piedmont Community Healthcare, Inc.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AF110-9281-4C21-B515-D8ED2C448483}"/>
              </a:ext>
            </a:extLst>
          </p:cNvPr>
          <p:cNvSpPr txBox="1"/>
          <p:nvPr/>
        </p:nvSpPr>
        <p:spPr>
          <a:xfrm>
            <a:off x="449178" y="5810448"/>
            <a:ext cx="7780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presentation data is from Tab VIII of the Virginia ACA Rate Filing Templates submitted as of 8/1/22</a:t>
            </a:r>
          </a:p>
        </p:txBody>
      </p:sp>
    </p:spTree>
    <p:extLst>
      <p:ext uri="{BB962C8B-B14F-4D97-AF65-F5344CB8AC3E}">
        <p14:creationId xmlns:p14="http://schemas.microsoft.com/office/powerpoint/2010/main" val="3781166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E878B-6203-4070-A2B5-F056798B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Issues to be Addressed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by Presenting Companies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CB3C4-C227-462A-A709-296930F6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477078"/>
            <a:ext cx="6906491" cy="5699885"/>
          </a:xfrm>
        </p:spPr>
        <p:txBody>
          <a:bodyPr anchor="ctr">
            <a:normAutofit/>
          </a:bodyPr>
          <a:lstStyle/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cs typeface="Times New Roman" panose="02020603050405020304" pitchFamily="18" charset="0"/>
              </a:rPr>
              <a:t>Explain the COVID-19 impact on experience and projections.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(Individual only)  </a:t>
            </a:r>
            <a:r>
              <a:rPr lang="en-US" sz="2200" dirty="0">
                <a:cs typeface="Times New Roman" panose="02020603050405020304" pitchFamily="18" charset="0"/>
              </a:rPr>
              <a:t>What is the projected effect of reinsurance on enrollment and morbidity?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(Individual only)  </a:t>
            </a:r>
            <a:r>
              <a:rPr lang="en-US" sz="2200" dirty="0">
                <a:cs typeface="Times New Roman" panose="02020603050405020304" pitchFamily="18" charset="0"/>
              </a:rPr>
              <a:t>Discuss the impact of the elimination of ARPA on enrollment and morbidity.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(Anthem Ind only)  </a:t>
            </a:r>
            <a:r>
              <a:rPr lang="en-US" sz="2200" dirty="0">
                <a:cs typeface="Times New Roman" panose="02020603050405020304" pitchFamily="18" charset="0"/>
              </a:rPr>
              <a:t>Explain the rationale for your decision to enter the individual off-exchange market. 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(Anthem SG only)  </a:t>
            </a:r>
            <a:r>
              <a:rPr lang="en-US" sz="2200" dirty="0">
                <a:cs typeface="Times New Roman" panose="02020603050405020304" pitchFamily="18" charset="0"/>
              </a:rPr>
              <a:t>Explain the factors behind your rate changes for 2023, which are higher than the last few years.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(Piedmont HMO only)  </a:t>
            </a:r>
            <a:r>
              <a:rPr lang="en-US" sz="2200" dirty="0">
                <a:cs typeface="Times New Roman" panose="02020603050405020304" pitchFamily="18" charset="0"/>
              </a:rPr>
              <a:t>Explain the rationale for the service area expansion.</a:t>
            </a:r>
          </a:p>
          <a:p>
            <a:pPr marL="350838" indent="-350838">
              <a:spcBef>
                <a:spcPts val="11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cs typeface="Times New Roman" panose="02020603050405020304" pitchFamily="18" charset="0"/>
              </a:rPr>
              <a:t>(Piedmont PPO only)  </a:t>
            </a:r>
            <a:r>
              <a:rPr lang="en-US" sz="2200" dirty="0">
                <a:cs typeface="Times New Roman" panose="02020603050405020304" pitchFamily="18" charset="0"/>
              </a:rPr>
              <a:t>Explain the rationale for your decision to re-enter the small group market.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26662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Anthem Health Plans of Virginia, Inc.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</a:t>
            </a:r>
            <a:r>
              <a:rPr lang="en-US" sz="2000" dirty="0"/>
              <a:t>Tim Connell, Director for Virginia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BE900-CA6B-421C-AE2E-C9CBFCB43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1857" y="238539"/>
            <a:ext cx="5678552" cy="6271591"/>
          </a:xfrm>
        </p:spPr>
      </p:pic>
    </p:spTree>
    <p:extLst>
      <p:ext uri="{BB962C8B-B14F-4D97-AF65-F5344CB8AC3E}">
        <p14:creationId xmlns:p14="http://schemas.microsoft.com/office/powerpoint/2010/main" val="3259767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BF9644-826B-4BFF-9D2A-C5B5D834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74" y="329813"/>
            <a:ext cx="7136296" cy="62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4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Anthem Health Plans of Virginia, Inc.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</a:t>
            </a:r>
            <a:r>
              <a:rPr lang="en-US" sz="2000" dirty="0"/>
              <a:t>Tim Connell, Director for Virginia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1D7389-1467-4A85-A24B-55242F541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158" y="625683"/>
            <a:ext cx="5311942" cy="5820837"/>
          </a:xfrm>
        </p:spPr>
      </p:pic>
    </p:spTree>
    <p:extLst>
      <p:ext uri="{BB962C8B-B14F-4D97-AF65-F5344CB8AC3E}">
        <p14:creationId xmlns:p14="http://schemas.microsoft.com/office/powerpoint/2010/main" val="3112015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0864D-BE8C-481E-88F1-D0D8D9BB6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20" y="457200"/>
            <a:ext cx="699516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7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HealthKeepers</a:t>
            </a: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</a:t>
            </a:r>
            <a:r>
              <a:rPr lang="en-US" sz="2000" dirty="0"/>
              <a:t>Tim Connell, Director for Virginia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5BE9A-A7B2-4379-B214-4365D66D0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358" y="434341"/>
            <a:ext cx="5325979" cy="5646722"/>
          </a:xfrm>
        </p:spPr>
      </p:pic>
    </p:spTree>
    <p:extLst>
      <p:ext uri="{BB962C8B-B14F-4D97-AF65-F5344CB8AC3E}">
        <p14:creationId xmlns:p14="http://schemas.microsoft.com/office/powerpoint/2010/main" val="179494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038E0-4098-4916-A95B-A8FCA8F1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509587"/>
            <a:ext cx="645795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57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HealthKeepers</a:t>
            </a: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</a:t>
            </a:r>
            <a:r>
              <a:rPr lang="en-US" sz="2000" dirty="0"/>
              <a:t>Tim Connell, Director for Virginia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7F99EC-75D2-4481-B391-C7B198A4B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771989"/>
            <a:ext cx="5264841" cy="5309074"/>
          </a:xfrm>
        </p:spPr>
      </p:pic>
    </p:spTree>
    <p:extLst>
      <p:ext uri="{BB962C8B-B14F-4D97-AF65-F5344CB8AC3E}">
        <p14:creationId xmlns:p14="http://schemas.microsoft.com/office/powerpoint/2010/main" val="134792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94B76-7A40-48DC-B2D4-0FEE0902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Abbreviated State Corporation Commission (SCC) Organizational Chart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0202744-4409-452A-88D4-E7877C7CE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1020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1764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113DE-E483-43F0-96CA-CE889DFB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04825"/>
            <a:ext cx="64008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3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Kaiser Foundation Health Plan of the Mid-Atlantic States,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James Chu, Director, Actuarial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F9A39-1707-4FA0-BCCD-5D1E36164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2140" y="433137"/>
            <a:ext cx="5537334" cy="5921943"/>
          </a:xfrm>
        </p:spPr>
      </p:pic>
    </p:spTree>
    <p:extLst>
      <p:ext uri="{BB962C8B-B14F-4D97-AF65-F5344CB8AC3E}">
        <p14:creationId xmlns:p14="http://schemas.microsoft.com/office/powerpoint/2010/main" val="44132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F80FA-1BC2-4463-B44F-F7B731C7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500062"/>
            <a:ext cx="6477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26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Kaiser Foundation Health Plan of the Mid-Atlantic States,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James Chu, Director, Actuarial Services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43EDDB-ED3C-4569-ACBE-C161C3C58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0779" y="385011"/>
            <a:ext cx="5454316" cy="5947209"/>
          </a:xfrm>
        </p:spPr>
      </p:pic>
    </p:spTree>
    <p:extLst>
      <p:ext uri="{BB962C8B-B14F-4D97-AF65-F5344CB8AC3E}">
        <p14:creationId xmlns:p14="http://schemas.microsoft.com/office/powerpoint/2010/main" val="3189486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80757-C0B0-49D3-A64B-880DCC70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509587"/>
            <a:ext cx="65627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9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Piedmont Community Healthcare HMO, Inc.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Lydia Tolman, FSA, MAAA, Senior Consulting Actuary with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Wakely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Consultants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BD815-298C-4116-9301-C681ED896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9" y="625683"/>
            <a:ext cx="5307888" cy="5455380"/>
          </a:xfrm>
        </p:spPr>
      </p:pic>
    </p:spTree>
    <p:extLst>
      <p:ext uri="{BB962C8B-B14F-4D97-AF65-F5344CB8AC3E}">
        <p14:creationId xmlns:p14="http://schemas.microsoft.com/office/powerpoint/2010/main" val="1870237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33DDE-CEA2-4C66-9FBE-5E0373FDC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523875"/>
            <a:ext cx="646747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8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Piedmont Community Healthcare HMO, Inc.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Lydia Tolman, FSA, MAAA, Senior Consulting Actuary with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Wakely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Consultants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9E580-547A-411E-A3AF-647875977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7" y="417095"/>
            <a:ext cx="5658227" cy="6029425"/>
          </a:xfrm>
        </p:spPr>
      </p:pic>
    </p:spTree>
    <p:extLst>
      <p:ext uri="{BB962C8B-B14F-4D97-AF65-F5344CB8AC3E}">
        <p14:creationId xmlns:p14="http://schemas.microsoft.com/office/powerpoint/2010/main" val="1219227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66BBA-D904-4E2E-905A-86C3E118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509587"/>
            <a:ext cx="66675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11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Piedmont Community Healthcare,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PPO 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Presenter: Lydia Tolman, FSA, MAAA, Senior Consulting Actuary with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Wakely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Consultants</a:t>
            </a:r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122915-098E-418F-A27C-98830BED4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3579" y="320843"/>
            <a:ext cx="5397768" cy="6125678"/>
          </a:xfrm>
        </p:spPr>
      </p:pic>
    </p:spTree>
    <p:extLst>
      <p:ext uri="{BB962C8B-B14F-4D97-AF65-F5344CB8AC3E}">
        <p14:creationId xmlns:p14="http://schemas.microsoft.com/office/powerpoint/2010/main" val="309129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2387E-1DF8-43B3-820E-6ED5D9E2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Reinsurance Program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98AA91A-95B7-4A35-BA0C-67DE1E95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Reinsurance pays a portion of expensive claims and reduces health carriers’ costs, reducing premiums.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Virginia will use federal and state funds to operate a reinsurance program for up to 5 years beginning in 2023.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2023 claims, the Program: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Pays 70% coinsurance on claims between $40,000 and $155,000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premiums by 19.2%, compared to an expected 15.6%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information, go to: 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https://scc.virginia.gov/pages/Reinsurance-Waiver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8260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252AD-9E05-499A-B0AB-2C4B4809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509587"/>
            <a:ext cx="64293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0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4DB27-BD6B-47FA-8AA5-44F7FBF8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en-US" sz="3200">
                <a:solidFill>
                  <a:srgbClr val="FFFFFF"/>
                </a:solidFill>
              </a:rPr>
              <a:t>Non-Presenting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41B8-904B-4C37-9F1C-F10EB2800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en-US" sz="2000"/>
              <a:t>Aetna Health, Inc.</a:t>
            </a:r>
          </a:p>
          <a:p>
            <a:r>
              <a:rPr lang="en-US" sz="2000"/>
              <a:t>Aetna Life Insurance Company</a:t>
            </a:r>
          </a:p>
          <a:p>
            <a:r>
              <a:rPr lang="en-US" sz="2000"/>
              <a:t>CareFirst BlueChoice, Inc.</a:t>
            </a:r>
          </a:p>
          <a:p>
            <a:r>
              <a:rPr lang="en-US" sz="2000"/>
              <a:t>Cigna Health and Life Insurance Company</a:t>
            </a:r>
          </a:p>
          <a:p>
            <a:r>
              <a:rPr lang="en-US" sz="2000"/>
              <a:t>Group Hospitalization &amp; Medical Services, Inc.</a:t>
            </a:r>
          </a:p>
          <a:p>
            <a:r>
              <a:rPr lang="en-US" sz="2000"/>
              <a:t>Innovation Health Insurance Company</a:t>
            </a:r>
          </a:p>
          <a:p>
            <a:r>
              <a:rPr lang="en-US" sz="2000"/>
              <a:t>Innovation Health Plan, Inc.</a:t>
            </a:r>
          </a:p>
          <a:p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08B7D-4BD2-4930-9777-125ED18AD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r>
              <a:rPr lang="en-US" sz="2000"/>
              <a:t>Optima Health Insurance Company</a:t>
            </a:r>
          </a:p>
          <a:p>
            <a:r>
              <a:rPr lang="en-US" sz="2000"/>
              <a:t>Optima Health Plan</a:t>
            </a:r>
          </a:p>
          <a:p>
            <a:r>
              <a:rPr lang="en-US" sz="2000"/>
              <a:t>Optimum Choice, Inc.</a:t>
            </a:r>
          </a:p>
          <a:p>
            <a:r>
              <a:rPr lang="en-US" sz="2000"/>
              <a:t>Oscar Insurance Company</a:t>
            </a:r>
          </a:p>
          <a:p>
            <a:r>
              <a:rPr lang="en-US" sz="2000"/>
              <a:t>UnitedHealthcare Insurance Company</a:t>
            </a:r>
          </a:p>
          <a:p>
            <a:r>
              <a:rPr lang="en-US" sz="2000"/>
              <a:t>UnitedHealthcare of the Mid-Atlantic, Inc.</a:t>
            </a:r>
          </a:p>
          <a:p>
            <a:r>
              <a:rPr lang="en-US" sz="2000"/>
              <a:t>UnitedHealthcare of the River Valley, Inc.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1895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Aetna Health,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55D5BD-07A3-4A6B-83C4-AF785C36E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618378"/>
            <a:ext cx="5265420" cy="5837865"/>
          </a:xfrm>
        </p:spPr>
      </p:pic>
    </p:spTree>
    <p:extLst>
      <p:ext uri="{BB962C8B-B14F-4D97-AF65-F5344CB8AC3E}">
        <p14:creationId xmlns:p14="http://schemas.microsoft.com/office/powerpoint/2010/main" val="1938084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BD438-1D15-45A8-BF2C-A4AB98F4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80" y="400050"/>
            <a:ext cx="706564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66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Aetna Health,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56FD5-92CD-4F8F-9001-5424D16B6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5816" y="630102"/>
            <a:ext cx="5507004" cy="5820875"/>
          </a:xfrm>
        </p:spPr>
      </p:pic>
    </p:spTree>
    <p:extLst>
      <p:ext uri="{BB962C8B-B14F-4D97-AF65-F5344CB8AC3E}">
        <p14:creationId xmlns:p14="http://schemas.microsoft.com/office/powerpoint/2010/main" val="4289901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A4505-D613-48D7-8955-350F9237E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0" y="433387"/>
            <a:ext cx="698563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42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Aetna Life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A5209-9B93-42AA-A0FC-0AD2B2686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0701" y="704331"/>
            <a:ext cx="5669280" cy="5778305"/>
          </a:xfrm>
        </p:spPr>
      </p:pic>
    </p:spTree>
    <p:extLst>
      <p:ext uri="{BB962C8B-B14F-4D97-AF65-F5344CB8AC3E}">
        <p14:creationId xmlns:p14="http://schemas.microsoft.com/office/powerpoint/2010/main" val="1762762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AD79B-58F9-4FA9-AAA4-8721EAA5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09575"/>
            <a:ext cx="67056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78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Aetna Life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3F8BDC-127C-443D-B5FA-ADD1F1EFD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67435"/>
            <a:ext cx="5466260" cy="5513628"/>
          </a:xfrm>
        </p:spPr>
      </p:pic>
    </p:spTree>
    <p:extLst>
      <p:ext uri="{BB962C8B-B14F-4D97-AF65-F5344CB8AC3E}">
        <p14:creationId xmlns:p14="http://schemas.microsoft.com/office/powerpoint/2010/main" val="3003423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1C810-06E5-4B60-8EBE-D974D01E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504825"/>
            <a:ext cx="67056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9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AA2FB-9B36-474A-8EF5-84A27065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American Rescue Plan Act (ARPA) and ACA Subsidies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7CDEF-74AE-4576-8042-763689A22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156"/>
          <a:stretch/>
        </p:blipFill>
        <p:spPr>
          <a:xfrm>
            <a:off x="1405294" y="1845426"/>
            <a:ext cx="9378358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85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CareFirst </a:t>
            </a:r>
            <a:r>
              <a:rPr lang="en-US" sz="4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BlueChoice</a:t>
            </a: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7751F6-26F5-45C4-84DF-C073F4869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07359"/>
            <a:ext cx="5412008" cy="5573704"/>
          </a:xfrm>
        </p:spPr>
      </p:pic>
    </p:spTree>
    <p:extLst>
      <p:ext uri="{BB962C8B-B14F-4D97-AF65-F5344CB8AC3E}">
        <p14:creationId xmlns:p14="http://schemas.microsoft.com/office/powerpoint/2010/main" val="3502546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C0EA4-CE3F-49B5-8977-795F5B5C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519112"/>
            <a:ext cx="646747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5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CareFirst </a:t>
            </a:r>
            <a:r>
              <a:rPr lang="en-US" sz="4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BlueChoice</a:t>
            </a: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4F4F53-93C1-4900-999E-6412BA850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48921"/>
            <a:ext cx="5558631" cy="5643138"/>
          </a:xfrm>
        </p:spPr>
      </p:pic>
    </p:spTree>
    <p:extLst>
      <p:ext uri="{BB962C8B-B14F-4D97-AF65-F5344CB8AC3E}">
        <p14:creationId xmlns:p14="http://schemas.microsoft.com/office/powerpoint/2010/main" val="1114549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B9DC-9151-4002-AAEE-7F546989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485775"/>
            <a:ext cx="6648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87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Cigna Health and Life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57AEDC-A438-49A9-BF03-93D84BF74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504605"/>
            <a:ext cx="5477352" cy="5626144"/>
          </a:xfrm>
        </p:spPr>
      </p:pic>
    </p:spTree>
    <p:extLst>
      <p:ext uri="{BB962C8B-B14F-4D97-AF65-F5344CB8AC3E}">
        <p14:creationId xmlns:p14="http://schemas.microsoft.com/office/powerpoint/2010/main" val="589265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3692A-C207-4CA4-B930-21D94227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461962"/>
            <a:ext cx="66579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25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Group Hospitalization &amp; Medical Services,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DB3031-2C79-4CF0-B45C-EC101A097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57795"/>
            <a:ext cx="5581492" cy="5648855"/>
          </a:xfrm>
        </p:spPr>
      </p:pic>
    </p:spTree>
    <p:extLst>
      <p:ext uri="{BB962C8B-B14F-4D97-AF65-F5344CB8AC3E}">
        <p14:creationId xmlns:p14="http://schemas.microsoft.com/office/powerpoint/2010/main" val="3589477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27E14-407C-419B-B1A8-A94C9829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476250"/>
            <a:ext cx="66865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14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Group Hospitalization &amp; Medical Services,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B87C0-FE1A-4B6A-B25F-128867EE0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677372"/>
            <a:ext cx="5604352" cy="5435377"/>
          </a:xfrm>
        </p:spPr>
      </p:pic>
    </p:spTree>
    <p:extLst>
      <p:ext uri="{BB962C8B-B14F-4D97-AF65-F5344CB8AC3E}">
        <p14:creationId xmlns:p14="http://schemas.microsoft.com/office/powerpoint/2010/main" val="1509827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EB990-F122-49E6-A435-42EFF0DC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442912"/>
            <a:ext cx="653415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0A431-89A9-41E7-959B-818B8DFD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Number of Carriers in Virginia in the Individual Market On and Off Exchange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0B82DB83-92A3-47C4-AE8B-A73502C0C4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795078"/>
              </p:ext>
            </p:extLst>
          </p:nvPr>
        </p:nvGraphicFramePr>
        <p:xfrm>
          <a:off x="838200" y="1378145"/>
          <a:ext cx="10515600" cy="516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7A751A-ACBE-400D-8CC0-F7E4020AD313}"/>
              </a:ext>
            </a:extLst>
          </p:cNvPr>
          <p:cNvSpPr txBox="1"/>
          <p:nvPr/>
        </p:nvSpPr>
        <p:spPr>
          <a:xfrm>
            <a:off x="1208793" y="6413977"/>
            <a:ext cx="8320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*2023 QHP applications received through SERFF</a:t>
            </a:r>
          </a:p>
        </p:txBody>
      </p:sp>
    </p:spTree>
    <p:extLst>
      <p:ext uri="{BB962C8B-B14F-4D97-AF65-F5344CB8AC3E}">
        <p14:creationId xmlns:p14="http://schemas.microsoft.com/office/powerpoint/2010/main" val="997581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Health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dirty="0"/>
              <a:t>Small Group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24BD9-FCFA-4C08-A13A-8648E380B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475" y="987425"/>
            <a:ext cx="4873625" cy="4873625"/>
          </a:xfrm>
        </p:spPr>
      </p:pic>
    </p:spTree>
    <p:extLst>
      <p:ext uri="{BB962C8B-B14F-4D97-AF65-F5344CB8AC3E}">
        <p14:creationId xmlns:p14="http://schemas.microsoft.com/office/powerpoint/2010/main" val="2108287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C5D70-658A-403F-90C9-99F656D3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461962"/>
            <a:ext cx="657225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13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Health Plan,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dirty="0"/>
              <a:t>Individual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C6EF7B-A795-44BA-A466-01E2873F5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629509"/>
            <a:ext cx="5774532" cy="5677644"/>
          </a:xfrm>
        </p:spPr>
      </p:pic>
    </p:spTree>
    <p:extLst>
      <p:ext uri="{BB962C8B-B14F-4D97-AF65-F5344CB8AC3E}">
        <p14:creationId xmlns:p14="http://schemas.microsoft.com/office/powerpoint/2010/main" val="1937717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8ABE4-082E-45BA-ABB9-F1A61324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395287"/>
            <a:ext cx="65913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27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Health Plan,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5869E8-F307-4447-B222-83713375B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432693"/>
            <a:ext cx="5650072" cy="5967828"/>
          </a:xfrm>
        </p:spPr>
      </p:pic>
    </p:spTree>
    <p:extLst>
      <p:ext uri="{BB962C8B-B14F-4D97-AF65-F5344CB8AC3E}">
        <p14:creationId xmlns:p14="http://schemas.microsoft.com/office/powerpoint/2010/main" val="1539935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23CD5-D9E5-436F-A06F-4A58E81A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509587"/>
            <a:ext cx="67151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8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Optima Health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A664F-0AF8-42A6-BE9A-86CE6D20D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567291"/>
            <a:ext cx="5865972" cy="5895952"/>
          </a:xfrm>
        </p:spPr>
      </p:pic>
    </p:spTree>
    <p:extLst>
      <p:ext uri="{BB962C8B-B14F-4D97-AF65-F5344CB8AC3E}">
        <p14:creationId xmlns:p14="http://schemas.microsoft.com/office/powerpoint/2010/main" val="11040642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3EE84-17FD-46E6-BAA7-79B1AAF1C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485775"/>
            <a:ext cx="66389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85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Optima Health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319DF3-A9BF-4B9C-B514-674D670B8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23730"/>
            <a:ext cx="5627212" cy="5762809"/>
          </a:xfrm>
        </p:spPr>
      </p:pic>
    </p:spTree>
    <p:extLst>
      <p:ext uri="{BB962C8B-B14F-4D97-AF65-F5344CB8AC3E}">
        <p14:creationId xmlns:p14="http://schemas.microsoft.com/office/powerpoint/2010/main" val="373506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78F2D-5C69-464E-8CFF-23D61C6E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2" y="457200"/>
            <a:ext cx="68103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8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035FC-5031-4511-BD5B-E77D8918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Virginia Individual Market Share – by 2023 Projected Covered Lives*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FE64C-4E6A-4498-8C52-D1F2D839125F}"/>
              </a:ext>
            </a:extLst>
          </p:cNvPr>
          <p:cNvSpPr txBox="1"/>
          <p:nvPr/>
        </p:nvSpPr>
        <p:spPr>
          <a:xfrm>
            <a:off x="1409752" y="6150172"/>
            <a:ext cx="10263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/>
              <a:t> *</a:t>
            </a:r>
            <a:r>
              <a:rPr lang="en-US" sz="1400" dirty="0"/>
              <a:t>Covered lives based on carrier projected member months submitted in the carrier Virginia Rate Filing Templates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64B4485-C212-41EB-84FE-0C49106591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897328"/>
              </p:ext>
            </p:extLst>
          </p:nvPr>
        </p:nvGraphicFramePr>
        <p:xfrm>
          <a:off x="1157205" y="2393950"/>
          <a:ext cx="10515600" cy="359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7196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Optima Health Plan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4867F-165B-47C5-A510-8FA48C8D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533313"/>
            <a:ext cx="5774532" cy="5873074"/>
          </a:xfrm>
        </p:spPr>
      </p:pic>
    </p:spTree>
    <p:extLst>
      <p:ext uri="{BB962C8B-B14F-4D97-AF65-F5344CB8AC3E}">
        <p14:creationId xmlns:p14="http://schemas.microsoft.com/office/powerpoint/2010/main" val="19245636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66C67-DDAE-4C19-9B80-3D2344CA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428625"/>
            <a:ext cx="67627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35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Optima Health Plan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2D71B7-C5CA-4C3A-B4F3-DFE93ACCF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567191"/>
            <a:ext cx="5683092" cy="5712336"/>
          </a:xfrm>
        </p:spPr>
      </p:pic>
    </p:spTree>
    <p:extLst>
      <p:ext uri="{BB962C8B-B14F-4D97-AF65-F5344CB8AC3E}">
        <p14:creationId xmlns:p14="http://schemas.microsoft.com/office/powerpoint/2010/main" val="34846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18D14-AA3D-44D2-A868-334295D2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442912"/>
            <a:ext cx="68484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54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Optimum Choice,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05F4E-6635-4E4D-873D-CABBBFD80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028" y="543645"/>
            <a:ext cx="5855812" cy="5955741"/>
          </a:xfrm>
        </p:spPr>
      </p:pic>
    </p:spTree>
    <p:extLst>
      <p:ext uri="{BB962C8B-B14F-4D97-AF65-F5344CB8AC3E}">
        <p14:creationId xmlns:p14="http://schemas.microsoft.com/office/powerpoint/2010/main" val="12879025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C4A82-F5C7-4F0D-BED1-0D2BE9EA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471487"/>
            <a:ext cx="66579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77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Optimum Choice,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855F9D-83B9-48D1-ABEE-82D035BCD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420" y="696636"/>
            <a:ext cx="5238669" cy="5447853"/>
          </a:xfrm>
        </p:spPr>
      </p:pic>
    </p:spTree>
    <p:extLst>
      <p:ext uri="{BB962C8B-B14F-4D97-AF65-F5344CB8AC3E}">
        <p14:creationId xmlns:p14="http://schemas.microsoft.com/office/powerpoint/2010/main" val="35380349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EDB3E-9176-47B9-9C62-0606D053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471487"/>
            <a:ext cx="6562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551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Oscar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B7D2D3-EBF4-4F14-BAB7-6BEC32F34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489024"/>
            <a:ext cx="5728812" cy="5915835"/>
          </a:xfrm>
        </p:spPr>
      </p:pic>
    </p:spTree>
    <p:extLst>
      <p:ext uri="{BB962C8B-B14F-4D97-AF65-F5344CB8AC3E}">
        <p14:creationId xmlns:p14="http://schemas.microsoft.com/office/powerpoint/2010/main" val="2215595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5219D-F55D-4C2F-9F79-E23EE556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485775"/>
            <a:ext cx="64484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0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58348-EBFE-465C-AD48-63B89AC3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916632" cy="118872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2023 Individual On-Exchange Market Carrier Service Area Applications As of 08/01/2022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341573-E392-4FB5-8663-8A459F306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227" y="1974473"/>
            <a:ext cx="7749767" cy="44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31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2083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UnitedHealthcare Insurance Company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957587-74FE-4B9A-B8A2-F3C2143F4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787" y="987425"/>
            <a:ext cx="4775001" cy="4873625"/>
          </a:xfrm>
        </p:spPr>
      </p:pic>
    </p:spTree>
    <p:extLst>
      <p:ext uri="{BB962C8B-B14F-4D97-AF65-F5344CB8AC3E}">
        <p14:creationId xmlns:p14="http://schemas.microsoft.com/office/powerpoint/2010/main" val="171153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C6F82-C24A-41E5-A230-2D4AC72C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504825"/>
            <a:ext cx="66389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822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13973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UnitedHealthcare of the Mid-Atlantic,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3D1E00-C5A5-4A8B-AE43-E8816F8FD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2018" y="771989"/>
            <a:ext cx="5430802" cy="5610568"/>
          </a:xfrm>
        </p:spPr>
      </p:pic>
    </p:spTree>
    <p:extLst>
      <p:ext uri="{BB962C8B-B14F-4D97-AF65-F5344CB8AC3E}">
        <p14:creationId xmlns:p14="http://schemas.microsoft.com/office/powerpoint/2010/main" val="3732416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737E2-D886-459E-88B8-786ADBD7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500062"/>
            <a:ext cx="66770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82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F9BCC-D94C-4A87-81C2-295AD5F0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27689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UnitedHealthcare Plan of the River Valley, Inc.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19FB-2CE8-45E4-ABA6-3CDBFD870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59DFB5-9FF8-4621-9810-4E51D5897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420" y="671845"/>
            <a:ext cx="5509260" cy="5781323"/>
          </a:xfrm>
        </p:spPr>
      </p:pic>
    </p:spTree>
    <p:extLst>
      <p:ext uri="{BB962C8B-B14F-4D97-AF65-F5344CB8AC3E}">
        <p14:creationId xmlns:p14="http://schemas.microsoft.com/office/powerpoint/2010/main" val="5540201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4D973-9F3F-4490-A887-D94530A6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509587"/>
            <a:ext cx="66294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0606-337F-4B82-BB3B-7509CEF6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defTabSz="914445">
              <a:defRPr/>
            </a:pP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Virginia Individual ACA Total Enrollment and </a:t>
            </a:r>
            <a:b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Average Premium PMPM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2018 – 2023</a:t>
            </a:r>
            <a:br>
              <a:rPr lang="en-US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</a:br>
            <a:endParaRPr lang="en-US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80D10C5C-81D8-4B25-98A6-A3762DCE89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212164"/>
              </p:ext>
            </p:extLst>
          </p:nvPr>
        </p:nvGraphicFramePr>
        <p:xfrm>
          <a:off x="838200" y="1203158"/>
          <a:ext cx="10515600" cy="502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43CA37-86B6-44FC-8F69-847FA9C11629}"/>
              </a:ext>
            </a:extLst>
          </p:cNvPr>
          <p:cNvSpPr txBox="1"/>
          <p:nvPr/>
        </p:nvSpPr>
        <p:spPr>
          <a:xfrm>
            <a:off x="449179" y="6224337"/>
            <a:ext cx="11742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 2021 and prior - premium and enrollment from experience period data submitted in carrier ACA filings.  2019 and 2020 exclude data from Virginia Premier with approximately 5000 members.</a:t>
            </a:r>
          </a:p>
          <a:p>
            <a:r>
              <a:rPr lang="en-US" sz="1100" dirty="0"/>
              <a:t>               2022 and 2023 - projected PMPM premium and enrollment from carrier ACA filings, actual 3/1/2022 enrollment for 2022.  2022 data excludes Bright Health.</a:t>
            </a:r>
          </a:p>
        </p:txBody>
      </p:sp>
    </p:spTree>
    <p:extLst>
      <p:ext uri="{BB962C8B-B14F-4D97-AF65-F5344CB8AC3E}">
        <p14:creationId xmlns:p14="http://schemas.microsoft.com/office/powerpoint/2010/main" val="176680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6D80A4EEB78D4FA9F9D70AAF34189C" ma:contentTypeVersion="5" ma:contentTypeDescription="Create a new document." ma:contentTypeScope="" ma:versionID="2fbce38854360d37187e74d401359866">
  <xsd:schema xmlns:xsd="http://www.w3.org/2001/XMLSchema" xmlns:xs="http://www.w3.org/2001/XMLSchema" xmlns:p="http://schemas.microsoft.com/office/2006/metadata/properties" xmlns:ns2="4c803bcc-310d-4913-8089-9ab00d7a386b" targetNamespace="http://schemas.microsoft.com/office/2006/metadata/properties" ma:root="true" ma:fieldsID="1a31d293817db59501feed6d485919fa" ns2:_="">
    <xsd:import namespace="4c803bcc-310d-4913-8089-9ab00d7a38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03bcc-310d-4913-8089-9ab00d7a3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841D87-8789-426E-AB95-F5754FC7A2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B0321E5-5C1A-4229-8993-8EE1315021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803bcc-310d-4913-8089-9ab00d7a3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8D5EF0-6E80-43CA-8A18-6AD8E3F9D8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1722</Words>
  <Application>Microsoft Office PowerPoint</Application>
  <PresentationFormat>Widescreen</PresentationFormat>
  <Paragraphs>340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State Corporation Commission Bureau of Insurance</vt:lpstr>
      <vt:lpstr>Presentation Overview</vt:lpstr>
      <vt:lpstr>Abbreviated State Corporation Commission (SCC) Organizational Chart</vt:lpstr>
      <vt:lpstr>Reinsurance Program</vt:lpstr>
      <vt:lpstr>American Rescue Plan Act (ARPA) and ACA Subsidies</vt:lpstr>
      <vt:lpstr>Number of Carriers in Virginia in the Individual Market On and Off Exchange</vt:lpstr>
      <vt:lpstr>Virginia Individual Market Share – by 2023 Projected Covered Lives*</vt:lpstr>
      <vt:lpstr>2023 Individual On-Exchange Market Carrier Service Area Applications As of 08/01/2022</vt:lpstr>
      <vt:lpstr>Virginia Individual ACA Total Enrollment and  Average Premium PMPM 2018 – 2023 </vt:lpstr>
      <vt:lpstr>Virginia Small Group ACA Total Enrollment and  Average Premium PMPM 2018 – 2023 </vt:lpstr>
      <vt:lpstr>Premium Subsidies through the Virginia Health Benefit Exchange</vt:lpstr>
      <vt:lpstr>ARPA and Reinsurance Effect on Individual Market Enrollment</vt:lpstr>
      <vt:lpstr>Key Takeaways</vt:lpstr>
      <vt:lpstr>Summary of Federal Changes (2023 NBPP)</vt:lpstr>
      <vt:lpstr>Rate Impact of Reinsurance</vt:lpstr>
      <vt:lpstr>2023 Premium Drivers</vt:lpstr>
      <vt:lpstr>Virginia 2023 ACA pricing Trends</vt:lpstr>
      <vt:lpstr>ACA Loss Ratio Experience</vt:lpstr>
      <vt:lpstr>Virginia Individual Average Rate Change</vt:lpstr>
      <vt:lpstr>Key Takeaways</vt:lpstr>
      <vt:lpstr>Presenting Companies</vt:lpstr>
      <vt:lpstr>Issues to be Addressed  by Presenting Companies</vt:lpstr>
      <vt:lpstr>Anthem Health Plans of Virginia, Inc. Individual</vt:lpstr>
      <vt:lpstr>PowerPoint Presentation</vt:lpstr>
      <vt:lpstr>Anthem Health Plans of Virginia, Inc. Small Group</vt:lpstr>
      <vt:lpstr>PowerPoint Presentation</vt:lpstr>
      <vt:lpstr>HealthKeepers, Inc. Individual</vt:lpstr>
      <vt:lpstr>PowerPoint Presentation</vt:lpstr>
      <vt:lpstr>HealthKeepers, Inc. Small Group</vt:lpstr>
      <vt:lpstr>PowerPoint Presentation</vt:lpstr>
      <vt:lpstr>Kaiser Foundation Health Plan of the Mid-Atlantic States, Inc. Individual</vt:lpstr>
      <vt:lpstr>PowerPoint Presentation</vt:lpstr>
      <vt:lpstr>Kaiser Foundation Health Plan of the Mid-Atlantic States, Inc. Small Group</vt:lpstr>
      <vt:lpstr>PowerPoint Presentation</vt:lpstr>
      <vt:lpstr>Piedmont Community Healthcare HMO, Inc. Individual</vt:lpstr>
      <vt:lpstr>PowerPoint Presentation</vt:lpstr>
      <vt:lpstr>Piedmont Community Healthcare HMO, Inc. Small Group</vt:lpstr>
      <vt:lpstr>PowerPoint Presentation</vt:lpstr>
      <vt:lpstr>Piedmont Community Healthcare, Inc. PPO Small Group</vt:lpstr>
      <vt:lpstr>PowerPoint Presentation</vt:lpstr>
      <vt:lpstr>Non-Presenting Companies</vt:lpstr>
      <vt:lpstr>Aetna Health, Inc. Individual</vt:lpstr>
      <vt:lpstr>PowerPoint Presentation</vt:lpstr>
      <vt:lpstr>Aetna Health, Inc. Small Group</vt:lpstr>
      <vt:lpstr>PowerPoint Presentation</vt:lpstr>
      <vt:lpstr>Aetna Life Insurance Company Individual</vt:lpstr>
      <vt:lpstr>PowerPoint Presentation</vt:lpstr>
      <vt:lpstr>Aetna Life Insurance Company Small Group</vt:lpstr>
      <vt:lpstr>PowerPoint Presentation</vt:lpstr>
      <vt:lpstr>CareFirst BlueChoice, Inc. Individual</vt:lpstr>
      <vt:lpstr>PowerPoint Presentation</vt:lpstr>
      <vt:lpstr>CareFirst BlueChoice, Inc. Small Group</vt:lpstr>
      <vt:lpstr>PowerPoint Presentation</vt:lpstr>
      <vt:lpstr>Cigna Health and Life Insurance Company Individual</vt:lpstr>
      <vt:lpstr>PowerPoint Presentation</vt:lpstr>
      <vt:lpstr>Group Hospitalization &amp; Medical Services, Inc. Individual</vt:lpstr>
      <vt:lpstr>PowerPoint Presentation</vt:lpstr>
      <vt:lpstr>Group Hospitalization &amp; Medical Services, Inc. Small Group</vt:lpstr>
      <vt:lpstr>PowerPoint Presentation</vt:lpstr>
      <vt:lpstr>Innovation Health Insurance Company Small Group</vt:lpstr>
      <vt:lpstr>PowerPoint Presentation</vt:lpstr>
      <vt:lpstr>Innovation Health Plan, Inc. Individual</vt:lpstr>
      <vt:lpstr>PowerPoint Presentation</vt:lpstr>
      <vt:lpstr>Innovation Health Plan, Inc. Small group</vt:lpstr>
      <vt:lpstr>PowerPoint Presentation</vt:lpstr>
      <vt:lpstr>Optima Health Insurance Company Individual</vt:lpstr>
      <vt:lpstr>PowerPoint Presentation</vt:lpstr>
      <vt:lpstr>Optima Health Insurance Company Small group</vt:lpstr>
      <vt:lpstr>PowerPoint Presentation</vt:lpstr>
      <vt:lpstr>Optima Health Plan Individual</vt:lpstr>
      <vt:lpstr>PowerPoint Presentation</vt:lpstr>
      <vt:lpstr>Optima Health Plan Small group</vt:lpstr>
      <vt:lpstr>PowerPoint Presentation</vt:lpstr>
      <vt:lpstr>Optimum Choice, Inc. Individual</vt:lpstr>
      <vt:lpstr>PowerPoint Presentation</vt:lpstr>
      <vt:lpstr>Optimum Choice, Inc. Small Group</vt:lpstr>
      <vt:lpstr>PowerPoint Presentation</vt:lpstr>
      <vt:lpstr>Oscar Insurance Company Individual</vt:lpstr>
      <vt:lpstr>PowerPoint Presentation</vt:lpstr>
      <vt:lpstr>UnitedHealthcare Insurance Company Small Group</vt:lpstr>
      <vt:lpstr>PowerPoint Presentation</vt:lpstr>
      <vt:lpstr>UnitedHealthcare of the Mid-Atlantic, Inc. Small Group</vt:lpstr>
      <vt:lpstr>PowerPoint Presentation</vt:lpstr>
      <vt:lpstr>UnitedHealthcare Plan of the River Valley, Inc. Small Group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Lewis</dc:creator>
  <cp:lastModifiedBy>Johnathan Nixon</cp:lastModifiedBy>
  <cp:revision>132</cp:revision>
  <dcterms:created xsi:type="dcterms:W3CDTF">2022-08-01T14:16:33Z</dcterms:created>
  <dcterms:modified xsi:type="dcterms:W3CDTF">2022-08-15T18:09:28Z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6978d1b-6ed2-4706-b37d-344011273722_Enabled">
    <vt:lpwstr>true</vt:lpwstr>
  </property>
  <property fmtid="{D5CDD505-2E9C-101B-9397-08002B2CF9AE}" pid="3" name="MSIP_Label_46978d1b-6ed2-4706-b37d-344011273722_SetDate">
    <vt:lpwstr>2022-08-05T12:23:28Z</vt:lpwstr>
  </property>
  <property fmtid="{D5CDD505-2E9C-101B-9397-08002B2CF9AE}" pid="4" name="MSIP_Label_46978d1b-6ed2-4706-b37d-344011273722_Method">
    <vt:lpwstr>Privileged</vt:lpwstr>
  </property>
  <property fmtid="{D5CDD505-2E9C-101B-9397-08002B2CF9AE}" pid="5" name="MSIP_Label_46978d1b-6ed2-4706-b37d-344011273722_Name">
    <vt:lpwstr>46978d1b-6ed2-4706-b37d-344011273722</vt:lpwstr>
  </property>
  <property fmtid="{D5CDD505-2E9C-101B-9397-08002B2CF9AE}" pid="6" name="MSIP_Label_46978d1b-6ed2-4706-b37d-344011273722_SiteId">
    <vt:lpwstr>1791a7f1-2629-474f-8283-d4da7899c3be</vt:lpwstr>
  </property>
  <property fmtid="{D5CDD505-2E9C-101B-9397-08002B2CF9AE}" pid="7" name="MSIP_Label_46978d1b-6ed2-4706-b37d-344011273722_ActionId">
    <vt:lpwstr>306cae3c-caae-4c35-b225-dac6938cb86e</vt:lpwstr>
  </property>
  <property fmtid="{D5CDD505-2E9C-101B-9397-08002B2CF9AE}" pid="8" name="MSIP_Label_46978d1b-6ed2-4706-b37d-344011273722_ContentBits">
    <vt:lpwstr>0</vt:lpwstr>
  </property>
  <property fmtid="{D5CDD505-2E9C-101B-9397-08002B2CF9AE}" pid="9" name="ContentTypeId">
    <vt:lpwstr>0x010100746D80A4EEB78D4FA9F9D70AAF34189C</vt:lpwstr>
  </property>
</Properties>
</file>