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handoutMasterIdLst>
    <p:handoutMasterId r:id="rId23"/>
  </p:handoutMasterIdLst>
  <p:sldIdLst>
    <p:sldId id="256" r:id="rId2"/>
    <p:sldId id="279" r:id="rId3"/>
    <p:sldId id="257" r:id="rId4"/>
    <p:sldId id="259" r:id="rId5"/>
    <p:sldId id="261" r:id="rId6"/>
    <p:sldId id="268" r:id="rId7"/>
    <p:sldId id="280" r:id="rId8"/>
    <p:sldId id="281" r:id="rId9"/>
    <p:sldId id="283" r:id="rId10"/>
    <p:sldId id="270" r:id="rId11"/>
    <p:sldId id="272" r:id="rId12"/>
    <p:sldId id="275" r:id="rId13"/>
    <p:sldId id="284" r:id="rId14"/>
    <p:sldId id="286" r:id="rId15"/>
    <p:sldId id="276" r:id="rId16"/>
    <p:sldId id="291" r:id="rId17"/>
    <p:sldId id="288" r:id="rId18"/>
    <p:sldId id="292" r:id="rId19"/>
    <p:sldId id="290" r:id="rId20"/>
    <p:sldId id="278" r:id="rId21"/>
    <p:sldId id="285"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Blauvelt" initials="JB" lastIdx="4" clrIdx="0">
    <p:extLst>
      <p:ext uri="{19B8F6BF-5375-455C-9EA6-DF929625EA0E}">
        <p15:presenceInfo xmlns:p15="http://schemas.microsoft.com/office/powerpoint/2012/main" userId="S-1-5-21-1755143325-829050188-2076119496-29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754" y="72"/>
      </p:cViewPr>
      <p:guideLst/>
    </p:cSldViewPr>
  </p:slideViewPr>
  <p:notesTextViewPr>
    <p:cViewPr>
      <p:scale>
        <a:sx n="1" d="1"/>
        <a:sy n="1" d="1"/>
      </p:scale>
      <p:origin x="0" y="0"/>
    </p:cViewPr>
  </p:notesTextViewPr>
  <p:notesViewPr>
    <p:cSldViewPr snapToGrid="0">
      <p:cViewPr varScale="1">
        <p:scale>
          <a:sx n="85" d="100"/>
          <a:sy n="85" d="100"/>
        </p:scale>
        <p:origin x="3846"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79AACC8-6794-4C00-AB34-53F0D9E002AE}"/>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46A56939-0367-41FA-96DB-846ED1C78008}"/>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07670737-A115-4ABD-9876-C6A2D042CD37}" type="datetimeFigureOut">
              <a:rPr lang="en-US" smtClean="0"/>
              <a:t>3/29/2022</a:t>
            </a:fld>
            <a:endParaRPr lang="en-US"/>
          </a:p>
        </p:txBody>
      </p:sp>
      <p:sp>
        <p:nvSpPr>
          <p:cNvPr id="4" name="Footer Placeholder 3">
            <a:extLst>
              <a:ext uri="{FF2B5EF4-FFF2-40B4-BE49-F238E27FC236}">
                <a16:creationId xmlns:a16="http://schemas.microsoft.com/office/drawing/2014/main" id="{EC5836B2-2B32-412B-A257-90A872BEDD7C}"/>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9DDB80-B5C8-4A7C-94A2-C5A18587FF5E}"/>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AF02892E-1682-4D50-8050-B678FA827708}" type="slidenum">
              <a:rPr lang="en-US" smtClean="0"/>
              <a:t>‹#›</a:t>
            </a:fld>
            <a:endParaRPr lang="en-US"/>
          </a:p>
        </p:txBody>
      </p:sp>
    </p:spTree>
    <p:extLst>
      <p:ext uri="{BB962C8B-B14F-4D97-AF65-F5344CB8AC3E}">
        <p14:creationId xmlns:p14="http://schemas.microsoft.com/office/powerpoint/2010/main" val="1194693104"/>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65013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34105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02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1134808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6701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043702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057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6541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06106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52622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631844-BD58-45C8-B89C-9007DBBF2328}"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9095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631844-BD58-45C8-B89C-9007DBBF2328}" type="datetimeFigureOut">
              <a:rPr lang="en-US" smtClean="0"/>
              <a:t>3/29/2022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199575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631844-BD58-45C8-B89C-9007DBBF2328}" type="datetimeFigureOut">
              <a:rPr lang="en-US" smtClean="0"/>
              <a:t>3/29/2022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64022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31844-BD58-45C8-B89C-9007DBBF2328}" type="datetimeFigureOut">
              <a:rPr lang="en-US" smtClean="0"/>
              <a:t>3/29/2022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13926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39073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52973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631844-BD58-45C8-B89C-9007DBBF2328}" type="datetimeFigureOut">
              <a:rPr lang="en-US" smtClean="0"/>
              <a:t>3/29/2022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0B2B24-0794-435D-9777-1EF3DD87879C}" type="slidenum">
              <a:rPr lang="en-US" smtClean="0"/>
              <a:t>‹#›</a:t>
            </a:fld>
            <a:endParaRPr lang="en-US"/>
          </a:p>
        </p:txBody>
      </p:sp>
    </p:spTree>
    <p:extLst>
      <p:ext uri="{BB962C8B-B14F-4D97-AF65-F5344CB8AC3E}">
        <p14:creationId xmlns:p14="http://schemas.microsoft.com/office/powerpoint/2010/main" val="293316324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qhpcertification.cms.gov/s/Review%20Tool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federalregister.gov/documents/2022/01/05/2021-28317/patient-protection-and-affordable-care-act-hhs-notice-of-benefit-and-payment-parameters-for-2023"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scc.virginia.gov/pages/Reinsurance-Waiv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Sharon.Holston@scc.virginia.gov" TargetMode="External"/><Relationship Id="rId2" Type="http://schemas.openxmlformats.org/officeDocument/2006/relationships/hyperlink" Target="mailto:David.Shea@scc.virginia.gov" TargetMode="External"/><Relationship Id="rId1" Type="http://schemas.openxmlformats.org/officeDocument/2006/relationships/slideLayout" Target="../slideLayouts/slideLayout2.xml"/><Relationship Id="rId5" Type="http://schemas.openxmlformats.org/officeDocument/2006/relationships/hyperlink" Target="mailto:Julie.Blauvelt@scc.virginia.gov" TargetMode="External"/><Relationship Id="rId4" Type="http://schemas.openxmlformats.org/officeDocument/2006/relationships/hyperlink" Target="mailto:Brant.Lyons@scc.virginia.gov"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s://scc.virginia.gov/pages/Companies"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mailto:ACAFilingInfo@scc.virginia.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cc.virginia.gov/getattachment/ec8a9d8a-2895-4131-8f6d-7824edf7c715/20-01.pdf" TargetMode="External"/><Relationship Id="rId2" Type="http://schemas.openxmlformats.org/officeDocument/2006/relationships/hyperlink" Target="https://scc.virginia.gov/pages/Life-Health-Compani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04FC39-9C4E-41DA-83F9-537B3D0FC8BE}"/>
              </a:ext>
            </a:extLst>
          </p:cNvPr>
          <p:cNvSpPr>
            <a:spLocks noGrp="1"/>
          </p:cNvSpPr>
          <p:nvPr>
            <p:ph type="title"/>
          </p:nvPr>
        </p:nvSpPr>
        <p:spPr>
          <a:xfrm>
            <a:off x="1248834" y="142875"/>
            <a:ext cx="8596668" cy="1320800"/>
          </a:xfrm>
        </p:spPr>
        <p:txBody>
          <a:bodyPr>
            <a:normAutofit/>
          </a:bodyPr>
          <a:lstStyle/>
          <a:p>
            <a:pPr algn="ctr"/>
            <a:r>
              <a:rPr lang="en-US" b="1" dirty="0"/>
              <a:t>Plan Year </a:t>
            </a:r>
            <a:r>
              <a:rPr lang="en-US" b="1" dirty="0">
                <a:solidFill>
                  <a:srgbClr val="0070C0"/>
                </a:solidFill>
              </a:rPr>
              <a:t>2023</a:t>
            </a:r>
            <a:r>
              <a:rPr lang="en-US" b="1" dirty="0"/>
              <a:t> Virginia ACA </a:t>
            </a:r>
            <a:br>
              <a:rPr lang="en-US" b="1" dirty="0"/>
            </a:br>
            <a:r>
              <a:rPr lang="en-US" b="1" dirty="0"/>
              <a:t>Carrier Teleconference</a:t>
            </a:r>
          </a:p>
        </p:txBody>
      </p:sp>
      <p:sp>
        <p:nvSpPr>
          <p:cNvPr id="5" name="Content Placeholder 4">
            <a:extLst>
              <a:ext uri="{FF2B5EF4-FFF2-40B4-BE49-F238E27FC236}">
                <a16:creationId xmlns:a16="http://schemas.microsoft.com/office/drawing/2014/main" id="{93627EB2-6576-4712-BD4D-2E4550B36272}"/>
              </a:ext>
            </a:extLst>
          </p:cNvPr>
          <p:cNvSpPr>
            <a:spLocks noGrp="1"/>
          </p:cNvSpPr>
          <p:nvPr>
            <p:ph idx="1"/>
          </p:nvPr>
        </p:nvSpPr>
        <p:spPr>
          <a:xfrm>
            <a:off x="1086379" y="1463675"/>
            <a:ext cx="8921577" cy="5235950"/>
          </a:xfrm>
        </p:spPr>
        <p:txBody>
          <a:bodyPr>
            <a:normAutofit fontScale="85000" lnSpcReduction="20000"/>
          </a:bodyPr>
          <a:lstStyle/>
          <a:p>
            <a:pPr marL="0" indent="0">
              <a:buNone/>
            </a:pPr>
            <a:r>
              <a:rPr lang="en-US" sz="3000" dirty="0"/>
              <a:t>Today’s topics include:</a:t>
            </a:r>
          </a:p>
          <a:p>
            <a:pPr lvl="1"/>
            <a:r>
              <a:rPr lang="en-US" sz="3000" dirty="0"/>
              <a:t>Important Dates</a:t>
            </a:r>
          </a:p>
          <a:p>
            <a:pPr lvl="1"/>
            <a:r>
              <a:rPr lang="en-US" sz="3000" dirty="0"/>
              <a:t>Virginia ACA Rate Filing Information</a:t>
            </a:r>
          </a:p>
          <a:p>
            <a:pPr lvl="1"/>
            <a:r>
              <a:rPr lang="en-US" sz="3000" dirty="0"/>
              <a:t>SERFF Public Access</a:t>
            </a:r>
          </a:p>
          <a:p>
            <a:pPr lvl="1"/>
            <a:r>
              <a:rPr lang="en-US" sz="3200" dirty="0"/>
              <a:t>Health Care Shared Savings Incentive Programs</a:t>
            </a:r>
          </a:p>
          <a:p>
            <a:pPr lvl="1"/>
            <a:r>
              <a:rPr lang="en-US" sz="3200" dirty="0"/>
              <a:t>Mental Health Parity Compliance </a:t>
            </a:r>
          </a:p>
          <a:p>
            <a:pPr lvl="1"/>
            <a:r>
              <a:rPr lang="en-US" sz="3200" dirty="0"/>
              <a:t>Binder Filing Reminders</a:t>
            </a:r>
          </a:p>
          <a:p>
            <a:pPr lvl="1"/>
            <a:r>
              <a:rPr lang="en-US" sz="3200" dirty="0"/>
              <a:t>Commonwealth Health Reinsurance Program</a:t>
            </a:r>
          </a:p>
          <a:p>
            <a:pPr lvl="1"/>
            <a:r>
              <a:rPr lang="en-US" sz="3000" dirty="0"/>
              <a:t>Virginia Legislation</a:t>
            </a:r>
          </a:p>
          <a:p>
            <a:pPr lvl="1"/>
            <a:r>
              <a:rPr lang="en-US" sz="3000" dirty="0"/>
              <a:t>EHB Percent of Total Premium</a:t>
            </a:r>
          </a:p>
          <a:p>
            <a:pPr lvl="1"/>
            <a:r>
              <a:rPr lang="en-US" sz="3000" dirty="0"/>
              <a:t>Bureau’s COVID-19 Information Page</a:t>
            </a:r>
          </a:p>
          <a:p>
            <a:pPr lvl="1"/>
            <a:endParaRPr lang="en-US" sz="3000" dirty="0"/>
          </a:p>
        </p:txBody>
      </p:sp>
    </p:spTree>
    <p:extLst>
      <p:ext uri="{BB962C8B-B14F-4D97-AF65-F5344CB8AC3E}">
        <p14:creationId xmlns:p14="http://schemas.microsoft.com/office/powerpoint/2010/main" val="404846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B6D12-41ED-4196-9AED-CF62B4ABCAE3}"/>
              </a:ext>
            </a:extLst>
          </p:cNvPr>
          <p:cNvSpPr>
            <a:spLocks noGrp="1"/>
          </p:cNvSpPr>
          <p:nvPr>
            <p:ph type="title"/>
          </p:nvPr>
        </p:nvSpPr>
        <p:spPr>
          <a:xfrm>
            <a:off x="677334" y="609600"/>
            <a:ext cx="8596668" cy="1126921"/>
          </a:xfrm>
        </p:spPr>
        <p:txBody>
          <a:bodyPr/>
          <a:lstStyle/>
          <a:p>
            <a:pPr algn="ctr"/>
            <a:r>
              <a:rPr lang="en-US" dirty="0"/>
              <a:t>Binder Filing Reminders (2022</a:t>
            </a:r>
            <a:r>
              <a:rPr lang="en-US" dirty="0">
                <a:solidFill>
                  <a:schemeClr val="tx1"/>
                </a:solidFill>
              </a:rPr>
              <a:t> </a:t>
            </a:r>
            <a:r>
              <a:rPr lang="en-US" dirty="0"/>
              <a:t>dates)</a:t>
            </a:r>
          </a:p>
        </p:txBody>
      </p:sp>
      <p:sp>
        <p:nvSpPr>
          <p:cNvPr id="3" name="Content Placeholder 2">
            <a:extLst>
              <a:ext uri="{FF2B5EF4-FFF2-40B4-BE49-F238E27FC236}">
                <a16:creationId xmlns:a16="http://schemas.microsoft.com/office/drawing/2014/main" id="{6AC5E6AA-9027-41E4-B961-1C04BFA12228}"/>
              </a:ext>
            </a:extLst>
          </p:cNvPr>
          <p:cNvSpPr>
            <a:spLocks noGrp="1"/>
          </p:cNvSpPr>
          <p:nvPr>
            <p:ph idx="1"/>
          </p:nvPr>
        </p:nvSpPr>
        <p:spPr>
          <a:xfrm>
            <a:off x="302003" y="1468073"/>
            <a:ext cx="9580227" cy="4932727"/>
          </a:xfrm>
        </p:spPr>
        <p:txBody>
          <a:bodyPr>
            <a:normAutofit/>
          </a:bodyPr>
          <a:lstStyle/>
          <a:p>
            <a:endParaRPr lang="en-US" sz="2200" dirty="0"/>
          </a:p>
          <a:p>
            <a:r>
              <a:rPr lang="en-US" sz="2200" dirty="0">
                <a:solidFill>
                  <a:schemeClr val="tx1"/>
                </a:solidFill>
              </a:rPr>
              <a:t>May 13</a:t>
            </a:r>
            <a:r>
              <a:rPr lang="en-US" sz="2200" baseline="30000" dirty="0">
                <a:solidFill>
                  <a:schemeClr val="tx1"/>
                </a:solidFill>
              </a:rPr>
              <a:t>th</a:t>
            </a:r>
            <a:r>
              <a:rPr lang="en-US" sz="2200" dirty="0">
                <a:solidFill>
                  <a:schemeClr val="tx1"/>
                </a:solidFill>
              </a:rPr>
              <a:t> - binder filing deadline for SADPs</a:t>
            </a:r>
          </a:p>
          <a:p>
            <a:r>
              <a:rPr lang="en-US" sz="2200" dirty="0">
                <a:solidFill>
                  <a:schemeClr val="tx1"/>
                </a:solidFill>
              </a:rPr>
              <a:t>May 13</a:t>
            </a:r>
            <a:r>
              <a:rPr lang="en-US" sz="2200" baseline="30000" dirty="0">
                <a:solidFill>
                  <a:schemeClr val="tx1"/>
                </a:solidFill>
              </a:rPr>
              <a:t>th - </a:t>
            </a:r>
            <a:r>
              <a:rPr lang="en-US" sz="2200" dirty="0">
                <a:solidFill>
                  <a:schemeClr val="tx1"/>
                </a:solidFill>
              </a:rPr>
              <a:t> binder filing deadline for any carrier who wants to take advantage of the early bird transfer</a:t>
            </a:r>
          </a:p>
          <a:p>
            <a:r>
              <a:rPr lang="en-US" sz="2200" dirty="0">
                <a:solidFill>
                  <a:schemeClr val="tx1"/>
                </a:solidFill>
              </a:rPr>
              <a:t>May 20</a:t>
            </a:r>
            <a:r>
              <a:rPr lang="en-US" sz="2200" baseline="30000" dirty="0">
                <a:solidFill>
                  <a:schemeClr val="tx1"/>
                </a:solidFill>
              </a:rPr>
              <a:t>th</a:t>
            </a:r>
            <a:r>
              <a:rPr lang="en-US" sz="2200" dirty="0">
                <a:solidFill>
                  <a:schemeClr val="tx1"/>
                </a:solidFill>
              </a:rPr>
              <a:t> </a:t>
            </a:r>
            <a:r>
              <a:rPr lang="en-US" sz="2200" dirty="0"/>
              <a:t>– binder filing deadline for Individual and Small Group coverage inside and outside the exchange. </a:t>
            </a:r>
          </a:p>
          <a:p>
            <a:r>
              <a:rPr lang="en-US" sz="2200" dirty="0"/>
              <a:t>We strongly encourage carriers to run the appropriate </a:t>
            </a:r>
            <a:r>
              <a:rPr lang="en-US" sz="2400" dirty="0">
                <a:hlinkClick r:id="rId2"/>
              </a:rPr>
              <a:t>Review Tools </a:t>
            </a:r>
            <a:r>
              <a:rPr lang="en-US" sz="2200" dirty="0"/>
              <a:t>provided by CMS prior to submission of a binder, and prior to each submission of any revised templates. These tools are used to guard against incorrect information being provided on Healthcare.gov. </a:t>
            </a:r>
          </a:p>
          <a:p>
            <a:pPr marL="0" indent="0">
              <a:buNone/>
            </a:pPr>
            <a:r>
              <a:rPr lang="en-US" sz="2200" dirty="0"/>
              <a:t> </a:t>
            </a:r>
          </a:p>
          <a:p>
            <a:pPr marL="0" indent="0">
              <a:buNone/>
            </a:pPr>
            <a:endParaRPr lang="en-US" sz="2200" dirty="0"/>
          </a:p>
          <a:p>
            <a:endParaRPr lang="en-US" dirty="0"/>
          </a:p>
          <a:p>
            <a:endParaRPr lang="en-US" dirty="0"/>
          </a:p>
          <a:p>
            <a:endParaRPr lang="en-US" dirty="0"/>
          </a:p>
        </p:txBody>
      </p:sp>
    </p:spTree>
    <p:extLst>
      <p:ext uri="{BB962C8B-B14F-4D97-AF65-F5344CB8AC3E}">
        <p14:creationId xmlns:p14="http://schemas.microsoft.com/office/powerpoint/2010/main" val="1609297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57200" y="1223683"/>
            <a:ext cx="8816802" cy="5353286"/>
          </a:xfrm>
        </p:spPr>
        <p:txBody>
          <a:bodyPr>
            <a:normAutofit/>
          </a:bodyPr>
          <a:lstStyle/>
          <a:p>
            <a:pPr marL="0">
              <a:spcBef>
                <a:spcPts val="0"/>
              </a:spcBef>
            </a:pPr>
            <a:endParaRPr lang="en-US" dirty="0">
              <a:latin typeface="Arial" panose="020B0604020202020204" pitchFamily="34" charset="0"/>
              <a:ea typeface="Times New Roman" panose="02020603050405020304" pitchFamily="18" charset="0"/>
            </a:endParaRPr>
          </a:p>
          <a:p>
            <a:r>
              <a:rPr lang="en-US" sz="2000" dirty="0"/>
              <a:t>Following the date of the initial transfer, </a:t>
            </a:r>
            <a:r>
              <a:rPr lang="en-US" sz="2000" b="1" dirty="0">
                <a:solidFill>
                  <a:schemeClr val="tx1"/>
                </a:solidFill>
              </a:rPr>
              <a:t>June 15, 2022</a:t>
            </a:r>
            <a:r>
              <a:rPr lang="en-US" sz="2000" dirty="0">
                <a:solidFill>
                  <a:schemeClr val="tx1"/>
                </a:solidFill>
              </a:rPr>
              <a:t>, </a:t>
            </a:r>
            <a:r>
              <a:rPr lang="en-US" sz="2000" dirty="0"/>
              <a:t>a carrier subject to this date can only make </a:t>
            </a:r>
            <a:r>
              <a:rPr lang="en-US" sz="2000" b="1" dirty="0"/>
              <a:t>voluntary</a:t>
            </a:r>
            <a:r>
              <a:rPr lang="en-US" sz="2000" dirty="0"/>
              <a:t> changes to the information in any form, rate or binder filing if the BOI allows the change.  The carrier must make the request and submit the proposed revision as a Note to Reviewer in SERFF and wait for the BOI’s response prior to submitting the voluntary change in the filing.  This does not apply to BOI requested changes.</a:t>
            </a:r>
          </a:p>
          <a:p>
            <a:pPr lvl="0">
              <a:buClr>
                <a:srgbClr val="4472C4"/>
              </a:buClr>
            </a:pPr>
            <a:r>
              <a:rPr lang="en-US" sz="2000" dirty="0">
                <a:solidFill>
                  <a:prstClr val="black">
                    <a:lumMod val="75000"/>
                    <a:lumOff val="25000"/>
                  </a:prstClr>
                </a:solidFill>
              </a:rPr>
              <a:t>The Virginia Plan Schedule Comparison is included as a tab (tab IX) on the Virginia ACA Rate Filing Template for all individual and small group plans inside and outside the exchange. </a:t>
            </a:r>
          </a:p>
          <a:p>
            <a:pPr lvl="1">
              <a:buClr>
                <a:srgbClr val="4472C4"/>
              </a:buClr>
            </a:pPr>
            <a:r>
              <a:rPr lang="en-US" sz="1800" dirty="0">
                <a:solidFill>
                  <a:prstClr val="black">
                    <a:lumMod val="75000"/>
                    <a:lumOff val="25000"/>
                  </a:prstClr>
                </a:solidFill>
              </a:rPr>
              <a:t>The form number of the </a:t>
            </a:r>
            <a:r>
              <a:rPr lang="en-US" sz="1800" b="1" dirty="0">
                <a:solidFill>
                  <a:prstClr val="black">
                    <a:lumMod val="75000"/>
                    <a:lumOff val="25000"/>
                  </a:prstClr>
                </a:solidFill>
              </a:rPr>
              <a:t>schedule of benefits </a:t>
            </a:r>
            <a:r>
              <a:rPr lang="en-US" sz="1800" dirty="0">
                <a:solidFill>
                  <a:prstClr val="black">
                    <a:lumMod val="75000"/>
                    <a:lumOff val="25000"/>
                  </a:prstClr>
                </a:solidFill>
              </a:rPr>
              <a:t>associated with each plan should be entered in Column E of tab IX.</a:t>
            </a:r>
          </a:p>
          <a:p>
            <a:pPr lvl="0">
              <a:buClr>
                <a:srgbClr val="4472C4"/>
              </a:buClr>
            </a:pPr>
            <a:r>
              <a:rPr lang="en-US" sz="2000" b="1" dirty="0">
                <a:solidFill>
                  <a:prstClr val="black">
                    <a:lumMod val="75000"/>
                    <a:lumOff val="25000"/>
                  </a:prstClr>
                </a:solidFill>
              </a:rPr>
              <a:t>SADP</a:t>
            </a:r>
            <a:r>
              <a:rPr lang="en-US" sz="2000" dirty="0">
                <a:solidFill>
                  <a:prstClr val="black">
                    <a:lumMod val="75000"/>
                    <a:lumOff val="25000"/>
                  </a:prstClr>
                </a:solidFill>
              </a:rPr>
              <a:t> carriers must still complete the Virginia Plan Schedule Comparison and attach it under the Supporting Documentation tab in each binder.</a:t>
            </a:r>
          </a:p>
          <a:p>
            <a:endParaRPr lang="en-US" sz="2000" dirty="0"/>
          </a:p>
          <a:p>
            <a:endParaRPr lang="en-US" dirty="0"/>
          </a:p>
        </p:txBody>
      </p:sp>
    </p:spTree>
    <p:extLst>
      <p:ext uri="{BB962C8B-B14F-4D97-AF65-F5344CB8AC3E}">
        <p14:creationId xmlns:p14="http://schemas.microsoft.com/office/powerpoint/2010/main" val="19836182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09973" y="1306287"/>
            <a:ext cx="9131389" cy="5294810"/>
          </a:xfrm>
        </p:spPr>
        <p:txBody>
          <a:bodyPr>
            <a:normAutofit/>
          </a:bodyPr>
          <a:lstStyle/>
          <a:p>
            <a:pPr lvl="0">
              <a:buClr>
                <a:srgbClr val="4472C4"/>
              </a:buClr>
            </a:pPr>
            <a:endParaRPr lang="en-US" sz="2000" dirty="0">
              <a:solidFill>
                <a:prstClr val="black">
                  <a:lumMod val="75000"/>
                  <a:lumOff val="25000"/>
                </a:prstClr>
              </a:solidFill>
            </a:endParaRPr>
          </a:p>
          <a:p>
            <a:pPr lvl="0">
              <a:buClr>
                <a:srgbClr val="4472C4"/>
              </a:buClr>
            </a:pPr>
            <a:r>
              <a:rPr lang="en-US" dirty="0">
                <a:solidFill>
                  <a:prstClr val="black">
                    <a:lumMod val="75000"/>
                    <a:lumOff val="25000"/>
                  </a:prstClr>
                </a:solidFill>
              </a:rPr>
              <a:t>The Associate Schedule Items (ASI) tab in the binder must include all forms and rates filed for each plan.  Each form must include a valid link to the actual form submission.  Each plan must include a link to a valid rate submission.  </a:t>
            </a:r>
          </a:p>
          <a:p>
            <a:pPr>
              <a:buClr>
                <a:srgbClr val="4472C4"/>
              </a:buClr>
            </a:pPr>
            <a:r>
              <a:rPr lang="en-US" dirty="0">
                <a:solidFill>
                  <a:prstClr val="black">
                    <a:lumMod val="75000"/>
                    <a:lumOff val="25000"/>
                  </a:prstClr>
                </a:solidFill>
              </a:rPr>
              <a:t>The VA Rate Filing Template should be attached under the Supporting Documentation tab in each binder. The rate sheet that is attached to the Rate/Rule Schedule in the rate filing should be attached under the ASI and linked to the corresponding rate filing for each plan.</a:t>
            </a:r>
          </a:p>
          <a:p>
            <a:pPr lvl="0">
              <a:buClr>
                <a:srgbClr val="4472C4"/>
              </a:buClr>
            </a:pPr>
            <a:r>
              <a:rPr lang="en-US" dirty="0">
                <a:solidFill>
                  <a:prstClr val="black">
                    <a:lumMod val="75000"/>
                    <a:lumOff val="25000"/>
                  </a:prstClr>
                </a:solidFill>
              </a:rPr>
              <a:t>For carriers who use a different filing instance for rates and are not able to complete the rate portion of the ASI tab, a document presenting the same rate information that is required</a:t>
            </a:r>
            <a:r>
              <a:rPr lang="en-US" dirty="0">
                <a:solidFill>
                  <a:schemeClr val="tx1"/>
                </a:solidFill>
              </a:rPr>
              <a:t>, and the SERFF tracking number of the Rate Filing, must be submitted under the Supporting Documentation tab in the binder and </a:t>
            </a:r>
            <a:r>
              <a:rPr lang="en-US" dirty="0">
                <a:solidFill>
                  <a:prstClr val="black">
                    <a:lumMod val="75000"/>
                    <a:lumOff val="25000"/>
                  </a:prstClr>
                </a:solidFill>
              </a:rPr>
              <a:t>must be kept updated. </a:t>
            </a:r>
          </a:p>
          <a:p>
            <a:pPr lvl="0">
              <a:buClr>
                <a:srgbClr val="4472C4"/>
              </a:buClr>
            </a:pPr>
            <a:r>
              <a:rPr lang="en-US" dirty="0"/>
              <a:t>Carriers must update all related forms, rates and binder filings if changes are made to one of these filings.</a:t>
            </a:r>
          </a:p>
          <a:p>
            <a:pPr>
              <a:buClr>
                <a:srgbClr val="4472C4"/>
              </a:buClr>
            </a:pPr>
            <a:endParaRPr lang="en-US" sz="2000" dirty="0">
              <a:solidFill>
                <a:prstClr val="black">
                  <a:lumMod val="75000"/>
                  <a:lumOff val="25000"/>
                </a:prstClr>
              </a:solidFill>
            </a:endParaRPr>
          </a:p>
          <a:p>
            <a:pPr lvl="0">
              <a:buClr>
                <a:srgbClr val="4472C4"/>
              </a:buClr>
            </a:pPr>
            <a:endParaRPr lang="en-US" sz="2000" dirty="0">
              <a:solidFill>
                <a:prstClr val="black">
                  <a:lumMod val="75000"/>
                  <a:lumOff val="25000"/>
                </a:prstClr>
              </a:solidFill>
            </a:endParaRPr>
          </a:p>
          <a:p>
            <a:endParaRPr lang="en-US" dirty="0"/>
          </a:p>
          <a:p>
            <a:endParaRPr lang="en-US" dirty="0"/>
          </a:p>
        </p:txBody>
      </p:sp>
    </p:spTree>
    <p:extLst>
      <p:ext uri="{BB962C8B-B14F-4D97-AF65-F5344CB8AC3E}">
        <p14:creationId xmlns:p14="http://schemas.microsoft.com/office/powerpoint/2010/main" val="29425921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3" y="1785257"/>
            <a:ext cx="9131389" cy="4791711"/>
          </a:xfrm>
        </p:spPr>
        <p:txBody>
          <a:bodyPr>
            <a:normAutofit/>
          </a:bodyPr>
          <a:lstStyle/>
          <a:p>
            <a:pPr lvl="0">
              <a:buClr>
                <a:srgbClr val="4472C4"/>
              </a:buClr>
            </a:pPr>
            <a:endParaRPr lang="en-US" sz="2000" dirty="0">
              <a:solidFill>
                <a:prstClr val="black">
                  <a:lumMod val="75000"/>
                  <a:lumOff val="25000"/>
                </a:prstClr>
              </a:solidFill>
            </a:endParaRPr>
          </a:p>
          <a:p>
            <a:pPr>
              <a:buClr>
                <a:srgbClr val="4472C4"/>
              </a:buClr>
            </a:pPr>
            <a:r>
              <a:rPr lang="en-US" dirty="0">
                <a:solidFill>
                  <a:schemeClr val="tx1"/>
                </a:solidFill>
              </a:rPr>
              <a:t>Reminder: Carriers who include coverage for elective abortion for QHPs on the Exchange should report such coverage as an Addition to EHB.</a:t>
            </a:r>
          </a:p>
          <a:p>
            <a:pPr>
              <a:buClr>
                <a:srgbClr val="4472C4"/>
              </a:buClr>
            </a:pPr>
            <a:r>
              <a:rPr lang="en-US" dirty="0">
                <a:solidFill>
                  <a:schemeClr val="tx1"/>
                </a:solidFill>
              </a:rPr>
              <a:t>Plan Marketing Names must not include any misleading information.</a:t>
            </a:r>
          </a:p>
          <a:p>
            <a:pPr>
              <a:buClr>
                <a:srgbClr val="4472C4"/>
              </a:buClr>
            </a:pPr>
            <a:r>
              <a:rPr lang="en-US" dirty="0">
                <a:solidFill>
                  <a:schemeClr val="tx1"/>
                </a:solidFill>
              </a:rPr>
              <a:t>The draft 2023 Notice of Benefit and Payment Parameters (NBPP) includes a proposed requirement that carriers offer a standardized QHP option at every product network type, metal level and throughout every service area that they offer non-standardized QHP options. Further information regarding standardized plans may be found in the draft 2023 </a:t>
            </a:r>
            <a:r>
              <a:rPr lang="en-US" dirty="0">
                <a:solidFill>
                  <a:schemeClr val="tx1"/>
                </a:solidFill>
                <a:hlinkClick r:id="rId2"/>
              </a:rPr>
              <a:t>NBPP</a:t>
            </a:r>
            <a:r>
              <a:rPr lang="en-US" dirty="0">
                <a:solidFill>
                  <a:schemeClr val="tx1"/>
                </a:solidFill>
              </a:rPr>
              <a:t>. </a:t>
            </a:r>
          </a:p>
          <a:p>
            <a:pPr lvl="0">
              <a:buClr>
                <a:srgbClr val="4472C4"/>
              </a:buClr>
            </a:pPr>
            <a:r>
              <a:rPr lang="en-US" dirty="0">
                <a:solidFill>
                  <a:prstClr val="black">
                    <a:lumMod val="75000"/>
                    <a:lumOff val="25000"/>
                  </a:prstClr>
                </a:solidFill>
              </a:rPr>
              <a:t>The BOI will review plans using federal guidance that all plans within a product must share the same drug formulary (also referred to as “covered drug list”), and tier structure. </a:t>
            </a:r>
          </a:p>
          <a:p>
            <a:pPr marL="0" lvl="0" indent="0">
              <a:buClr>
                <a:srgbClr val="4472C4"/>
              </a:buClr>
              <a:buNone/>
            </a:pPr>
            <a:r>
              <a:rPr lang="en-US" dirty="0"/>
              <a:t>	</a:t>
            </a:r>
          </a:p>
          <a:p>
            <a:pPr marL="457200" lvl="1" indent="0">
              <a:buNone/>
            </a:pPr>
            <a:r>
              <a:rPr lang="en-US" sz="1800" dirty="0"/>
              <a:t> </a:t>
            </a:r>
          </a:p>
        </p:txBody>
      </p:sp>
    </p:spTree>
    <p:extLst>
      <p:ext uri="{BB962C8B-B14F-4D97-AF65-F5344CB8AC3E}">
        <p14:creationId xmlns:p14="http://schemas.microsoft.com/office/powerpoint/2010/main" val="3503215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4C73A-EAAD-4706-BEA5-6570F5AB5EBF}"/>
              </a:ext>
            </a:extLst>
          </p:cNvPr>
          <p:cNvSpPr>
            <a:spLocks noGrp="1"/>
          </p:cNvSpPr>
          <p:nvPr>
            <p:ph type="title"/>
          </p:nvPr>
        </p:nvSpPr>
        <p:spPr/>
        <p:txBody>
          <a:bodyPr/>
          <a:lstStyle/>
          <a:p>
            <a:pPr algn="ctr"/>
            <a:r>
              <a:rPr lang="en-US" dirty="0"/>
              <a:t>Commonwealth Health Reinsurance Program</a:t>
            </a:r>
          </a:p>
        </p:txBody>
      </p:sp>
      <p:sp>
        <p:nvSpPr>
          <p:cNvPr id="3" name="Content Placeholder 2">
            <a:extLst>
              <a:ext uri="{FF2B5EF4-FFF2-40B4-BE49-F238E27FC236}">
                <a16:creationId xmlns:a16="http://schemas.microsoft.com/office/drawing/2014/main" id="{65E93C88-8003-4EAC-B213-A5D7B42766D7}"/>
              </a:ext>
            </a:extLst>
          </p:cNvPr>
          <p:cNvSpPr>
            <a:spLocks noGrp="1"/>
          </p:cNvSpPr>
          <p:nvPr>
            <p:ph idx="1"/>
          </p:nvPr>
        </p:nvSpPr>
        <p:spPr>
          <a:xfrm>
            <a:off x="1227908" y="2325189"/>
            <a:ext cx="7088777" cy="3716173"/>
          </a:xfrm>
        </p:spPr>
        <p:txBody>
          <a:bodyPr/>
          <a:lstStyle/>
          <a:p>
            <a:r>
              <a:rPr lang="en-US" dirty="0"/>
              <a:t>SCC applied for a 1332 state innovation waiver to decrease premiums in the individual market by 15% for 2023: </a:t>
            </a:r>
            <a:r>
              <a:rPr lang="en-US" dirty="0">
                <a:hlinkClick r:id="rId2"/>
              </a:rPr>
              <a:t>Virginia SCC - Reinsurance Waiver </a:t>
            </a:r>
            <a:endParaRPr lang="en-US" dirty="0"/>
          </a:p>
          <a:p>
            <a:r>
              <a:rPr lang="en-US" dirty="0"/>
              <a:t>Parameters requested are included in the application. </a:t>
            </a:r>
          </a:p>
          <a:p>
            <a:r>
              <a:rPr lang="en-US" dirty="0"/>
              <a:t>Will request rate adjustments upon approval by federal agencies.</a:t>
            </a:r>
          </a:p>
          <a:p>
            <a:r>
              <a:rPr lang="en-US" dirty="0"/>
              <a:t>Will ask for carriers to show impact of this change at rate presentations.</a:t>
            </a:r>
          </a:p>
          <a:p>
            <a:r>
              <a:rPr lang="en-US" dirty="0"/>
              <a:t>HB 842/SB 338 – removed provisions that could not be implemented as written.</a:t>
            </a:r>
          </a:p>
          <a:p>
            <a:pPr marL="0" indent="0">
              <a:buNone/>
            </a:pPr>
            <a:endParaRPr lang="en-US" dirty="0"/>
          </a:p>
        </p:txBody>
      </p:sp>
    </p:spTree>
    <p:extLst>
      <p:ext uri="{BB962C8B-B14F-4D97-AF65-F5344CB8AC3E}">
        <p14:creationId xmlns:p14="http://schemas.microsoft.com/office/powerpoint/2010/main" val="3654549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2A94-7176-4454-B4F5-C89F9CDDAFF7}"/>
              </a:ext>
            </a:extLst>
          </p:cNvPr>
          <p:cNvSpPr>
            <a:spLocks noGrp="1"/>
          </p:cNvSpPr>
          <p:nvPr>
            <p:ph type="title"/>
          </p:nvPr>
        </p:nvSpPr>
        <p:spPr/>
        <p:txBody>
          <a:bodyPr/>
          <a:lstStyle/>
          <a:p>
            <a:pPr algn="ctr"/>
            <a:r>
              <a:rPr lang="en-US" dirty="0"/>
              <a:t>Virginia Legislation</a:t>
            </a:r>
          </a:p>
        </p:txBody>
      </p:sp>
      <p:sp>
        <p:nvSpPr>
          <p:cNvPr id="3" name="Content Placeholder 2">
            <a:extLst>
              <a:ext uri="{FF2B5EF4-FFF2-40B4-BE49-F238E27FC236}">
                <a16:creationId xmlns:a16="http://schemas.microsoft.com/office/drawing/2014/main" id="{639D2744-BCA7-468B-B388-7A09818873F2}"/>
              </a:ext>
            </a:extLst>
          </p:cNvPr>
          <p:cNvSpPr>
            <a:spLocks noGrp="1"/>
          </p:cNvSpPr>
          <p:nvPr>
            <p:ph idx="1"/>
          </p:nvPr>
        </p:nvSpPr>
        <p:spPr>
          <a:xfrm>
            <a:off x="677334" y="1930401"/>
            <a:ext cx="8596668" cy="4318000"/>
          </a:xfrm>
        </p:spPr>
        <p:txBody>
          <a:bodyPr>
            <a:normAutofit fontScale="92500" lnSpcReduction="20000"/>
          </a:bodyPr>
          <a:lstStyle/>
          <a:p>
            <a:pPr lvl="0">
              <a:buClr>
                <a:srgbClr val="4472C4"/>
              </a:buClr>
            </a:pPr>
            <a:r>
              <a:rPr lang="en-US" sz="2200" dirty="0">
                <a:solidFill>
                  <a:prstClr val="black"/>
                </a:solidFill>
              </a:rPr>
              <a:t>Review legislation for forms and rates development</a:t>
            </a:r>
          </a:p>
          <a:p>
            <a:pPr lvl="1">
              <a:buClr>
                <a:srgbClr val="4472C4"/>
              </a:buClr>
            </a:pPr>
            <a:r>
              <a:rPr lang="en-US" sz="1700" dirty="0">
                <a:solidFill>
                  <a:prstClr val="black"/>
                </a:solidFill>
              </a:rPr>
              <a:t>Forms checklists will provide some direction</a:t>
            </a:r>
          </a:p>
          <a:p>
            <a:pPr lvl="0">
              <a:buClr>
                <a:srgbClr val="4472C4"/>
              </a:buClr>
            </a:pPr>
            <a:r>
              <a:rPr lang="en-US" sz="2200" dirty="0">
                <a:solidFill>
                  <a:prstClr val="black"/>
                </a:solidFill>
              </a:rPr>
              <a:t>SB 337 – </a:t>
            </a:r>
            <a:r>
              <a:rPr lang="en-US" sz="1700" dirty="0">
                <a:solidFill>
                  <a:prstClr val="black">
                    <a:lumMod val="75000"/>
                    <a:lumOff val="25000"/>
                  </a:prstClr>
                </a:solidFill>
              </a:rPr>
              <a:t>Authorizes the State Corporation Commission to issue rules and regulations related to accident and sickness insurance minimum standards and excepted benefits.</a:t>
            </a:r>
          </a:p>
          <a:p>
            <a:pPr lvl="1">
              <a:buClr>
                <a:srgbClr val="4472C4"/>
              </a:buClr>
            </a:pPr>
            <a:r>
              <a:rPr lang="en-US" dirty="0">
                <a:solidFill>
                  <a:prstClr val="black"/>
                </a:solidFill>
              </a:rPr>
              <a:t>Informal comment period</a:t>
            </a:r>
          </a:p>
          <a:p>
            <a:pPr lvl="0">
              <a:buClr>
                <a:srgbClr val="4472C4"/>
              </a:buClr>
            </a:pPr>
            <a:r>
              <a:rPr lang="en-US" sz="2200" dirty="0">
                <a:solidFill>
                  <a:prstClr val="black"/>
                </a:solidFill>
              </a:rPr>
              <a:t>HB 675/SB 422 – </a:t>
            </a:r>
            <a:r>
              <a:rPr lang="en-US" sz="1700" dirty="0">
                <a:solidFill>
                  <a:prstClr val="black"/>
                </a:solidFill>
              </a:rPr>
              <a:t>Tobacco Surcharge eliminated as an adjustment factor for 2023 rates and beyond.  Will ask for carriers to show impact of this </a:t>
            </a:r>
            <a:r>
              <a:rPr lang="en-US" sz="1700" dirty="0">
                <a:solidFill>
                  <a:prstClr val="black">
                    <a:lumMod val="75000"/>
                    <a:lumOff val="25000"/>
                  </a:prstClr>
                </a:solidFill>
              </a:rPr>
              <a:t>change at rate presentations.  </a:t>
            </a:r>
          </a:p>
          <a:p>
            <a:pPr lvl="0">
              <a:buClr>
                <a:srgbClr val="4472C4"/>
              </a:buClr>
            </a:pPr>
            <a:r>
              <a:rPr lang="en-US" sz="2200" dirty="0">
                <a:solidFill>
                  <a:prstClr val="black"/>
                </a:solidFill>
              </a:rPr>
              <a:t>HB 884/SB 195 </a:t>
            </a:r>
            <a:r>
              <a:rPr lang="en-US" dirty="0">
                <a:solidFill>
                  <a:prstClr val="black"/>
                </a:solidFill>
              </a:rPr>
              <a:t>– A</a:t>
            </a:r>
            <a:r>
              <a:rPr lang="en-US" dirty="0">
                <a:solidFill>
                  <a:prstClr val="black">
                    <a:lumMod val="75000"/>
                    <a:lumOff val="25000"/>
                  </a:prstClr>
                </a:solidFill>
              </a:rPr>
              <a:t>uthorizes </a:t>
            </a:r>
            <a:r>
              <a:rPr lang="en-US" sz="1700" dirty="0">
                <a:solidFill>
                  <a:prstClr val="black">
                    <a:lumMod val="75000"/>
                    <a:lumOff val="25000"/>
                  </a:prstClr>
                </a:solidFill>
              </a:rPr>
              <a:t>the formation of self-funded MEWAs for the purpose of offering health plans to employer groups</a:t>
            </a:r>
            <a:r>
              <a:rPr lang="en-US" sz="2400" dirty="0">
                <a:solidFill>
                  <a:prstClr val="black"/>
                </a:solidFill>
              </a:rPr>
              <a:t> </a:t>
            </a:r>
          </a:p>
          <a:p>
            <a:pPr lvl="1">
              <a:buClr>
                <a:srgbClr val="4472C4"/>
              </a:buClr>
            </a:pPr>
            <a:r>
              <a:rPr lang="en-US" dirty="0">
                <a:solidFill>
                  <a:prstClr val="black"/>
                </a:solidFill>
              </a:rPr>
              <a:t>Must obtain a license from SCC according to regulations to be promulgated</a:t>
            </a:r>
          </a:p>
          <a:p>
            <a:pPr lvl="0">
              <a:buClr>
                <a:srgbClr val="4472C4"/>
              </a:buClr>
            </a:pPr>
            <a:r>
              <a:rPr lang="en-US" sz="2200" dirty="0">
                <a:solidFill>
                  <a:prstClr val="black"/>
                </a:solidFill>
              </a:rPr>
              <a:t>HB 925/SB 405 </a:t>
            </a:r>
            <a:r>
              <a:rPr lang="en-US" sz="1700" dirty="0">
                <a:solidFill>
                  <a:prstClr val="black"/>
                </a:solidFill>
              </a:rPr>
              <a:t>– Requires </a:t>
            </a:r>
            <a:r>
              <a:rPr lang="en-US" sz="1700" dirty="0">
                <a:solidFill>
                  <a:prstClr val="black">
                    <a:lumMod val="75000"/>
                    <a:lumOff val="25000"/>
                  </a:prstClr>
                </a:solidFill>
              </a:rPr>
              <a:t>coverage for medically necessary prosthetic devices, including myoelectric, biomechanical, or microprocessor-controlled prosthetic devices, for large groups.</a:t>
            </a:r>
            <a:r>
              <a:rPr lang="en-US" sz="2200" dirty="0">
                <a:solidFill>
                  <a:prstClr val="black"/>
                </a:solidFill>
              </a:rPr>
              <a:t> </a:t>
            </a:r>
          </a:p>
        </p:txBody>
      </p:sp>
    </p:spTree>
    <p:extLst>
      <p:ext uri="{BB962C8B-B14F-4D97-AF65-F5344CB8AC3E}">
        <p14:creationId xmlns:p14="http://schemas.microsoft.com/office/powerpoint/2010/main" val="69604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47E15-3338-4208-AD82-FA84BE9DF70B}"/>
              </a:ext>
            </a:extLst>
          </p:cNvPr>
          <p:cNvSpPr>
            <a:spLocks noGrp="1"/>
          </p:cNvSpPr>
          <p:nvPr>
            <p:ph type="title"/>
          </p:nvPr>
        </p:nvSpPr>
        <p:spPr/>
        <p:txBody>
          <a:bodyPr/>
          <a:lstStyle/>
          <a:p>
            <a:pPr algn="ctr"/>
            <a:r>
              <a:rPr lang="en-US" dirty="0"/>
              <a:t>Virginia Legislation (Continued)</a:t>
            </a:r>
          </a:p>
        </p:txBody>
      </p:sp>
      <p:sp>
        <p:nvSpPr>
          <p:cNvPr id="3" name="Content Placeholder 2">
            <a:extLst>
              <a:ext uri="{FF2B5EF4-FFF2-40B4-BE49-F238E27FC236}">
                <a16:creationId xmlns:a16="http://schemas.microsoft.com/office/drawing/2014/main" id="{578C59FA-A22D-4896-9B73-92DCD8F8F79A}"/>
              </a:ext>
            </a:extLst>
          </p:cNvPr>
          <p:cNvSpPr>
            <a:spLocks noGrp="1"/>
          </p:cNvSpPr>
          <p:nvPr>
            <p:ph idx="1"/>
          </p:nvPr>
        </p:nvSpPr>
        <p:spPr/>
        <p:txBody>
          <a:bodyPr>
            <a:normAutofit fontScale="92500" lnSpcReduction="10000"/>
          </a:bodyPr>
          <a:lstStyle/>
          <a:p>
            <a:r>
              <a:rPr lang="en-US" sz="2200" dirty="0">
                <a:solidFill>
                  <a:schemeClr val="tx1"/>
                </a:solidFill>
              </a:rPr>
              <a:t>HB 431/SB 449 – </a:t>
            </a:r>
          </a:p>
          <a:p>
            <a:pPr lvl="1"/>
            <a:r>
              <a:rPr lang="en-US" sz="2000" dirty="0">
                <a:solidFill>
                  <a:schemeClr val="tx1"/>
                </a:solidFill>
              </a:rPr>
              <a:t>QHPs may, but are not required to, provide coverage for state-mandated non-EHBs.  </a:t>
            </a:r>
          </a:p>
          <a:p>
            <a:pPr lvl="1"/>
            <a:r>
              <a:rPr lang="en-US" sz="2000" dirty="0">
                <a:solidFill>
                  <a:schemeClr val="tx1"/>
                </a:solidFill>
              </a:rPr>
              <a:t>Enteral nutrition mandate expanded the original coverage of the benchmark plan. Any portion of the benefit above the benchmark, is not part of EHB premium.</a:t>
            </a:r>
          </a:p>
          <a:p>
            <a:pPr lvl="1"/>
            <a:r>
              <a:rPr lang="en-US" sz="2000" dirty="0">
                <a:solidFill>
                  <a:schemeClr val="tx1"/>
                </a:solidFill>
              </a:rPr>
              <a:t>Benchmark covers:</a:t>
            </a:r>
          </a:p>
          <a:p>
            <a:pPr lvl="2"/>
            <a:r>
              <a:rPr lang="en-US" sz="1800" dirty="0"/>
              <a:t>Infusion of special medical formulas as the primary source of nutrition for persons with inborn errors of amino acid or organic acid metabolism, metabolic abnormality or severe protein or soy allergies.</a:t>
            </a:r>
          </a:p>
          <a:p>
            <a:pPr lvl="2"/>
            <a:r>
              <a:rPr lang="en-US" sz="1800" dirty="0"/>
              <a:t>Excludes nutritional formulas and dietary supplements that are available over the counter and do not require a written prescription.</a:t>
            </a:r>
            <a:endParaRPr lang="en-US" sz="1800" dirty="0">
              <a:solidFill>
                <a:schemeClr val="tx1"/>
              </a:solidFill>
            </a:endParaRPr>
          </a:p>
          <a:p>
            <a:endParaRPr lang="en-US" dirty="0"/>
          </a:p>
        </p:txBody>
      </p:sp>
    </p:spTree>
    <p:extLst>
      <p:ext uri="{BB962C8B-B14F-4D97-AF65-F5344CB8AC3E}">
        <p14:creationId xmlns:p14="http://schemas.microsoft.com/office/powerpoint/2010/main" val="42918627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132C0-0765-44DD-BB39-51B6D05CDC40}"/>
              </a:ext>
            </a:extLst>
          </p:cNvPr>
          <p:cNvSpPr>
            <a:spLocks noGrp="1"/>
          </p:cNvSpPr>
          <p:nvPr>
            <p:ph type="title"/>
          </p:nvPr>
        </p:nvSpPr>
        <p:spPr/>
        <p:txBody>
          <a:bodyPr/>
          <a:lstStyle/>
          <a:p>
            <a:pPr algn="ctr"/>
            <a:r>
              <a:rPr lang="en-US" dirty="0"/>
              <a:t>Plans </a:t>
            </a:r>
            <a:r>
              <a:rPr lang="en-US" dirty="0">
                <a:latin typeface="Arial" panose="020B0604020202020204" pitchFamily="34" charset="0"/>
                <a:cs typeface="Arial" panose="020B0604020202020204" pitchFamily="34" charset="0"/>
              </a:rPr>
              <a:t>&amp;</a:t>
            </a:r>
            <a:r>
              <a:rPr lang="en-US" dirty="0"/>
              <a:t> Benefits Template – EHB Percent of Total Premium</a:t>
            </a:r>
          </a:p>
        </p:txBody>
      </p:sp>
      <p:sp>
        <p:nvSpPr>
          <p:cNvPr id="3" name="Content Placeholder 2">
            <a:extLst>
              <a:ext uri="{FF2B5EF4-FFF2-40B4-BE49-F238E27FC236}">
                <a16:creationId xmlns:a16="http://schemas.microsoft.com/office/drawing/2014/main" id="{71BDF4DA-9887-40EB-9B3D-A1AFEE2B61FC}"/>
              </a:ext>
            </a:extLst>
          </p:cNvPr>
          <p:cNvSpPr>
            <a:spLocks noGrp="1"/>
          </p:cNvSpPr>
          <p:nvPr>
            <p:ph idx="1"/>
          </p:nvPr>
        </p:nvSpPr>
        <p:spPr/>
        <p:txBody>
          <a:bodyPr/>
          <a:lstStyle/>
          <a:p>
            <a:r>
              <a:rPr lang="en-US" dirty="0"/>
              <a:t>Any benefits provided above EHB should reduce this amount.</a:t>
            </a:r>
          </a:p>
          <a:p>
            <a:endParaRPr lang="en-US" dirty="0"/>
          </a:p>
          <a:p>
            <a:endParaRPr lang="en-US" dirty="0"/>
          </a:p>
        </p:txBody>
      </p:sp>
      <p:pic>
        <p:nvPicPr>
          <p:cNvPr id="4" name="Picture 3">
            <a:extLst>
              <a:ext uri="{FF2B5EF4-FFF2-40B4-BE49-F238E27FC236}">
                <a16:creationId xmlns:a16="http://schemas.microsoft.com/office/drawing/2014/main" id="{5D14A500-D928-4AFA-BFF1-21DF474EFAB3}"/>
              </a:ext>
            </a:extLst>
          </p:cNvPr>
          <p:cNvPicPr>
            <a:picLocks noChangeAspect="1"/>
          </p:cNvPicPr>
          <p:nvPr/>
        </p:nvPicPr>
        <p:blipFill>
          <a:blip r:embed="rId2"/>
          <a:stretch>
            <a:fillRect/>
          </a:stretch>
        </p:blipFill>
        <p:spPr>
          <a:xfrm>
            <a:off x="1410214" y="2620547"/>
            <a:ext cx="7130907" cy="4053447"/>
          </a:xfrm>
          <a:prstGeom prst="rect">
            <a:avLst/>
          </a:prstGeom>
        </p:spPr>
      </p:pic>
    </p:spTree>
    <p:extLst>
      <p:ext uri="{BB962C8B-B14F-4D97-AF65-F5344CB8AC3E}">
        <p14:creationId xmlns:p14="http://schemas.microsoft.com/office/powerpoint/2010/main" val="41850906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F0E7F-B208-4A13-AF85-36F5D94A60A0}"/>
              </a:ext>
            </a:extLst>
          </p:cNvPr>
          <p:cNvSpPr>
            <a:spLocks noGrp="1"/>
          </p:cNvSpPr>
          <p:nvPr>
            <p:ph type="title"/>
          </p:nvPr>
        </p:nvSpPr>
        <p:spPr>
          <a:xfrm>
            <a:off x="677334" y="609600"/>
            <a:ext cx="8596668" cy="802341"/>
          </a:xfrm>
        </p:spPr>
        <p:txBody>
          <a:bodyPr>
            <a:normAutofit fontScale="90000"/>
          </a:bodyPr>
          <a:lstStyle/>
          <a:p>
            <a:pPr algn="ctr"/>
            <a:r>
              <a:rPr lang="en-US" dirty="0"/>
              <a:t>Virginia Rate Filing Template – Five Areas</a:t>
            </a:r>
          </a:p>
        </p:txBody>
      </p:sp>
      <p:sp>
        <p:nvSpPr>
          <p:cNvPr id="3" name="Content Placeholder 2">
            <a:extLst>
              <a:ext uri="{FF2B5EF4-FFF2-40B4-BE49-F238E27FC236}">
                <a16:creationId xmlns:a16="http://schemas.microsoft.com/office/drawing/2014/main" id="{B1AE8EC4-DE67-43EB-9A87-72AB1672D711}"/>
              </a:ext>
            </a:extLst>
          </p:cNvPr>
          <p:cNvSpPr>
            <a:spLocks noGrp="1"/>
          </p:cNvSpPr>
          <p:nvPr>
            <p:ph idx="1"/>
          </p:nvPr>
        </p:nvSpPr>
        <p:spPr>
          <a:xfrm>
            <a:off x="674159" y="1189745"/>
            <a:ext cx="8596668" cy="5229343"/>
          </a:xfrm>
        </p:spPr>
        <p:txBody>
          <a:bodyPr/>
          <a:lstStyle/>
          <a:p>
            <a:r>
              <a:rPr lang="en-US" dirty="0"/>
              <a:t>Breakout State-mandated versus non-State-mandated non-EHB coverage – no State-mandated non-EHB coverage for PY 2023.</a:t>
            </a:r>
          </a:p>
          <a:p>
            <a:r>
              <a:rPr lang="en-US" dirty="0"/>
              <a:t>Information should not conflict with Plans &amp; Benefits Template</a:t>
            </a:r>
          </a:p>
          <a:p>
            <a:pPr marL="0" indent="0">
              <a:buNone/>
            </a:pPr>
            <a:r>
              <a:rPr lang="en-US" b="1" dirty="0"/>
              <a:t>Tab 1, Tables 2 and 3</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b="1" dirty="0"/>
              <a:t>Tab IV, Table 6</a:t>
            </a:r>
            <a:endParaRPr lang="en-US" dirty="0"/>
          </a:p>
          <a:p>
            <a:pPr marL="0" indent="0">
              <a:buNone/>
            </a:pPr>
            <a:endParaRPr lang="en-US" dirty="0"/>
          </a:p>
        </p:txBody>
      </p:sp>
      <p:pic>
        <p:nvPicPr>
          <p:cNvPr id="4" name="Picture 3">
            <a:extLst>
              <a:ext uri="{FF2B5EF4-FFF2-40B4-BE49-F238E27FC236}">
                <a16:creationId xmlns:a16="http://schemas.microsoft.com/office/drawing/2014/main" id="{6091F9D2-A2D5-4C29-984A-8684E1CF7F4E}"/>
              </a:ext>
            </a:extLst>
          </p:cNvPr>
          <p:cNvPicPr>
            <a:picLocks noChangeAspect="1"/>
          </p:cNvPicPr>
          <p:nvPr/>
        </p:nvPicPr>
        <p:blipFill>
          <a:blip r:embed="rId2"/>
          <a:stretch>
            <a:fillRect/>
          </a:stretch>
        </p:blipFill>
        <p:spPr>
          <a:xfrm>
            <a:off x="992777" y="2685603"/>
            <a:ext cx="5982789" cy="906649"/>
          </a:xfrm>
          <a:prstGeom prst="rect">
            <a:avLst/>
          </a:prstGeom>
        </p:spPr>
      </p:pic>
      <p:pic>
        <p:nvPicPr>
          <p:cNvPr id="8" name="Picture 7">
            <a:extLst>
              <a:ext uri="{FF2B5EF4-FFF2-40B4-BE49-F238E27FC236}">
                <a16:creationId xmlns:a16="http://schemas.microsoft.com/office/drawing/2014/main" id="{5B5D6D1A-36EE-4981-BDA3-DFDB6ED455A1}"/>
              </a:ext>
            </a:extLst>
          </p:cNvPr>
          <p:cNvPicPr>
            <a:picLocks noChangeAspect="1"/>
          </p:cNvPicPr>
          <p:nvPr/>
        </p:nvPicPr>
        <p:blipFill>
          <a:blip r:embed="rId3"/>
          <a:stretch>
            <a:fillRect/>
          </a:stretch>
        </p:blipFill>
        <p:spPr>
          <a:xfrm>
            <a:off x="992777" y="3611178"/>
            <a:ext cx="5921829" cy="876190"/>
          </a:xfrm>
          <a:prstGeom prst="rect">
            <a:avLst/>
          </a:prstGeom>
        </p:spPr>
      </p:pic>
      <p:pic>
        <p:nvPicPr>
          <p:cNvPr id="9" name="Picture 8">
            <a:extLst>
              <a:ext uri="{FF2B5EF4-FFF2-40B4-BE49-F238E27FC236}">
                <a16:creationId xmlns:a16="http://schemas.microsoft.com/office/drawing/2014/main" id="{ECFB0DF7-AAA3-43C3-BC47-9932D0A47E8C}"/>
              </a:ext>
            </a:extLst>
          </p:cNvPr>
          <p:cNvPicPr>
            <a:picLocks noChangeAspect="1"/>
          </p:cNvPicPr>
          <p:nvPr/>
        </p:nvPicPr>
        <p:blipFill>
          <a:blip r:embed="rId4"/>
          <a:stretch>
            <a:fillRect/>
          </a:stretch>
        </p:blipFill>
        <p:spPr>
          <a:xfrm>
            <a:off x="992776" y="5329647"/>
            <a:ext cx="6973879" cy="696684"/>
          </a:xfrm>
          <a:prstGeom prst="rect">
            <a:avLst/>
          </a:prstGeom>
        </p:spPr>
      </p:pic>
    </p:spTree>
    <p:extLst>
      <p:ext uri="{BB962C8B-B14F-4D97-AF65-F5344CB8AC3E}">
        <p14:creationId xmlns:p14="http://schemas.microsoft.com/office/powerpoint/2010/main" val="11481452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FEDFD2-3AB8-4919-8FBB-B30CA4097A54}"/>
              </a:ext>
            </a:extLst>
          </p:cNvPr>
          <p:cNvSpPr>
            <a:spLocks noGrp="1"/>
          </p:cNvSpPr>
          <p:nvPr>
            <p:ph type="title"/>
          </p:nvPr>
        </p:nvSpPr>
        <p:spPr>
          <a:xfrm>
            <a:off x="677334" y="609600"/>
            <a:ext cx="8596668" cy="987554"/>
          </a:xfrm>
        </p:spPr>
        <p:txBody>
          <a:bodyPr>
            <a:normAutofit fontScale="90000"/>
          </a:bodyPr>
          <a:lstStyle/>
          <a:p>
            <a:pPr algn="ctr"/>
            <a:r>
              <a:rPr lang="en-US" dirty="0"/>
              <a:t>Virginia Rate Filing Template – Five Areas</a:t>
            </a:r>
          </a:p>
        </p:txBody>
      </p:sp>
      <p:sp>
        <p:nvSpPr>
          <p:cNvPr id="3" name="Content Placeholder 2">
            <a:extLst>
              <a:ext uri="{FF2B5EF4-FFF2-40B4-BE49-F238E27FC236}">
                <a16:creationId xmlns:a16="http://schemas.microsoft.com/office/drawing/2014/main" id="{0D2E740E-567C-48BA-8F6B-61A2CC0D2617}"/>
              </a:ext>
            </a:extLst>
          </p:cNvPr>
          <p:cNvSpPr>
            <a:spLocks noGrp="1"/>
          </p:cNvSpPr>
          <p:nvPr>
            <p:ph idx="1"/>
          </p:nvPr>
        </p:nvSpPr>
        <p:spPr>
          <a:xfrm>
            <a:off x="677334" y="1825580"/>
            <a:ext cx="8596668" cy="4422819"/>
          </a:xfrm>
        </p:spPr>
        <p:txBody>
          <a:bodyPr/>
          <a:lstStyle/>
          <a:p>
            <a:pPr marL="0" indent="0">
              <a:buNone/>
            </a:pPr>
            <a:r>
              <a:rPr lang="en-US" b="1" dirty="0"/>
              <a:t>Tab V, Table 8</a:t>
            </a: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b="1" dirty="0"/>
              <a:t>Tab VII, Table 12</a:t>
            </a:r>
            <a:endParaRPr lang="en-US" dirty="0"/>
          </a:p>
          <a:p>
            <a:pPr marL="0" indent="0">
              <a:buNone/>
            </a:pPr>
            <a:endParaRPr lang="en-US" dirty="0"/>
          </a:p>
        </p:txBody>
      </p:sp>
      <p:pic>
        <p:nvPicPr>
          <p:cNvPr id="6" name="Picture 5">
            <a:extLst>
              <a:ext uri="{FF2B5EF4-FFF2-40B4-BE49-F238E27FC236}">
                <a16:creationId xmlns:a16="http://schemas.microsoft.com/office/drawing/2014/main" id="{730D835C-93F7-46B3-B0F7-1074ABFA3D6E}"/>
              </a:ext>
            </a:extLst>
          </p:cNvPr>
          <p:cNvPicPr>
            <a:picLocks noChangeAspect="1"/>
          </p:cNvPicPr>
          <p:nvPr/>
        </p:nvPicPr>
        <p:blipFill>
          <a:blip r:embed="rId2"/>
          <a:stretch>
            <a:fillRect/>
          </a:stretch>
        </p:blipFill>
        <p:spPr>
          <a:xfrm>
            <a:off x="800304" y="2213070"/>
            <a:ext cx="4633845" cy="2168601"/>
          </a:xfrm>
          <a:prstGeom prst="rect">
            <a:avLst/>
          </a:prstGeom>
        </p:spPr>
      </p:pic>
      <p:pic>
        <p:nvPicPr>
          <p:cNvPr id="7" name="Picture 6">
            <a:extLst>
              <a:ext uri="{FF2B5EF4-FFF2-40B4-BE49-F238E27FC236}">
                <a16:creationId xmlns:a16="http://schemas.microsoft.com/office/drawing/2014/main" id="{4BE1CE58-D4B7-4BDA-8FD6-45365768BD83}"/>
              </a:ext>
            </a:extLst>
          </p:cNvPr>
          <p:cNvPicPr>
            <a:picLocks noChangeAspect="1"/>
          </p:cNvPicPr>
          <p:nvPr/>
        </p:nvPicPr>
        <p:blipFill>
          <a:blip r:embed="rId3"/>
          <a:stretch>
            <a:fillRect/>
          </a:stretch>
        </p:blipFill>
        <p:spPr>
          <a:xfrm>
            <a:off x="677334" y="5268686"/>
            <a:ext cx="8596667" cy="679268"/>
          </a:xfrm>
          <a:prstGeom prst="rect">
            <a:avLst/>
          </a:prstGeom>
        </p:spPr>
      </p:pic>
    </p:spTree>
    <p:extLst>
      <p:ext uri="{BB962C8B-B14F-4D97-AF65-F5344CB8AC3E}">
        <p14:creationId xmlns:p14="http://schemas.microsoft.com/office/powerpoint/2010/main" val="2124303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7E2DF-858F-497F-81EC-DFFF0D9387B1}"/>
              </a:ext>
            </a:extLst>
          </p:cNvPr>
          <p:cNvSpPr>
            <a:spLocks noGrp="1"/>
          </p:cNvSpPr>
          <p:nvPr>
            <p:ph type="title"/>
          </p:nvPr>
        </p:nvSpPr>
        <p:spPr/>
        <p:txBody>
          <a:bodyPr/>
          <a:lstStyle/>
          <a:p>
            <a:r>
              <a:rPr lang="en-US" dirty="0"/>
              <a:t>Bureau of Insurance Presenters</a:t>
            </a:r>
          </a:p>
        </p:txBody>
      </p:sp>
      <p:sp>
        <p:nvSpPr>
          <p:cNvPr id="3" name="Content Placeholder 2">
            <a:extLst>
              <a:ext uri="{FF2B5EF4-FFF2-40B4-BE49-F238E27FC236}">
                <a16:creationId xmlns:a16="http://schemas.microsoft.com/office/drawing/2014/main" id="{D039D078-6B79-416D-8657-8C92F7E4D139}"/>
              </a:ext>
            </a:extLst>
          </p:cNvPr>
          <p:cNvSpPr>
            <a:spLocks noGrp="1"/>
          </p:cNvSpPr>
          <p:nvPr>
            <p:ph idx="1"/>
          </p:nvPr>
        </p:nvSpPr>
        <p:spPr/>
        <p:txBody>
          <a:bodyPr/>
          <a:lstStyle/>
          <a:p>
            <a:r>
              <a:rPr lang="en-US" dirty="0"/>
              <a:t>David Shea, Health Actuary</a:t>
            </a:r>
          </a:p>
          <a:p>
            <a:pPr lvl="1"/>
            <a:r>
              <a:rPr lang="en-US" dirty="0">
                <a:hlinkClick r:id="rId2"/>
              </a:rPr>
              <a:t>David.Shea@scc.virginia.gov</a:t>
            </a:r>
            <a:r>
              <a:rPr lang="en-US" dirty="0"/>
              <a:t> </a:t>
            </a:r>
          </a:p>
          <a:p>
            <a:r>
              <a:rPr lang="en-US" dirty="0"/>
              <a:t>Sharon Holston, Manager, Plan Management </a:t>
            </a:r>
            <a:r>
              <a:rPr lang="en-US" dirty="0">
                <a:latin typeface="Arial" panose="020B0604020202020204" pitchFamily="34" charset="0"/>
                <a:cs typeface="Arial" panose="020B0604020202020204" pitchFamily="34" charset="0"/>
              </a:rPr>
              <a:t>&amp;</a:t>
            </a:r>
            <a:r>
              <a:rPr lang="en-US" dirty="0"/>
              <a:t> ACA Forms</a:t>
            </a:r>
          </a:p>
          <a:p>
            <a:pPr lvl="1"/>
            <a:r>
              <a:rPr lang="en-US" dirty="0">
                <a:hlinkClick r:id="rId3"/>
              </a:rPr>
              <a:t>Sharon.Holston@scc.virginia.gov</a:t>
            </a:r>
            <a:r>
              <a:rPr lang="en-US" dirty="0"/>
              <a:t> </a:t>
            </a:r>
          </a:p>
          <a:p>
            <a:r>
              <a:rPr lang="en-US" dirty="0"/>
              <a:t>Brant Lyons, Principal Insurance Market Examiner (Market Conduct)</a:t>
            </a:r>
          </a:p>
          <a:p>
            <a:pPr lvl="1"/>
            <a:r>
              <a:rPr lang="en-US" dirty="0">
                <a:hlinkClick r:id="rId4"/>
              </a:rPr>
              <a:t>Brant.Lyons@scc.virginia.gov</a:t>
            </a:r>
            <a:r>
              <a:rPr lang="en-US" dirty="0"/>
              <a:t> </a:t>
            </a:r>
          </a:p>
          <a:p>
            <a:r>
              <a:rPr lang="en-US" dirty="0"/>
              <a:t>Julie Blauvelt, Deputy Commissioner (Life </a:t>
            </a:r>
            <a:r>
              <a:rPr lang="en-US" dirty="0">
                <a:latin typeface="Arial" panose="020B0604020202020204" pitchFamily="34" charset="0"/>
                <a:cs typeface="Arial" panose="020B0604020202020204" pitchFamily="34" charset="0"/>
              </a:rPr>
              <a:t>&amp;</a:t>
            </a:r>
            <a:r>
              <a:rPr lang="en-US" dirty="0"/>
              <a:t> Health)</a:t>
            </a:r>
          </a:p>
          <a:p>
            <a:pPr lvl="1"/>
            <a:r>
              <a:rPr lang="en-US" dirty="0">
                <a:hlinkClick r:id="rId5"/>
              </a:rPr>
              <a:t>Julie.Blauvelt@scc.virginia.gov</a:t>
            </a:r>
            <a:r>
              <a:rPr lang="en-US" dirty="0"/>
              <a:t> </a:t>
            </a:r>
          </a:p>
        </p:txBody>
      </p:sp>
    </p:spTree>
    <p:extLst>
      <p:ext uri="{BB962C8B-B14F-4D97-AF65-F5344CB8AC3E}">
        <p14:creationId xmlns:p14="http://schemas.microsoft.com/office/powerpoint/2010/main" val="23571145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307B97-5234-4CED-952C-EC16C3C3A91C}"/>
              </a:ext>
            </a:extLst>
          </p:cNvPr>
          <p:cNvSpPr txBox="1"/>
          <p:nvPr/>
        </p:nvSpPr>
        <p:spPr>
          <a:xfrm>
            <a:off x="1628503" y="2505670"/>
            <a:ext cx="7350033" cy="677108"/>
          </a:xfrm>
          <a:prstGeom prst="rect">
            <a:avLst/>
          </a:prstGeom>
          <a:noFill/>
        </p:spPr>
        <p:txBody>
          <a:bodyPr wrap="square" rtlCol="0">
            <a:spAutoFit/>
          </a:bodyPr>
          <a:lstStyle/>
          <a:p>
            <a:r>
              <a:rPr lang="en-US" dirty="0"/>
              <a:t>Bureau </a:t>
            </a:r>
            <a:r>
              <a:rPr lang="en-US" sz="2000" i="1" dirty="0"/>
              <a:t>Webpage</a:t>
            </a:r>
            <a:r>
              <a:rPr lang="en-US" i="1" dirty="0"/>
              <a:t> for COVID-19 Updates: </a:t>
            </a:r>
            <a:r>
              <a:rPr lang="en-US" i="1" dirty="0">
                <a:hlinkClick r:id="rId2"/>
              </a:rPr>
              <a:t>Virginia SCC – Companies</a:t>
            </a:r>
            <a:r>
              <a:rPr lang="en-US" i="1" dirty="0"/>
              <a:t>.  The response to COVID-19 information is under </a:t>
            </a:r>
            <a:r>
              <a:rPr lang="en-US" dirty="0"/>
              <a:t>New to Review.  </a:t>
            </a:r>
          </a:p>
        </p:txBody>
      </p:sp>
      <p:sp>
        <p:nvSpPr>
          <p:cNvPr id="6" name="TextBox 5">
            <a:extLst>
              <a:ext uri="{FF2B5EF4-FFF2-40B4-BE49-F238E27FC236}">
                <a16:creationId xmlns:a16="http://schemas.microsoft.com/office/drawing/2014/main" id="{82C1E7D0-6079-437E-A000-347B9B2E54D0}"/>
              </a:ext>
            </a:extLst>
          </p:cNvPr>
          <p:cNvSpPr txBox="1"/>
          <p:nvPr/>
        </p:nvSpPr>
        <p:spPr>
          <a:xfrm>
            <a:off x="3193164" y="1123406"/>
            <a:ext cx="4033476" cy="646331"/>
          </a:xfrm>
          <a:prstGeom prst="rect">
            <a:avLst/>
          </a:prstGeom>
          <a:noFill/>
        </p:spPr>
        <p:txBody>
          <a:bodyPr wrap="none" rtlCol="0">
            <a:spAutoFit/>
          </a:bodyPr>
          <a:lstStyle/>
          <a:p>
            <a:pPr algn="ctr"/>
            <a:r>
              <a:rPr lang="en-US" sz="3600" dirty="0">
                <a:solidFill>
                  <a:schemeClr val="accent1"/>
                </a:solidFill>
              </a:rPr>
              <a:t>COVID-19 Updates </a:t>
            </a:r>
          </a:p>
        </p:txBody>
      </p:sp>
    </p:spTree>
    <p:extLst>
      <p:ext uri="{BB962C8B-B14F-4D97-AF65-F5344CB8AC3E}">
        <p14:creationId xmlns:p14="http://schemas.microsoft.com/office/powerpoint/2010/main" val="2501905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2019-C133-4735-927A-684A2F5CE154}"/>
              </a:ext>
            </a:extLst>
          </p:cNvPr>
          <p:cNvSpPr>
            <a:spLocks noGrp="1"/>
          </p:cNvSpPr>
          <p:nvPr>
            <p:ph type="title"/>
          </p:nvPr>
        </p:nvSpPr>
        <p:spPr>
          <a:xfrm>
            <a:off x="771464" y="515470"/>
            <a:ext cx="8596668" cy="1320800"/>
          </a:xfrm>
        </p:spPr>
        <p:txBody>
          <a:bodyPr/>
          <a:lstStyle/>
          <a:p>
            <a:r>
              <a:rPr lang="en-US" dirty="0"/>
              <a:t>ACA Form/Rate Filing Questions</a:t>
            </a:r>
          </a:p>
        </p:txBody>
      </p:sp>
      <p:sp>
        <p:nvSpPr>
          <p:cNvPr id="3" name="Content Placeholder 2">
            <a:extLst>
              <a:ext uri="{FF2B5EF4-FFF2-40B4-BE49-F238E27FC236}">
                <a16:creationId xmlns:a16="http://schemas.microsoft.com/office/drawing/2014/main" id="{0841C522-F543-430C-8D5D-D85213AC1973}"/>
              </a:ext>
            </a:extLst>
          </p:cNvPr>
          <p:cNvSpPr>
            <a:spLocks noGrp="1"/>
          </p:cNvSpPr>
          <p:nvPr>
            <p:ph idx="1"/>
          </p:nvPr>
        </p:nvSpPr>
        <p:spPr/>
        <p:txBody>
          <a:bodyPr/>
          <a:lstStyle/>
          <a:p>
            <a:r>
              <a:rPr lang="en-US" dirty="0">
                <a:hlinkClick r:id="rId2"/>
              </a:rPr>
              <a:t>ACAFilingInfo@scc.virginia.gov</a:t>
            </a:r>
            <a:r>
              <a:rPr lang="en-US" dirty="0"/>
              <a:t> </a:t>
            </a:r>
          </a:p>
        </p:txBody>
      </p:sp>
    </p:spTree>
    <p:extLst>
      <p:ext uri="{BB962C8B-B14F-4D97-AF65-F5344CB8AC3E}">
        <p14:creationId xmlns:p14="http://schemas.microsoft.com/office/powerpoint/2010/main" val="30787652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838200" y="139701"/>
            <a:ext cx="8540262" cy="774699"/>
          </a:xfrm>
        </p:spPr>
        <p:txBody>
          <a:bodyPr/>
          <a:lstStyle/>
          <a:p>
            <a:pPr algn="ctr"/>
            <a:r>
              <a:rPr lang="en-US" b="1" dirty="0"/>
              <a:t>Important Dates (2022)</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374469" y="914400"/>
            <a:ext cx="9187542" cy="5603631"/>
          </a:xfrm>
        </p:spPr>
        <p:txBody>
          <a:bodyPr>
            <a:noAutofit/>
          </a:bodyPr>
          <a:lstStyle/>
          <a:p>
            <a:r>
              <a:rPr lang="en-US" sz="2000" dirty="0"/>
              <a:t>April 1:  SERFF public access suspended for health form, rate, and binder filings and revisions made on or after this date up to the BOI rate presentations</a:t>
            </a:r>
          </a:p>
          <a:p>
            <a:endParaRPr lang="en-US" sz="2000" dirty="0"/>
          </a:p>
          <a:p>
            <a:r>
              <a:rPr lang="en-US" sz="2000" dirty="0"/>
              <a:t>April </a:t>
            </a:r>
            <a:r>
              <a:rPr lang="en-US" sz="2000" dirty="0">
                <a:solidFill>
                  <a:schemeClr val="tx1"/>
                </a:solidFill>
              </a:rPr>
              <a:t>15:  Form filing deadline for ALL ACA health carriers (excludes SADPs)</a:t>
            </a:r>
          </a:p>
          <a:p>
            <a:endParaRPr lang="en-US" sz="2000" dirty="0">
              <a:solidFill>
                <a:schemeClr val="tx1"/>
              </a:solidFill>
            </a:endParaRPr>
          </a:p>
          <a:p>
            <a:r>
              <a:rPr lang="en-US" sz="2000" dirty="0">
                <a:solidFill>
                  <a:schemeClr val="tx1"/>
                </a:solidFill>
              </a:rPr>
              <a:t>April 29:  Form and rate filing deadline for carriers submitting SADPs to be exchange-certified</a:t>
            </a:r>
          </a:p>
          <a:p>
            <a:endParaRPr lang="en-US" sz="2000" dirty="0">
              <a:solidFill>
                <a:schemeClr val="tx1"/>
              </a:solidFill>
            </a:endParaRPr>
          </a:p>
          <a:p>
            <a:r>
              <a:rPr lang="en-US" sz="2000" dirty="0">
                <a:solidFill>
                  <a:schemeClr val="tx1"/>
                </a:solidFill>
              </a:rPr>
              <a:t>May 13:  Binder filing deadline for carriers offering SADPs to be exchange-certified</a:t>
            </a:r>
          </a:p>
          <a:p>
            <a:endParaRPr lang="en-US" sz="2000" dirty="0">
              <a:solidFill>
                <a:schemeClr val="tx1"/>
              </a:solidFill>
            </a:endParaRPr>
          </a:p>
          <a:p>
            <a:r>
              <a:rPr lang="en-US" sz="2000" dirty="0">
                <a:solidFill>
                  <a:schemeClr val="tx1"/>
                </a:solidFill>
              </a:rPr>
              <a:t>May 20:  Rate filing deadline for ALL ACA health carriers</a:t>
            </a:r>
          </a:p>
          <a:p>
            <a:endParaRPr lang="en-US" sz="2200" dirty="0">
              <a:solidFill>
                <a:schemeClr val="tx1"/>
              </a:solidFill>
            </a:endParaRPr>
          </a:p>
        </p:txBody>
      </p:sp>
    </p:spTree>
    <p:extLst>
      <p:ext uri="{BB962C8B-B14F-4D97-AF65-F5344CB8AC3E}">
        <p14:creationId xmlns:p14="http://schemas.microsoft.com/office/powerpoint/2010/main" val="40307927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750277"/>
          </a:xfrm>
        </p:spPr>
        <p:txBody>
          <a:bodyPr/>
          <a:lstStyle/>
          <a:p>
            <a:pPr algn="ctr"/>
            <a:r>
              <a:rPr lang="en-US" b="1" dirty="0"/>
              <a:t>Important Dates (2022)</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4" y="1230558"/>
            <a:ext cx="8596668" cy="5074448"/>
          </a:xfrm>
        </p:spPr>
        <p:txBody>
          <a:bodyPr>
            <a:normAutofit fontScale="25000" lnSpcReduction="20000"/>
          </a:bodyPr>
          <a:lstStyle/>
          <a:p>
            <a:r>
              <a:rPr lang="en-US" sz="8000" dirty="0">
                <a:solidFill>
                  <a:schemeClr val="tx1"/>
                </a:solidFill>
              </a:rPr>
              <a:t>May 20:  </a:t>
            </a:r>
            <a:r>
              <a:rPr lang="en-US" sz="8000" dirty="0"/>
              <a:t>Binder filing deadline for carriers offering individual and small group health insurance coverage inside or outside the exchange</a:t>
            </a:r>
          </a:p>
          <a:p>
            <a:endParaRPr lang="en-US" sz="8000" dirty="0"/>
          </a:p>
          <a:p>
            <a:r>
              <a:rPr lang="en-US" sz="8000" dirty="0"/>
              <a:t>July 15:  Deadline for voluntary service area revisions and rate filing revisions; revisions after this date can be made based only at request of BOI. Please note this date is different from the CMS deadline</a:t>
            </a:r>
          </a:p>
          <a:p>
            <a:endParaRPr lang="en-US" sz="8000" dirty="0"/>
          </a:p>
          <a:p>
            <a:r>
              <a:rPr lang="en-US" sz="8000" dirty="0">
                <a:solidFill>
                  <a:schemeClr val="tx1"/>
                </a:solidFill>
              </a:rPr>
              <a:t>July 15: New for PY2023 - Deadline for voluntary changes to the Prescription Drug Template. Revisions after this date can be made based only at the request of the BOI</a:t>
            </a:r>
          </a:p>
          <a:p>
            <a:endParaRPr lang="en-US" sz="8000" dirty="0">
              <a:solidFill>
                <a:schemeClr val="tx1"/>
              </a:solidFill>
            </a:endParaRPr>
          </a:p>
          <a:p>
            <a:r>
              <a:rPr lang="en-US" sz="8000" dirty="0">
                <a:solidFill>
                  <a:schemeClr val="tx1"/>
                </a:solidFill>
              </a:rPr>
              <a:t>August</a:t>
            </a:r>
            <a:r>
              <a:rPr lang="en-US" sz="8000" dirty="0"/>
              <a:t>:  Rate presentations to the Commission (tentative date); SERFF public access restored </a:t>
            </a:r>
          </a:p>
          <a:p>
            <a:endParaRPr lang="en-US" sz="8000" dirty="0"/>
          </a:p>
          <a:p>
            <a:r>
              <a:rPr lang="en-US" sz="8000" dirty="0"/>
              <a:t>August </a:t>
            </a:r>
            <a:r>
              <a:rPr lang="en-US" sz="8000" dirty="0">
                <a:solidFill>
                  <a:schemeClr val="tx1"/>
                </a:solidFill>
              </a:rPr>
              <a:t>17</a:t>
            </a:r>
            <a:r>
              <a:rPr lang="en-US" sz="8000" dirty="0"/>
              <a:t>:  Deadline for data transfer to CMS</a:t>
            </a:r>
          </a:p>
          <a:p>
            <a:endParaRPr lang="en-US" sz="8000" dirty="0"/>
          </a:p>
          <a:p>
            <a:pPr marL="0" indent="0">
              <a:buNone/>
            </a:pPr>
            <a:endParaRPr lang="en-US" sz="3600" i="1" dirty="0"/>
          </a:p>
        </p:txBody>
      </p:sp>
    </p:spTree>
    <p:extLst>
      <p:ext uri="{BB962C8B-B14F-4D97-AF65-F5344CB8AC3E}">
        <p14:creationId xmlns:p14="http://schemas.microsoft.com/office/powerpoint/2010/main" val="20400459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7989-5049-4EB3-B00B-5CB2F600008D}"/>
              </a:ext>
            </a:extLst>
          </p:cNvPr>
          <p:cNvSpPr>
            <a:spLocks noGrp="1"/>
          </p:cNvSpPr>
          <p:nvPr>
            <p:ph type="title"/>
          </p:nvPr>
        </p:nvSpPr>
        <p:spPr>
          <a:xfrm>
            <a:off x="251871" y="106290"/>
            <a:ext cx="9596219" cy="1418606"/>
          </a:xfrm>
        </p:spPr>
        <p:txBody>
          <a:bodyPr>
            <a:normAutofit/>
          </a:bodyPr>
          <a:lstStyle/>
          <a:p>
            <a:pPr algn="ctr"/>
            <a:r>
              <a:rPr lang="en-US" b="1" dirty="0"/>
              <a:t>Virginia ACA Rate Filing Information</a:t>
            </a:r>
          </a:p>
        </p:txBody>
      </p:sp>
      <p:sp>
        <p:nvSpPr>
          <p:cNvPr id="3" name="Content Placeholder 2">
            <a:extLst>
              <a:ext uri="{FF2B5EF4-FFF2-40B4-BE49-F238E27FC236}">
                <a16:creationId xmlns:a16="http://schemas.microsoft.com/office/drawing/2014/main" id="{2A40F6EA-4BFF-4A4E-99A1-DE94CCA32FD7}"/>
              </a:ext>
            </a:extLst>
          </p:cNvPr>
          <p:cNvSpPr>
            <a:spLocks noGrp="1"/>
          </p:cNvSpPr>
          <p:nvPr>
            <p:ph idx="1"/>
          </p:nvPr>
        </p:nvSpPr>
        <p:spPr>
          <a:xfrm>
            <a:off x="429489" y="1280382"/>
            <a:ext cx="9240981" cy="5284469"/>
          </a:xfrm>
        </p:spPr>
        <p:txBody>
          <a:bodyPr>
            <a:normAutofit fontScale="92500" lnSpcReduction="10000"/>
          </a:bodyPr>
          <a:lstStyle/>
          <a:p>
            <a:pPr marL="0" indent="0">
              <a:spcBef>
                <a:spcPts val="0"/>
              </a:spcBef>
              <a:buNone/>
            </a:pPr>
            <a:r>
              <a:rPr lang="en-US" sz="2400" b="1" u="sng" dirty="0">
                <a:solidFill>
                  <a:srgbClr val="2F5496"/>
                </a:solidFill>
                <a:latin typeface="Times New Roman" panose="02020603050405020304" pitchFamily="18" charset="0"/>
                <a:ea typeface="Calibri" panose="020F0502020204030204" pitchFamily="34" charset="0"/>
              </a:rPr>
              <a:t>VA ACA Rate Filing Template Changes</a:t>
            </a:r>
          </a:p>
          <a:p>
            <a:pPr marL="0">
              <a:spcBef>
                <a:spcPts val="0"/>
              </a:spcBef>
            </a:pPr>
            <a:endParaRPr lang="en-US" b="1" u="sng" dirty="0">
              <a:solidFill>
                <a:srgbClr val="2F5496"/>
              </a:solidFill>
              <a:latin typeface="Times New Roman" panose="02020603050405020304" pitchFamily="18" charset="0"/>
              <a:ea typeface="Calibri" panose="020F0502020204030204" pitchFamily="34" charset="0"/>
            </a:endParaRPr>
          </a:p>
          <a:p>
            <a:pPr marL="0">
              <a:spcBef>
                <a:spcPts val="0"/>
              </a:spcBef>
            </a:pPr>
            <a:r>
              <a:rPr lang="en-US" sz="2200" u="sng" dirty="0">
                <a:solidFill>
                  <a:schemeClr val="tx1"/>
                </a:solidFill>
                <a:latin typeface="Times New Roman" panose="02020603050405020304" pitchFamily="18" charset="0"/>
                <a:ea typeface="Calibri" panose="020F0502020204030204" pitchFamily="34" charset="0"/>
              </a:rPr>
              <a:t>Reinsurance</a:t>
            </a:r>
            <a:endParaRPr lang="en-US" sz="2200" dirty="0">
              <a:solidFill>
                <a:schemeClr val="tx1"/>
              </a:solidFill>
              <a:latin typeface="Calibri" panose="020F0502020204030204" pitchFamily="34" charset="0"/>
              <a:ea typeface="Calibri" panose="020F0502020204030204" pitchFamily="34" charset="0"/>
            </a:endParaRPr>
          </a:p>
          <a:p>
            <a:pPr lvl="1">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Times New Roman" panose="02020603050405020304" pitchFamily="18" charset="0"/>
              </a:rPr>
              <a:t>Listed as a separate pricing factor on Tab VII, Table 11</a:t>
            </a:r>
            <a:endParaRPr lang="en-US" sz="2200" dirty="0">
              <a:solidFill>
                <a:schemeClr val="tx1"/>
              </a:solidFill>
              <a:latin typeface="Calibri" panose="020F0502020204030204" pitchFamily="34" charset="0"/>
              <a:ea typeface="Calibri" panose="020F0502020204030204" pitchFamily="34" charset="0"/>
            </a:endParaRPr>
          </a:p>
          <a:p>
            <a:pPr lvl="1">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Times New Roman" panose="02020603050405020304" pitchFamily="18" charset="0"/>
              </a:rPr>
              <a:t>Tab VIII (Rate Presentation exhibits) replaces “Other Changes” with “Reinsurance”</a:t>
            </a:r>
            <a:endParaRPr lang="en-US" sz="2200" dirty="0">
              <a:solidFill>
                <a:schemeClr val="tx1"/>
              </a:solidFill>
              <a:latin typeface="Calibri" panose="020F0502020204030204" pitchFamily="34" charset="0"/>
              <a:ea typeface="Calibri" panose="020F0502020204030204" pitchFamily="34" charset="0"/>
            </a:endParaRPr>
          </a:p>
          <a:p>
            <a:pPr marL="0" indent="0">
              <a:spcBef>
                <a:spcPts val="0"/>
              </a:spcBef>
              <a:buNone/>
            </a:pPr>
            <a:r>
              <a:rPr lang="en-US" sz="2200" dirty="0">
                <a:solidFill>
                  <a:schemeClr val="tx1"/>
                </a:solidFill>
                <a:latin typeface="Times New Roman" panose="02020603050405020304" pitchFamily="18" charset="0"/>
                <a:ea typeface="Calibri" panose="020F0502020204030204" pitchFamily="34" charset="0"/>
              </a:rPr>
              <a:t> </a:t>
            </a:r>
            <a:endParaRPr lang="en-US" sz="2200" dirty="0">
              <a:solidFill>
                <a:schemeClr val="tx1"/>
              </a:solidFill>
              <a:latin typeface="Calibri" panose="020F0502020204030204" pitchFamily="34" charset="0"/>
              <a:ea typeface="Calibri" panose="020F0502020204030204" pitchFamily="34" charset="0"/>
            </a:endParaRPr>
          </a:p>
          <a:p>
            <a:pPr marL="0">
              <a:spcBef>
                <a:spcPts val="0"/>
              </a:spcBef>
            </a:pPr>
            <a:r>
              <a:rPr lang="en-US" sz="2200" u="sng" dirty="0">
                <a:solidFill>
                  <a:schemeClr val="tx1"/>
                </a:solidFill>
                <a:latin typeface="Times New Roman" panose="02020603050405020304" pitchFamily="18" charset="0"/>
                <a:ea typeface="Calibri" panose="020F0502020204030204" pitchFamily="34" charset="0"/>
              </a:rPr>
              <a:t>Silver Plan Variants</a:t>
            </a:r>
            <a:endParaRPr lang="en-US" sz="2200" dirty="0">
              <a:solidFill>
                <a:schemeClr val="tx1"/>
              </a:solidFill>
              <a:latin typeface="Calibri" panose="020F0502020204030204" pitchFamily="34" charset="0"/>
              <a:ea typeface="Calibri" panose="020F0502020204030204" pitchFamily="34" charset="0"/>
            </a:endParaRPr>
          </a:p>
          <a:p>
            <a:pPr lvl="1">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Times New Roman" panose="02020603050405020304" pitchFamily="18" charset="0"/>
              </a:rPr>
              <a:t>Actual and expected members added to Tab V</a:t>
            </a:r>
            <a:endParaRPr lang="en-US" sz="2200" dirty="0">
              <a:solidFill>
                <a:schemeClr val="tx1"/>
              </a:solidFill>
              <a:latin typeface="Calibri" panose="020F0502020204030204" pitchFamily="34" charset="0"/>
              <a:ea typeface="Calibri" panose="020F0502020204030204" pitchFamily="34" charset="0"/>
            </a:endParaRPr>
          </a:p>
          <a:p>
            <a:pPr marL="0">
              <a:spcBef>
                <a:spcPts val="0"/>
              </a:spcBef>
            </a:pPr>
            <a:endParaRPr lang="en-US" sz="2200" dirty="0">
              <a:solidFill>
                <a:schemeClr val="tx1"/>
              </a:solidFill>
              <a:latin typeface="Calibri" panose="020F0502020204030204" pitchFamily="34" charset="0"/>
              <a:ea typeface="Calibri" panose="020F0502020204030204" pitchFamily="34" charset="0"/>
            </a:endParaRPr>
          </a:p>
          <a:p>
            <a:pPr marL="0">
              <a:spcBef>
                <a:spcPts val="0"/>
              </a:spcBef>
            </a:pPr>
            <a:r>
              <a:rPr lang="en-US" sz="2200" u="sng" dirty="0">
                <a:solidFill>
                  <a:schemeClr val="tx1"/>
                </a:solidFill>
                <a:latin typeface="Times New Roman" panose="02020603050405020304" pitchFamily="18" charset="0"/>
                <a:ea typeface="Calibri" panose="020F0502020204030204" pitchFamily="34" charset="0"/>
              </a:rPr>
              <a:t>Bedford City</a:t>
            </a:r>
            <a:endParaRPr lang="en-US" sz="2200" dirty="0">
              <a:solidFill>
                <a:schemeClr val="tx1"/>
              </a:solidFill>
              <a:latin typeface="Calibri" panose="020F0502020204030204" pitchFamily="34" charset="0"/>
              <a:ea typeface="Calibri" panose="020F0502020204030204" pitchFamily="34" charset="0"/>
            </a:endParaRPr>
          </a:p>
          <a:p>
            <a:pPr lvl="1">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Times New Roman" panose="02020603050405020304" pitchFamily="18" charset="0"/>
              </a:rPr>
              <a:t>Removed from Tab VI, A &amp; B as it is no longer a separate city</a:t>
            </a:r>
            <a:endParaRPr lang="en-US" sz="2200" dirty="0">
              <a:solidFill>
                <a:schemeClr val="tx1"/>
              </a:solidFill>
              <a:latin typeface="Calibri" panose="020F0502020204030204" pitchFamily="34" charset="0"/>
              <a:ea typeface="Calibri" panose="020F0502020204030204" pitchFamily="34" charset="0"/>
            </a:endParaRPr>
          </a:p>
          <a:p>
            <a:pPr marL="0" indent="0">
              <a:spcBef>
                <a:spcPts val="0"/>
              </a:spcBef>
              <a:buNone/>
            </a:pPr>
            <a:r>
              <a:rPr lang="en-US" sz="2200" dirty="0">
                <a:solidFill>
                  <a:schemeClr val="tx1"/>
                </a:solidFill>
                <a:latin typeface="Times New Roman" panose="02020603050405020304" pitchFamily="18" charset="0"/>
                <a:ea typeface="Calibri" panose="020F0502020204030204" pitchFamily="34" charset="0"/>
              </a:rPr>
              <a:t> </a:t>
            </a:r>
            <a:endParaRPr lang="en-US" sz="2200" dirty="0">
              <a:solidFill>
                <a:schemeClr val="tx1"/>
              </a:solidFill>
              <a:latin typeface="Calibri" panose="020F0502020204030204" pitchFamily="34" charset="0"/>
              <a:ea typeface="Calibri" panose="020F0502020204030204" pitchFamily="34" charset="0"/>
            </a:endParaRPr>
          </a:p>
          <a:p>
            <a:pPr marL="0">
              <a:spcBef>
                <a:spcPts val="0"/>
              </a:spcBef>
            </a:pPr>
            <a:r>
              <a:rPr lang="en-US" sz="2200" u="sng" dirty="0">
                <a:solidFill>
                  <a:schemeClr val="tx1"/>
                </a:solidFill>
                <a:latin typeface="Times New Roman" panose="02020603050405020304" pitchFamily="18" charset="0"/>
                <a:ea typeface="Calibri" panose="020F0502020204030204" pitchFamily="34" charset="0"/>
              </a:rPr>
              <a:t>Defrayed non-EHBs</a:t>
            </a:r>
            <a:endParaRPr lang="en-US" sz="2200" dirty="0">
              <a:solidFill>
                <a:schemeClr val="tx1"/>
              </a:solidFill>
              <a:latin typeface="Calibri" panose="020F0502020204030204" pitchFamily="34" charset="0"/>
              <a:ea typeface="Calibri" panose="020F0502020204030204" pitchFamily="34" charset="0"/>
            </a:endParaRPr>
          </a:p>
          <a:p>
            <a:pPr lvl="1">
              <a:spcBef>
                <a:spcPts val="0"/>
              </a:spcBef>
              <a:buFont typeface="Symbol" panose="05050102010706020507" pitchFamily="18" charset="2"/>
              <a:buChar char=""/>
            </a:pPr>
            <a:r>
              <a:rPr lang="en-US" sz="2200" dirty="0">
                <a:solidFill>
                  <a:schemeClr val="tx1"/>
                </a:solidFill>
                <a:latin typeface="Times New Roman" panose="02020603050405020304" pitchFamily="18" charset="0"/>
                <a:ea typeface="Times New Roman" panose="02020603050405020304" pitchFamily="18" charset="0"/>
              </a:rPr>
              <a:t>Added as a separate entry on Tabs I, IV, V &amp; VII</a:t>
            </a:r>
          </a:p>
          <a:p>
            <a:pPr marL="457200" lvl="1" indent="0">
              <a:spcBef>
                <a:spcPts val="0"/>
              </a:spcBef>
              <a:buNone/>
            </a:pPr>
            <a:endParaRPr lang="en-US" sz="2000" b="1" u="sng" dirty="0">
              <a:solidFill>
                <a:srgbClr val="2F5496"/>
              </a:solidFill>
              <a:latin typeface="Times New Roman" panose="02020603050405020304" pitchFamily="18" charset="0"/>
              <a:ea typeface="Calibri" panose="020F0502020204030204" pitchFamily="34" charset="0"/>
            </a:endParaRPr>
          </a:p>
          <a:p>
            <a:pPr marL="457200" lvl="1" indent="0">
              <a:spcBef>
                <a:spcPts val="0"/>
              </a:spcBef>
              <a:buNone/>
            </a:pPr>
            <a:r>
              <a:rPr lang="en-US" sz="2000" b="1" u="sng" dirty="0">
                <a:solidFill>
                  <a:srgbClr val="2F5496"/>
                </a:solidFill>
                <a:latin typeface="Times New Roman" panose="02020603050405020304" pitchFamily="18" charset="0"/>
                <a:ea typeface="Calibri" panose="020F0502020204030204" pitchFamily="34" charset="0"/>
              </a:rPr>
              <a:t>Additional ACA Rate Filing Information</a:t>
            </a:r>
          </a:p>
          <a:p>
            <a:pPr lvl="1">
              <a:spcBef>
                <a:spcPts val="0"/>
              </a:spcBef>
            </a:pPr>
            <a:r>
              <a:rPr lang="en-US" sz="2000" dirty="0">
                <a:solidFill>
                  <a:schemeClr val="tx1"/>
                </a:solidFill>
                <a:latin typeface="Times New Roman" panose="02020603050405020304" pitchFamily="18" charset="0"/>
                <a:ea typeface="Calibri" panose="020F0502020204030204" pitchFamily="34" charset="0"/>
              </a:rPr>
              <a:t>Elimination of tobacco surcharge</a:t>
            </a:r>
          </a:p>
          <a:p>
            <a:pPr lvl="1">
              <a:spcBef>
                <a:spcPts val="0"/>
              </a:spcBef>
            </a:pPr>
            <a:r>
              <a:rPr lang="en-US" sz="2000" dirty="0">
                <a:solidFill>
                  <a:schemeClr val="tx1"/>
                </a:solidFill>
                <a:latin typeface="Times New Roman" panose="02020603050405020304" pitchFamily="18" charset="0"/>
                <a:ea typeface="Calibri" panose="020F0502020204030204" pitchFamily="34" charset="0"/>
              </a:rPr>
              <a:t>Assume no ARPA subsidies for 2023</a:t>
            </a:r>
          </a:p>
          <a:p>
            <a:pPr>
              <a:lnSpc>
                <a:spcPct val="120000"/>
              </a:lnSpc>
              <a:spcBef>
                <a:spcPts val="600"/>
              </a:spcBef>
              <a:buFont typeface="Courier New" panose="02070309020205020404" pitchFamily="49" charset="0"/>
              <a:buChar char="o"/>
            </a:pPr>
            <a:endParaRPr lang="en-US" dirty="0"/>
          </a:p>
        </p:txBody>
      </p:sp>
    </p:spTree>
    <p:extLst>
      <p:ext uri="{BB962C8B-B14F-4D97-AF65-F5344CB8AC3E}">
        <p14:creationId xmlns:p14="http://schemas.microsoft.com/office/powerpoint/2010/main" val="2383615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Health Care Shared Savings Incentive Program </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677334" y="2160589"/>
            <a:ext cx="8596668" cy="4156321"/>
          </a:xfrm>
        </p:spPr>
        <p:txBody>
          <a:bodyPr>
            <a:normAutofit fontScale="92500" lnSpcReduction="10000"/>
          </a:bodyPr>
          <a:lstStyle/>
          <a:p>
            <a:r>
              <a:rPr lang="en-US" sz="2200" dirty="0"/>
              <a:t>Carriers are </a:t>
            </a:r>
            <a:r>
              <a:rPr lang="en-US" sz="2200" u="sng" dirty="0"/>
              <a:t>not</a:t>
            </a:r>
            <a:r>
              <a:rPr lang="en-US" sz="2200" dirty="0"/>
              <a:t> required to demonstrate cost effectiveness (or lack thereof) every year but must submit updates for review prior to offering any Program that varies from the previously filed and reviewed Program.</a:t>
            </a:r>
          </a:p>
          <a:p>
            <a:r>
              <a:rPr lang="en-US" sz="2200" dirty="0"/>
              <a:t>Requests for exemption must be filed by March 15 in the year prior to the requested exemption year.</a:t>
            </a:r>
          </a:p>
          <a:p>
            <a:r>
              <a:rPr lang="en-US" sz="2200" dirty="0"/>
              <a:t>Beginning </a:t>
            </a:r>
            <a:r>
              <a:rPr lang="en-US" sz="2200" u="sng" dirty="0"/>
              <a:t>April 1, 2022</a:t>
            </a:r>
            <a:r>
              <a:rPr lang="en-US" sz="2200" dirty="0"/>
              <a:t>, carriers that are not exempt are required to file the “Health Care Shared Savings – Annual Report” in SERFF (filing type “Shared Savings Annual Report”). The report template can be found at:  </a:t>
            </a:r>
            <a:r>
              <a:rPr lang="en-US" sz="2400" dirty="0">
                <a:hlinkClick r:id="rId2"/>
              </a:rPr>
              <a:t>Virginia SCC - Life </a:t>
            </a:r>
            <a:r>
              <a:rPr lang="en-US" sz="2400" dirty="0">
                <a:latin typeface="Arial" panose="020B0604020202020204" pitchFamily="34" charset="0"/>
                <a:cs typeface="Arial" panose="020B0604020202020204" pitchFamily="34" charset="0"/>
                <a:hlinkClick r:id="rId2"/>
              </a:rPr>
              <a:t>&amp;</a:t>
            </a:r>
            <a:r>
              <a:rPr lang="en-US" sz="2400" dirty="0">
                <a:hlinkClick r:id="rId2"/>
              </a:rPr>
              <a:t> Health</a:t>
            </a:r>
            <a:endParaRPr lang="en-US" sz="2400" dirty="0"/>
          </a:p>
          <a:p>
            <a:r>
              <a:rPr lang="en-US" sz="2200" dirty="0"/>
              <a:t>Report is due April 1 in each subsequent year</a:t>
            </a:r>
          </a:p>
          <a:p>
            <a:r>
              <a:rPr lang="en-US" sz="2200" dirty="0"/>
              <a:t>Refer to </a:t>
            </a:r>
            <a:r>
              <a:rPr lang="en-US" sz="2200" dirty="0">
                <a:hlinkClick r:id="rId3"/>
              </a:rPr>
              <a:t>Administrative Letter 2020-01 </a:t>
            </a:r>
            <a:r>
              <a:rPr lang="en-US" sz="2200" dirty="0"/>
              <a:t>for more information</a:t>
            </a:r>
          </a:p>
        </p:txBody>
      </p:sp>
    </p:spTree>
    <p:extLst>
      <p:ext uri="{BB962C8B-B14F-4D97-AF65-F5344CB8AC3E}">
        <p14:creationId xmlns:p14="http://schemas.microsoft.com/office/powerpoint/2010/main" val="877098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677334" y="2105637"/>
            <a:ext cx="8596668" cy="3603430"/>
          </a:xfrm>
        </p:spPr>
        <p:txBody>
          <a:bodyPr>
            <a:normAutofit fontScale="92500" lnSpcReduction="10000"/>
          </a:bodyPr>
          <a:lstStyle/>
          <a:p>
            <a:pPr algn="just"/>
            <a:r>
              <a:rPr lang="en-US" sz="2200" dirty="0"/>
              <a:t>Virginia’s MHPAEA Self-Compliance Tool continues to be available on the BOI website</a:t>
            </a:r>
          </a:p>
          <a:p>
            <a:pPr lvl="1" algn="just"/>
            <a:r>
              <a:rPr lang="en-US" sz="2000" dirty="0"/>
              <a:t>Carriers are encouraged to use this tool to assess their MHPAEA compliance</a:t>
            </a:r>
          </a:p>
          <a:p>
            <a:pPr lvl="1" algn="just"/>
            <a:r>
              <a:rPr lang="en-US" sz="2000" dirty="0"/>
              <a:t>The BOI currently uses this tool during market conduct exams</a:t>
            </a:r>
          </a:p>
          <a:p>
            <a:pPr lvl="1" algn="just"/>
            <a:r>
              <a:rPr lang="en-US" sz="2000" dirty="0"/>
              <a:t>Submission of this tool is not required </a:t>
            </a:r>
            <a:r>
              <a:rPr lang="en-US" sz="2000" dirty="0">
                <a:solidFill>
                  <a:schemeClr val="tx1"/>
                </a:solidFill>
              </a:rPr>
              <a:t>initially</a:t>
            </a:r>
            <a:r>
              <a:rPr lang="en-US" sz="2000" dirty="0">
                <a:solidFill>
                  <a:srgbClr val="FF0000"/>
                </a:solidFill>
              </a:rPr>
              <a:t> </a:t>
            </a:r>
            <a:r>
              <a:rPr lang="en-US" sz="2000" dirty="0"/>
              <a:t>with 2023 form filings, but benefit design and administration should be compliant with the requirements it outlines</a:t>
            </a:r>
          </a:p>
          <a:p>
            <a:pPr lvl="1" algn="just"/>
            <a:r>
              <a:rPr lang="en-US" sz="2000" dirty="0"/>
              <a:t>Carriers should be prepared to provide NQTL comparative analyses upon request as part of market conduct exams, consumer complaints, and form filings</a:t>
            </a:r>
          </a:p>
          <a:p>
            <a:pPr lvl="1" algn="just"/>
            <a:endParaRPr lang="en-US" sz="2000" dirty="0"/>
          </a:p>
        </p:txBody>
      </p:sp>
    </p:spTree>
    <p:extLst>
      <p:ext uri="{BB962C8B-B14F-4D97-AF65-F5344CB8AC3E}">
        <p14:creationId xmlns:p14="http://schemas.microsoft.com/office/powerpoint/2010/main" val="252258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 (</a:t>
            </a:r>
            <a:r>
              <a:rPr lang="en-US" dirty="0" err="1"/>
              <a:t>cont</a:t>
            </a:r>
            <a:r>
              <a:rPr lang="en-US" dirty="0"/>
              <a: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p:txBody>
          <a:bodyPr>
            <a:normAutofit/>
          </a:bodyPr>
          <a:lstStyle/>
          <a:p>
            <a:pPr algn="just"/>
            <a:r>
              <a:rPr lang="en-US" sz="2200" dirty="0"/>
              <a:t>QTL/Financial Requirement Guidance Document</a:t>
            </a:r>
          </a:p>
          <a:p>
            <a:pPr lvl="1" algn="just"/>
            <a:r>
              <a:rPr lang="en-US" sz="2000" dirty="0"/>
              <a:t>Includes required steps for compliance in 2023 filings</a:t>
            </a:r>
          </a:p>
          <a:p>
            <a:pPr lvl="1" algn="just"/>
            <a:r>
              <a:rPr lang="en-US" sz="2000" dirty="0"/>
              <a:t>Must correctly recognize that some services can treat both Medical/Surgical and Mental Health/Substance Use Disorder conditions (nutritional counseling, occupational therapy, etc.)</a:t>
            </a:r>
          </a:p>
          <a:p>
            <a:pPr lvl="1" algn="just"/>
            <a:r>
              <a:rPr lang="en-US" sz="2000" dirty="0"/>
              <a:t>Must determine expected claim dollar amounts correctly and apply predominant level to MH/SUD benefits</a:t>
            </a:r>
          </a:p>
        </p:txBody>
      </p:sp>
    </p:spTree>
    <p:extLst>
      <p:ext uri="{BB962C8B-B14F-4D97-AF65-F5344CB8AC3E}">
        <p14:creationId xmlns:p14="http://schemas.microsoft.com/office/powerpoint/2010/main" val="175417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a:xfrm>
            <a:off x="784910" y="690282"/>
            <a:ext cx="8596668" cy="1320800"/>
          </a:xfrm>
        </p:spPr>
        <p:txBody>
          <a:bodyPr/>
          <a:lstStyle/>
          <a:p>
            <a:pPr algn="ctr"/>
            <a:r>
              <a:rPr lang="en-US" dirty="0"/>
              <a:t>Mental Health Parity (MHPAEA) Compliance (</a:t>
            </a:r>
            <a:r>
              <a:rPr lang="en-US" dirty="0" err="1"/>
              <a:t>cont</a:t>
            </a:r>
            <a:r>
              <a:rPr lang="en-US" dirty="0"/>
              <a: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784910" y="2286945"/>
            <a:ext cx="9067315" cy="4055132"/>
          </a:xfrm>
        </p:spPr>
        <p:txBody>
          <a:bodyPr>
            <a:normAutofit/>
          </a:bodyPr>
          <a:lstStyle/>
          <a:p>
            <a:endParaRPr lang="en-US" sz="2200" dirty="0"/>
          </a:p>
          <a:p>
            <a:r>
              <a:rPr lang="en-US" sz="2200" dirty="0"/>
              <a:t>Intend to revise Administrative Letter 2020-03 (Autism Spectrum Disorder)</a:t>
            </a:r>
          </a:p>
          <a:p>
            <a:pPr lvl="1"/>
            <a:r>
              <a:rPr lang="en-US" sz="2000" dirty="0"/>
              <a:t>ASD is a Mental Health condition</a:t>
            </a:r>
          </a:p>
          <a:p>
            <a:pPr lvl="1"/>
            <a:r>
              <a:rPr lang="en-US" sz="2000" dirty="0"/>
              <a:t>Applied Behavior Analysis is an EHB and must be covered by QHPs to comply with MHPAEA in 2023 filings and going forward</a:t>
            </a:r>
          </a:p>
          <a:p>
            <a:pPr lvl="1"/>
            <a:r>
              <a:rPr lang="en-US" sz="2000" dirty="0"/>
              <a:t>Final Guidance Forthcoming</a:t>
            </a:r>
          </a:p>
          <a:p>
            <a:pPr marL="457200" lvl="1" indent="0">
              <a:buNone/>
            </a:pPr>
            <a:endParaRPr lang="en-US" sz="2000" dirty="0"/>
          </a:p>
        </p:txBody>
      </p:sp>
    </p:spTree>
    <p:extLst>
      <p:ext uri="{BB962C8B-B14F-4D97-AF65-F5344CB8AC3E}">
        <p14:creationId xmlns:p14="http://schemas.microsoft.com/office/powerpoint/2010/main" val="2125314423"/>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39369</TotalTime>
  <Words>1807</Words>
  <Application>Microsoft Office PowerPoint</Application>
  <PresentationFormat>Widescreen</PresentationFormat>
  <Paragraphs>161</Paragraphs>
  <Slides>21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21</vt:i4>
      </vt:variant>
    </vt:vector>
  </HeadingPairs>
  <TitlesOfParts>
    <vt:vector size="29" baseType="lpstr">
      <vt:lpstr>Arial</vt:lpstr>
      <vt:lpstr>Calibri</vt:lpstr>
      <vt:lpstr>Courier New</vt:lpstr>
      <vt:lpstr>Symbol</vt:lpstr>
      <vt:lpstr>Times New Roman</vt:lpstr>
      <vt:lpstr>Trebuchet MS</vt:lpstr>
      <vt:lpstr>Wingdings 3</vt:lpstr>
      <vt:lpstr>Facet</vt:lpstr>
      <vt:lpstr>Plan Year 2023 Virginia ACA  Carrier Teleconference</vt:lpstr>
      <vt:lpstr>Bureau of Insurance Presenters</vt:lpstr>
      <vt:lpstr>Important Dates (2022)</vt:lpstr>
      <vt:lpstr>Important Dates (2022)</vt:lpstr>
      <vt:lpstr>Virginia ACA Rate Filing Information</vt:lpstr>
      <vt:lpstr>Health Care Shared Savings Incentive Program </vt:lpstr>
      <vt:lpstr>Mental Health Parity (MHPAEA) Compliance</vt:lpstr>
      <vt:lpstr>Mental Health Parity (MHPAEA) Compliance (cont)</vt:lpstr>
      <vt:lpstr>Mental Health Parity (MHPAEA) Compliance (cont)</vt:lpstr>
      <vt:lpstr>Binder Filing Reminders (2022 dates)</vt:lpstr>
      <vt:lpstr>Binder Filing Reminders (cont.)</vt:lpstr>
      <vt:lpstr>Binder Filing Reminders (cont.)</vt:lpstr>
      <vt:lpstr>Binder Filing Reminders (cont.)</vt:lpstr>
      <vt:lpstr>Commonwealth Health Reinsurance Program</vt:lpstr>
      <vt:lpstr>Virginia Legislation</vt:lpstr>
      <vt:lpstr>Virginia Legislation (Continued)</vt:lpstr>
      <vt:lpstr>Plans &amp; Benefits Template – EHB Percent of Total Premium</vt:lpstr>
      <vt:lpstr>Virginia Rate Filing Template – Five Areas</vt:lpstr>
      <vt:lpstr>Virginia Rate Filing Template – Five Areas</vt:lpstr>
      <vt:lpstr>PowerPoint Presentation</vt:lpstr>
      <vt:lpstr>ACA Form/Rate Filing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Shea</dc:creator>
  <cp:lastModifiedBy>Johnathan Nixon</cp:lastModifiedBy>
  <cp:revision>188</cp:revision>
  <cp:lastPrinted>2019-03-05T16:18:44Z</cp:lastPrinted>
  <dcterms:created xsi:type="dcterms:W3CDTF">2019-02-14T18:50:23Z</dcterms:created>
  <dcterms:modified xsi:type="dcterms:W3CDTF">2022-03-29T12:46:23Z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978d1b-6ed2-4706-b37d-344011273722_Enabled">
    <vt:lpwstr>true</vt:lpwstr>
  </property>
  <property fmtid="{D5CDD505-2E9C-101B-9397-08002B2CF9AE}" pid="3" name="MSIP_Label_46978d1b-6ed2-4706-b37d-344011273722_SetDate">
    <vt:lpwstr>2022-02-15T14:34:09Z</vt:lpwstr>
  </property>
  <property fmtid="{D5CDD505-2E9C-101B-9397-08002B2CF9AE}" pid="4" name="MSIP_Label_46978d1b-6ed2-4706-b37d-344011273722_Method">
    <vt:lpwstr>Privileged</vt:lpwstr>
  </property>
  <property fmtid="{D5CDD505-2E9C-101B-9397-08002B2CF9AE}" pid="5" name="MSIP_Label_46978d1b-6ed2-4706-b37d-344011273722_Name">
    <vt:lpwstr>46978d1b-6ed2-4706-b37d-344011273722</vt:lpwstr>
  </property>
  <property fmtid="{D5CDD505-2E9C-101B-9397-08002B2CF9AE}" pid="6" name="MSIP_Label_46978d1b-6ed2-4706-b37d-344011273722_SiteId">
    <vt:lpwstr>1791a7f1-2629-474f-8283-d4da7899c3be</vt:lpwstr>
  </property>
  <property fmtid="{D5CDD505-2E9C-101B-9397-08002B2CF9AE}" pid="7" name="MSIP_Label_46978d1b-6ed2-4706-b37d-344011273722_ActionId">
    <vt:lpwstr>f9e03216-31ac-4466-b7f1-b3bdb5c0e1f8</vt:lpwstr>
  </property>
  <property fmtid="{D5CDD505-2E9C-101B-9397-08002B2CF9AE}" pid="8" name="MSIP_Label_46978d1b-6ed2-4706-b37d-344011273722_ContentBits">
    <vt:lpwstr>0</vt:lpwstr>
  </property>
</Properties>
</file>