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7"/>
  </p:notesMasterIdLst>
  <p:handoutMasterIdLst>
    <p:handoutMasterId r:id="rId28"/>
  </p:handoutMasterIdLst>
  <p:sldIdLst>
    <p:sldId id="256" r:id="rId2"/>
    <p:sldId id="279" r:id="rId3"/>
    <p:sldId id="257" r:id="rId4"/>
    <p:sldId id="259" r:id="rId5"/>
    <p:sldId id="307" r:id="rId6"/>
    <p:sldId id="308" r:id="rId7"/>
    <p:sldId id="280" r:id="rId8"/>
    <p:sldId id="281" r:id="rId9"/>
    <p:sldId id="283" r:id="rId10"/>
    <p:sldId id="298" r:id="rId11"/>
    <p:sldId id="296" r:id="rId12"/>
    <p:sldId id="270" r:id="rId13"/>
    <p:sldId id="302" r:id="rId14"/>
    <p:sldId id="272" r:id="rId15"/>
    <p:sldId id="275" r:id="rId16"/>
    <p:sldId id="284" r:id="rId17"/>
    <p:sldId id="295" r:id="rId18"/>
    <p:sldId id="293" r:id="rId19"/>
    <p:sldId id="305" r:id="rId20"/>
    <p:sldId id="294" r:id="rId21"/>
    <p:sldId id="306" r:id="rId22"/>
    <p:sldId id="299" r:id="rId23"/>
    <p:sldId id="300" r:id="rId24"/>
    <p:sldId id="301" r:id="rId25"/>
    <p:sldId id="285"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Blauvelt" initials="JB" lastIdx="4" clrIdx="0">
    <p:extLst>
      <p:ext uri="{19B8F6BF-5375-455C-9EA6-DF929625EA0E}">
        <p15:presenceInfo xmlns:p15="http://schemas.microsoft.com/office/powerpoint/2012/main" userId="S-1-5-21-1755143325-829050188-2076119496-2949" providerId="AD"/>
      </p:ext>
    </p:extLst>
  </p:cmAuthor>
  <p:cmAuthor id="2" name="Julie Blauvelt" initials="JB [2]" lastIdx="7" clrIdx="1">
    <p:extLst>
      <p:ext uri="{19B8F6BF-5375-455C-9EA6-DF929625EA0E}">
        <p15:presenceInfo xmlns:p15="http://schemas.microsoft.com/office/powerpoint/2012/main" userId="S::JBLAUVELT@scc.virginia.gov::62758c94-82f3-47b9-9736-fd5f776a95c8" providerId="AD"/>
      </p:ext>
    </p:extLst>
  </p:cmAuthor>
  <p:cmAuthor id="3" name="Sharon Holston" initials="SH" lastIdx="1" clrIdx="2">
    <p:extLst>
      <p:ext uri="{19B8F6BF-5375-455C-9EA6-DF929625EA0E}">
        <p15:presenceInfo xmlns:p15="http://schemas.microsoft.com/office/powerpoint/2012/main" userId="S::SHOLSTON@scc.virginia.gov::81da99e9-eb15-466a-8c87-058962af58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965" y="62"/>
      </p:cViewPr>
      <p:guideLst/>
    </p:cSldViewPr>
  </p:slideViewPr>
  <p:notesTextViewPr>
    <p:cViewPr>
      <p:scale>
        <a:sx n="1" d="1"/>
        <a:sy n="1" d="1"/>
      </p:scale>
      <p:origin x="0" y="0"/>
    </p:cViewPr>
  </p:notesText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9AACC8-6794-4C00-AB34-53F0D9E002A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6A56939-0367-41FA-96DB-846ED1C7800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7670737-A115-4ABD-9876-C6A2D042CD37}" type="datetimeFigureOut">
              <a:rPr lang="en-US" smtClean="0"/>
              <a:t>3/30/2023</a:t>
            </a:fld>
            <a:endParaRPr lang="en-US" dirty="0"/>
          </a:p>
        </p:txBody>
      </p:sp>
      <p:sp>
        <p:nvSpPr>
          <p:cNvPr id="4" name="Footer Placeholder 3">
            <a:extLst>
              <a:ext uri="{FF2B5EF4-FFF2-40B4-BE49-F238E27FC236}">
                <a16:creationId xmlns:a16="http://schemas.microsoft.com/office/drawing/2014/main" id="{EC5836B2-2B32-412B-A257-90A872BEDD7C}"/>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99DDB80-B5C8-4A7C-94A2-C5A18587FF5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02892E-1682-4D50-8050-B678FA827708}" type="slidenum">
              <a:rPr lang="en-US" smtClean="0"/>
              <a:t>‹#›</a:t>
            </a:fld>
            <a:endParaRPr lang="en-US" dirty="0"/>
          </a:p>
        </p:txBody>
      </p:sp>
    </p:spTree>
    <p:extLst>
      <p:ext uri="{BB962C8B-B14F-4D97-AF65-F5344CB8AC3E}">
        <p14:creationId xmlns:p14="http://schemas.microsoft.com/office/powerpoint/2010/main" val="119469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B2F4064-0D54-4AB2-ADB6-304E11135F3B}" type="datetimeFigureOut">
              <a:rPr lang="en-US" smtClean="0"/>
              <a:t>3/30/2023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B6700F2-F129-4042-922F-A8EBEE74AA4F}" type="slidenum">
              <a:rPr lang="en-US" smtClean="0"/>
              <a:t>‹#›</a:t>
            </a:fld>
            <a:endParaRPr lang="en-US"/>
          </a:p>
        </p:txBody>
      </p:sp>
    </p:spTree>
    <p:extLst>
      <p:ext uri="{BB962C8B-B14F-4D97-AF65-F5344CB8AC3E}">
        <p14:creationId xmlns:p14="http://schemas.microsoft.com/office/powerpoint/2010/main" val="212742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6700F2-F129-4042-922F-A8EBEE74AA4F}" type="slidenum">
              <a:rPr lang="en-US" smtClean="0"/>
              <a:t>3</a:t>
            </a:fld>
            <a:endParaRPr lang="en-US"/>
          </a:p>
        </p:txBody>
      </p:sp>
    </p:spTree>
    <p:extLst>
      <p:ext uri="{BB962C8B-B14F-4D97-AF65-F5344CB8AC3E}">
        <p14:creationId xmlns:p14="http://schemas.microsoft.com/office/powerpoint/2010/main" val="3572566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FB4685-2EE1-4F0D-9F13-F8B6965C6172}" type="slidenum">
              <a:rPr lang="en-US" smtClean="0"/>
              <a:t>21</a:t>
            </a:fld>
            <a:endParaRPr lang="en-US"/>
          </a:p>
        </p:txBody>
      </p:sp>
    </p:spTree>
    <p:extLst>
      <p:ext uri="{BB962C8B-B14F-4D97-AF65-F5344CB8AC3E}">
        <p14:creationId xmlns:p14="http://schemas.microsoft.com/office/powerpoint/2010/main" val="972115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365013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334105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7023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1134808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86701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4043702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2057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26541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406106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52622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29095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199575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264022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413926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339073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631844-BD58-45C8-B89C-9007DBBF2328}" type="datetimeFigureOut">
              <a:rPr lang="en-US" smtClean="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dirty="0"/>
          </a:p>
        </p:txBody>
      </p:sp>
    </p:spTree>
    <p:extLst>
      <p:ext uri="{BB962C8B-B14F-4D97-AF65-F5344CB8AC3E}">
        <p14:creationId xmlns:p14="http://schemas.microsoft.com/office/powerpoint/2010/main" val="2529738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631844-BD58-45C8-B89C-9007DBBF2328}" type="datetimeFigureOut">
              <a:rPr lang="en-US" smtClean="0"/>
              <a:t>3/30/2023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0B2B24-0794-435D-9777-1EF3DD87879C}" type="slidenum">
              <a:rPr lang="en-US" smtClean="0"/>
              <a:t>‹#›</a:t>
            </a:fld>
            <a:endParaRPr lang="en-US" dirty="0"/>
          </a:p>
        </p:txBody>
      </p:sp>
    </p:spTree>
    <p:extLst>
      <p:ext uri="{BB962C8B-B14F-4D97-AF65-F5344CB8AC3E}">
        <p14:creationId xmlns:p14="http://schemas.microsoft.com/office/powerpoint/2010/main" val="293316324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Brant.Lyons@scc.virginia.gov" TargetMode="External"/><Relationship Id="rId7" Type="http://schemas.openxmlformats.org/officeDocument/2006/relationships/hyperlink" Target="mailto:Toni.Janoski@scc.virginia.gov" TargetMode="External"/><Relationship Id="rId2" Type="http://schemas.openxmlformats.org/officeDocument/2006/relationships/hyperlink" Target="mailto:David.Shea@scc.virginia.gov" TargetMode="External"/><Relationship Id="rId1" Type="http://schemas.openxmlformats.org/officeDocument/2006/relationships/slideLayout" Target="../slideLayouts/slideLayout2.xml"/><Relationship Id="rId6" Type="http://schemas.openxmlformats.org/officeDocument/2006/relationships/hyperlink" Target="mailto:Julie.Blauvelt@scc.virginia.gov" TargetMode="External"/><Relationship Id="rId5" Type="http://schemas.openxmlformats.org/officeDocument/2006/relationships/hyperlink" Target="mailto:Bradley.Marsh@scc.virginia.gov" TargetMode="External"/><Relationship Id="rId4" Type="http://schemas.openxmlformats.org/officeDocument/2006/relationships/hyperlink" Target="mailto:Sharon.Holston@scc.virginia.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ExchangeCarriers@scc.virginia.go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ExchangeCarriers@scc.virginia.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ACAFilingInfo@scc.virgini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04FC39-9C4E-41DA-83F9-537B3D0FC8BE}"/>
              </a:ext>
            </a:extLst>
          </p:cNvPr>
          <p:cNvSpPr>
            <a:spLocks noGrp="1"/>
          </p:cNvSpPr>
          <p:nvPr>
            <p:ph type="title"/>
          </p:nvPr>
        </p:nvSpPr>
        <p:spPr>
          <a:xfrm>
            <a:off x="1248834" y="142875"/>
            <a:ext cx="8596668" cy="1320800"/>
          </a:xfrm>
        </p:spPr>
        <p:txBody>
          <a:bodyPr>
            <a:normAutofit/>
          </a:bodyPr>
          <a:lstStyle/>
          <a:p>
            <a:pPr algn="ctr"/>
            <a:r>
              <a:rPr lang="en-US" b="1" dirty="0"/>
              <a:t>Plan Year </a:t>
            </a:r>
            <a:r>
              <a:rPr lang="en-US" b="1" dirty="0">
                <a:solidFill>
                  <a:srgbClr val="0070C0"/>
                </a:solidFill>
              </a:rPr>
              <a:t>2024</a:t>
            </a:r>
            <a:r>
              <a:rPr lang="en-US" b="1" dirty="0"/>
              <a:t> Virginia ACA </a:t>
            </a:r>
            <a:br>
              <a:rPr lang="en-US" b="1" dirty="0"/>
            </a:br>
            <a:r>
              <a:rPr lang="en-US" b="1" dirty="0"/>
              <a:t>Carrier Teleconference</a:t>
            </a:r>
          </a:p>
        </p:txBody>
      </p:sp>
      <p:sp>
        <p:nvSpPr>
          <p:cNvPr id="5" name="Content Placeholder 4">
            <a:extLst>
              <a:ext uri="{FF2B5EF4-FFF2-40B4-BE49-F238E27FC236}">
                <a16:creationId xmlns:a16="http://schemas.microsoft.com/office/drawing/2014/main" id="{93627EB2-6576-4712-BD4D-2E4550B36272}"/>
              </a:ext>
            </a:extLst>
          </p:cNvPr>
          <p:cNvSpPr>
            <a:spLocks noGrp="1"/>
          </p:cNvSpPr>
          <p:nvPr>
            <p:ph idx="1"/>
          </p:nvPr>
        </p:nvSpPr>
        <p:spPr>
          <a:xfrm>
            <a:off x="1086379" y="1463675"/>
            <a:ext cx="8921577" cy="5235950"/>
          </a:xfrm>
        </p:spPr>
        <p:txBody>
          <a:bodyPr>
            <a:normAutofit/>
          </a:bodyPr>
          <a:lstStyle/>
          <a:p>
            <a:pPr marL="0" indent="0">
              <a:buNone/>
            </a:pPr>
            <a:r>
              <a:rPr lang="en-US" sz="3000" dirty="0"/>
              <a:t>Today’s topics include:</a:t>
            </a:r>
          </a:p>
          <a:p>
            <a:pPr lvl="1"/>
            <a:r>
              <a:rPr lang="en-US" sz="3000" dirty="0"/>
              <a:t>Important Dates</a:t>
            </a:r>
          </a:p>
          <a:p>
            <a:pPr lvl="1"/>
            <a:r>
              <a:rPr lang="en-US" sz="3000" dirty="0"/>
              <a:t>Virginia ACA Rate Filing Information</a:t>
            </a:r>
          </a:p>
          <a:p>
            <a:pPr lvl="1"/>
            <a:r>
              <a:rPr lang="en-US" sz="3200" dirty="0"/>
              <a:t>Mental Health Parity Compliance </a:t>
            </a:r>
          </a:p>
          <a:p>
            <a:pPr lvl="1"/>
            <a:r>
              <a:rPr lang="en-US" sz="3200" dirty="0"/>
              <a:t>Binder Filing Reminders</a:t>
            </a:r>
          </a:p>
          <a:p>
            <a:pPr lvl="1"/>
            <a:r>
              <a:rPr lang="en-US" sz="3200" dirty="0"/>
              <a:t>Commonwealth Health Reinsurance Program</a:t>
            </a:r>
          </a:p>
          <a:p>
            <a:pPr lvl="1"/>
            <a:r>
              <a:rPr lang="en-US" sz="3000" dirty="0"/>
              <a:t>Virginia Legislation</a:t>
            </a:r>
          </a:p>
          <a:p>
            <a:pPr lvl="1"/>
            <a:r>
              <a:rPr lang="en-US" sz="3000" dirty="0"/>
              <a:t>Virginia Health Benefit Exchange Updates</a:t>
            </a:r>
          </a:p>
          <a:p>
            <a:pPr lvl="1"/>
            <a:endParaRPr lang="en-US" sz="3000" dirty="0"/>
          </a:p>
        </p:txBody>
      </p:sp>
    </p:spTree>
    <p:extLst>
      <p:ext uri="{BB962C8B-B14F-4D97-AF65-F5344CB8AC3E}">
        <p14:creationId xmlns:p14="http://schemas.microsoft.com/office/powerpoint/2010/main" val="4048463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a:xfrm>
            <a:off x="784910" y="690282"/>
            <a:ext cx="8596668" cy="1320800"/>
          </a:xfrm>
        </p:spPr>
        <p:txBody>
          <a:bodyPr/>
          <a:lstStyle/>
          <a:p>
            <a:pPr algn="ctr"/>
            <a:r>
              <a:rPr lang="en-US" dirty="0"/>
              <a:t>Mental Health Parity (MHPAEA) Compliance (cont.)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784910" y="2286945"/>
            <a:ext cx="9067315" cy="4055132"/>
          </a:xfrm>
        </p:spPr>
        <p:txBody>
          <a:bodyPr>
            <a:normAutofit/>
          </a:bodyPr>
          <a:lstStyle/>
          <a:p>
            <a:endParaRPr lang="en-US" sz="2200" dirty="0"/>
          </a:p>
          <a:p>
            <a:r>
              <a:rPr lang="en-US" sz="2200" dirty="0"/>
              <a:t>Additions to MHPAEA Forms Checklist (cont.)</a:t>
            </a:r>
          </a:p>
          <a:p>
            <a:pPr lvl="1" algn="just"/>
            <a:r>
              <a:rPr lang="en-US" sz="2000" dirty="0"/>
              <a:t>The issuer shall provide a list of all NQTLs imposed upon mental health or substance use disorder benefits within each classification of benefits (or applicable sub-classification). </a:t>
            </a:r>
          </a:p>
          <a:p>
            <a:pPr lvl="1" algn="just"/>
            <a:r>
              <a:rPr lang="en-US" sz="2000" dirty="0"/>
              <a:t>The issuer shall provide an attestation that for each NQTL imposed on MH/SUD benefits, in each classification the limitation is imposed, the issuer has performed an analysis that contains the required 5 steps.</a:t>
            </a:r>
          </a:p>
          <a:p>
            <a:pPr lvl="2" algn="just"/>
            <a:r>
              <a:rPr lang="en-US" sz="1800" dirty="0"/>
              <a:t>The analyses must be available upon request.</a:t>
            </a:r>
          </a:p>
          <a:p>
            <a:pPr lvl="2" algn="just"/>
            <a:r>
              <a:rPr lang="en-US" sz="1800" dirty="0"/>
              <a:t>NOTE: Policy exclusions, such as certain MH/SUD treatments that are not covered, are NQTLs.</a:t>
            </a:r>
          </a:p>
          <a:p>
            <a:pPr marL="457200" lvl="1" indent="0">
              <a:buNone/>
            </a:pPr>
            <a:endParaRPr lang="en-US" sz="2000" dirty="0"/>
          </a:p>
        </p:txBody>
      </p:sp>
    </p:spTree>
    <p:extLst>
      <p:ext uri="{BB962C8B-B14F-4D97-AF65-F5344CB8AC3E}">
        <p14:creationId xmlns:p14="http://schemas.microsoft.com/office/powerpoint/2010/main" val="4775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a:xfrm>
            <a:off x="784910" y="690282"/>
            <a:ext cx="8596668" cy="1320800"/>
          </a:xfrm>
        </p:spPr>
        <p:txBody>
          <a:bodyPr/>
          <a:lstStyle/>
          <a:p>
            <a:pPr algn="ctr"/>
            <a:r>
              <a:rPr lang="en-US" dirty="0"/>
              <a:t>Mental Health Parity (MHPAEA) Compliance (cont.)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784910" y="2286945"/>
            <a:ext cx="9067315" cy="4055132"/>
          </a:xfrm>
        </p:spPr>
        <p:txBody>
          <a:bodyPr>
            <a:normAutofit/>
          </a:bodyPr>
          <a:lstStyle/>
          <a:p>
            <a:endParaRPr lang="en-US" sz="2200" dirty="0"/>
          </a:p>
          <a:p>
            <a:r>
              <a:rPr lang="en-US" sz="2200" dirty="0"/>
              <a:t>Additions to MHPAEA Forms Checklist (cont.)</a:t>
            </a:r>
          </a:p>
          <a:p>
            <a:pPr lvl="1" algn="just"/>
            <a:r>
              <a:rPr lang="en-US" sz="2000" dirty="0"/>
              <a:t>The certification at the end is more specific – financial requirement/QTL testing, NQTL analyses performed and available.</a:t>
            </a:r>
          </a:p>
          <a:p>
            <a:pPr lvl="1" algn="just"/>
            <a:r>
              <a:rPr lang="en-US" sz="2000" dirty="0"/>
              <a:t>In addition, the issuer shall provide a certification from an actuary that an actuarial cost model was built to test each financial requirement and quantitative treatment limitation. An issuer shall use appropriate and sufficient data to perform the analysis in compliance with applicable Actuarial Standards of Practice.  Please attach this certification under the Supporting Documentation tab of the Form Filing.</a:t>
            </a:r>
          </a:p>
          <a:p>
            <a:pPr marL="457200" lvl="1" indent="0">
              <a:buNone/>
            </a:pPr>
            <a:endParaRPr lang="en-US" sz="2000" dirty="0"/>
          </a:p>
        </p:txBody>
      </p:sp>
    </p:spTree>
    <p:extLst>
      <p:ext uri="{BB962C8B-B14F-4D97-AF65-F5344CB8AC3E}">
        <p14:creationId xmlns:p14="http://schemas.microsoft.com/office/powerpoint/2010/main" val="2854234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B6D12-41ED-4196-9AED-CF62B4ABCAE3}"/>
              </a:ext>
            </a:extLst>
          </p:cNvPr>
          <p:cNvSpPr>
            <a:spLocks noGrp="1"/>
          </p:cNvSpPr>
          <p:nvPr>
            <p:ph type="title"/>
          </p:nvPr>
        </p:nvSpPr>
        <p:spPr>
          <a:xfrm>
            <a:off x="677334" y="609600"/>
            <a:ext cx="8596668" cy="1126921"/>
          </a:xfrm>
        </p:spPr>
        <p:txBody>
          <a:bodyPr/>
          <a:lstStyle/>
          <a:p>
            <a:pPr algn="ctr"/>
            <a:r>
              <a:rPr lang="en-US" dirty="0"/>
              <a:t>Binder Filing Reminders (2023</a:t>
            </a:r>
            <a:r>
              <a:rPr lang="en-US" dirty="0">
                <a:solidFill>
                  <a:schemeClr val="tx1"/>
                </a:solidFill>
              </a:rPr>
              <a:t> </a:t>
            </a:r>
            <a:r>
              <a:rPr lang="en-US" dirty="0"/>
              <a:t>dates)</a:t>
            </a:r>
          </a:p>
        </p:txBody>
      </p:sp>
      <p:sp>
        <p:nvSpPr>
          <p:cNvPr id="3" name="Content Placeholder 2">
            <a:extLst>
              <a:ext uri="{FF2B5EF4-FFF2-40B4-BE49-F238E27FC236}">
                <a16:creationId xmlns:a16="http://schemas.microsoft.com/office/drawing/2014/main" id="{6AC5E6AA-9027-41E4-B961-1C04BFA12228}"/>
              </a:ext>
            </a:extLst>
          </p:cNvPr>
          <p:cNvSpPr>
            <a:spLocks noGrp="1"/>
          </p:cNvSpPr>
          <p:nvPr>
            <p:ph idx="1"/>
          </p:nvPr>
        </p:nvSpPr>
        <p:spPr>
          <a:xfrm>
            <a:off x="302003" y="1468073"/>
            <a:ext cx="9580227" cy="4932727"/>
          </a:xfrm>
        </p:spPr>
        <p:txBody>
          <a:bodyPr>
            <a:normAutofit lnSpcReduction="10000"/>
          </a:bodyPr>
          <a:lstStyle/>
          <a:p>
            <a:endParaRPr lang="en-US" sz="2200" dirty="0"/>
          </a:p>
          <a:p>
            <a:r>
              <a:rPr lang="en-US" sz="2200" dirty="0">
                <a:solidFill>
                  <a:schemeClr val="tx1"/>
                </a:solidFill>
              </a:rPr>
              <a:t>May 12</a:t>
            </a:r>
            <a:r>
              <a:rPr lang="en-US" sz="2200" baseline="30000" dirty="0">
                <a:solidFill>
                  <a:schemeClr val="tx1"/>
                </a:solidFill>
              </a:rPr>
              <a:t>th</a:t>
            </a:r>
            <a:r>
              <a:rPr lang="en-US" sz="2200" dirty="0">
                <a:solidFill>
                  <a:schemeClr val="tx1"/>
                </a:solidFill>
              </a:rPr>
              <a:t> - binder filing deadline for SADPs</a:t>
            </a:r>
          </a:p>
          <a:p>
            <a:r>
              <a:rPr lang="en-US" sz="2200" dirty="0">
                <a:solidFill>
                  <a:schemeClr val="tx1"/>
                </a:solidFill>
              </a:rPr>
              <a:t>May 12</a:t>
            </a:r>
            <a:r>
              <a:rPr lang="en-US" sz="2200" baseline="30000" dirty="0">
                <a:solidFill>
                  <a:schemeClr val="tx1"/>
                </a:solidFill>
              </a:rPr>
              <a:t>th - </a:t>
            </a:r>
            <a:r>
              <a:rPr lang="en-US" sz="2200" dirty="0">
                <a:solidFill>
                  <a:schemeClr val="tx1"/>
                </a:solidFill>
              </a:rPr>
              <a:t> binder filing deadline for any carrier who wants to take advantage of the early bird transfer</a:t>
            </a:r>
          </a:p>
          <a:p>
            <a:r>
              <a:rPr lang="en-US" sz="2200" dirty="0">
                <a:solidFill>
                  <a:schemeClr val="tx1"/>
                </a:solidFill>
              </a:rPr>
              <a:t>May 19</a:t>
            </a:r>
            <a:r>
              <a:rPr lang="en-US" sz="2200" baseline="30000" dirty="0">
                <a:solidFill>
                  <a:schemeClr val="tx1"/>
                </a:solidFill>
              </a:rPr>
              <a:t>th</a:t>
            </a:r>
            <a:r>
              <a:rPr lang="en-US" sz="2200" dirty="0">
                <a:solidFill>
                  <a:schemeClr val="tx1"/>
                </a:solidFill>
              </a:rPr>
              <a:t> </a:t>
            </a:r>
            <a:r>
              <a:rPr lang="en-US" sz="2200" dirty="0"/>
              <a:t>– binder filing deadline for Individual and Small Group coverage inside and outside the exchange. </a:t>
            </a:r>
          </a:p>
          <a:p>
            <a:r>
              <a:rPr lang="en-US" sz="2200" dirty="0">
                <a:solidFill>
                  <a:schemeClr val="tx1"/>
                </a:solidFill>
              </a:rPr>
              <a:t>May 19</a:t>
            </a:r>
            <a:r>
              <a:rPr lang="en-US" sz="2200" baseline="30000" dirty="0">
                <a:solidFill>
                  <a:schemeClr val="tx1"/>
                </a:solidFill>
              </a:rPr>
              <a:t>th</a:t>
            </a:r>
            <a:r>
              <a:rPr lang="en-US" sz="2200" dirty="0">
                <a:solidFill>
                  <a:schemeClr val="tx1"/>
                </a:solidFill>
              </a:rPr>
              <a:t> – </a:t>
            </a:r>
            <a:r>
              <a:rPr lang="en-US" sz="2400" b="0" i="0" u="none" strike="noStrike" baseline="0" dirty="0">
                <a:solidFill>
                  <a:srgbClr val="000000"/>
                </a:solidFill>
                <a:latin typeface="Calibri" panose="020F0502020204030204" pitchFamily="34" charset="0"/>
              </a:rPr>
              <a:t>Deadline for submission of Material Change Filing to BOI’s Financial Regulations Department and Virginia Department of Health for service area expansions in the individual and small group markets</a:t>
            </a:r>
            <a:r>
              <a:rPr lang="en-US" sz="2200" dirty="0">
                <a:solidFill>
                  <a:schemeClr val="tx1"/>
                </a:solidFill>
              </a:rPr>
              <a:t>.</a:t>
            </a:r>
          </a:p>
          <a:p>
            <a:r>
              <a:rPr lang="en-US" sz="2200" dirty="0"/>
              <a:t>Carriers should use the Plan Validation Workspace in the HIOS Marketplace Plan Management System (MPMS) prior to submission in the binder.  </a:t>
            </a:r>
          </a:p>
          <a:p>
            <a:pPr marL="0" indent="0">
              <a:buNone/>
            </a:pPr>
            <a:r>
              <a:rPr lang="en-US" sz="2200" dirty="0"/>
              <a:t> </a:t>
            </a:r>
          </a:p>
          <a:p>
            <a:pPr marL="0" indent="0">
              <a:buNone/>
            </a:pPr>
            <a:endParaRPr lang="en-US" sz="2200" dirty="0"/>
          </a:p>
          <a:p>
            <a:endParaRPr lang="en-US" dirty="0"/>
          </a:p>
          <a:p>
            <a:endParaRPr lang="en-US" dirty="0"/>
          </a:p>
          <a:p>
            <a:endParaRPr lang="en-US" dirty="0"/>
          </a:p>
        </p:txBody>
      </p:sp>
    </p:spTree>
    <p:extLst>
      <p:ext uri="{BB962C8B-B14F-4D97-AF65-F5344CB8AC3E}">
        <p14:creationId xmlns:p14="http://schemas.microsoft.com/office/powerpoint/2010/main" val="160929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804421"/>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142614" y="1159497"/>
            <a:ext cx="9858636" cy="5631828"/>
          </a:xfrm>
        </p:spPr>
        <p:txBody>
          <a:bodyPr>
            <a:noAutofit/>
          </a:bodyPr>
          <a:lstStyle/>
          <a:p>
            <a:pPr lvl="0">
              <a:buClr>
                <a:srgbClr val="4472C4"/>
              </a:buClr>
            </a:pPr>
            <a:endParaRPr lang="en-US" sz="1600" dirty="0">
              <a:solidFill>
                <a:prstClr val="black">
                  <a:lumMod val="75000"/>
                  <a:lumOff val="25000"/>
                </a:prstClr>
              </a:solidFill>
            </a:endParaRPr>
          </a:p>
          <a:p>
            <a:pPr>
              <a:buClr>
                <a:srgbClr val="4472C4"/>
              </a:buClr>
            </a:pPr>
            <a:endParaRPr lang="en-US" sz="1600" dirty="0">
              <a:solidFill>
                <a:schemeClr val="tx1"/>
              </a:solidFill>
            </a:endParaRPr>
          </a:p>
          <a:p>
            <a:pPr marL="0" indent="0">
              <a:buClr>
                <a:srgbClr val="4472C4"/>
              </a:buClr>
              <a:buNone/>
            </a:pPr>
            <a:endParaRPr lang="en-US" sz="1600" dirty="0">
              <a:solidFill>
                <a:schemeClr val="tx1"/>
              </a:solidFill>
            </a:endParaRPr>
          </a:p>
          <a:p>
            <a:pPr>
              <a:buClr>
                <a:srgbClr val="4472C4"/>
              </a:buClr>
            </a:pPr>
            <a:r>
              <a:rPr lang="en-US" sz="2400" b="1" dirty="0">
                <a:solidFill>
                  <a:schemeClr val="tx1"/>
                </a:solidFill>
                <a:effectLst/>
                <a:ea typeface="Times New Roman" panose="02020603050405020304" pitchFamily="18" charset="0"/>
              </a:rPr>
              <a:t>Plan Year 2024 - Transition to a State-Based Exchange</a:t>
            </a:r>
          </a:p>
          <a:p>
            <a:pPr lvl="1">
              <a:buClr>
                <a:srgbClr val="4472C4"/>
              </a:buClr>
            </a:pPr>
            <a:r>
              <a:rPr lang="en-US"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The Exchange is required to implement a dual SBE-FP and SBE QHP Certification process</a:t>
            </a:r>
            <a:endParaRPr lang="en-US" sz="1800" dirty="0">
              <a:solidFill>
                <a:schemeClr val="tx1"/>
              </a:solidFill>
              <a:effectLst/>
              <a:ea typeface="Times New Roman" panose="02020603050405020304" pitchFamily="18" charset="0"/>
            </a:endParaRPr>
          </a:p>
          <a:p>
            <a:pPr lvl="2">
              <a:buClr>
                <a:srgbClr val="4472C4"/>
              </a:buClr>
            </a:pPr>
            <a:r>
              <a:rPr lang="en-US" sz="1800" dirty="0">
                <a:solidFill>
                  <a:schemeClr val="tx1"/>
                </a:solidFill>
                <a:ea typeface="Times New Roman" panose="02020603050405020304" pitchFamily="18" charset="0"/>
              </a:rPr>
              <a:t>Binders will be transferred to CCIIO as an SBE-FP until VA and CCIIO mutually agree on VA’s readiness to be an SBE for the upcoming Open Enrollment – this will occur the first week of August. </a:t>
            </a:r>
          </a:p>
          <a:p>
            <a:pPr lvl="2">
              <a:buClr>
                <a:srgbClr val="4472C4"/>
              </a:buClr>
            </a:pPr>
            <a:r>
              <a:rPr lang="en-US" sz="1800" b="1" dirty="0">
                <a:solidFill>
                  <a:schemeClr val="tx1"/>
                </a:solidFill>
                <a:effectLst/>
                <a:ea typeface="Times New Roman" panose="02020603050405020304" pitchFamily="18" charset="0"/>
              </a:rPr>
              <a:t>Updated</a:t>
            </a:r>
            <a:r>
              <a:rPr lang="en-US" sz="1800" dirty="0">
                <a:solidFill>
                  <a:schemeClr val="tx1"/>
                </a:solidFill>
                <a:effectLst/>
                <a:ea typeface="Times New Roman" panose="02020603050405020304" pitchFamily="18" charset="0"/>
              </a:rPr>
              <a:t>: URLs must be submitted in the </a:t>
            </a:r>
            <a:r>
              <a:rPr lang="en-US" sz="1800" b="1" dirty="0">
                <a:solidFill>
                  <a:schemeClr val="tx1"/>
                </a:solidFill>
                <a:effectLst/>
                <a:ea typeface="Times New Roman" panose="02020603050405020304" pitchFamily="18" charset="0"/>
              </a:rPr>
              <a:t>MPMS </a:t>
            </a:r>
            <a:r>
              <a:rPr lang="en-US" sz="1800" dirty="0">
                <a:solidFill>
                  <a:schemeClr val="tx1"/>
                </a:solidFill>
                <a:effectLst/>
                <a:ea typeface="Times New Roman" panose="02020603050405020304" pitchFamily="18" charset="0"/>
              </a:rPr>
              <a:t>Module in HIOS, </a:t>
            </a:r>
            <a:r>
              <a:rPr lang="en-US" sz="1800" b="1" dirty="0">
                <a:solidFill>
                  <a:schemeClr val="tx1"/>
                </a:solidFill>
                <a:effectLst/>
                <a:ea typeface="Times New Roman" panose="02020603050405020304" pitchFamily="18" charset="0"/>
              </a:rPr>
              <a:t>and</a:t>
            </a:r>
            <a:r>
              <a:rPr lang="en-US" sz="1800" dirty="0">
                <a:solidFill>
                  <a:schemeClr val="tx1"/>
                </a:solidFill>
                <a:effectLst/>
                <a:ea typeface="Times New Roman" panose="02020603050405020304" pitchFamily="18" charset="0"/>
              </a:rPr>
              <a:t> under Supporting Documentation of the binders. </a:t>
            </a:r>
          </a:p>
          <a:p>
            <a:pPr lvl="2">
              <a:buClr>
                <a:srgbClr val="4472C4"/>
              </a:buClr>
            </a:pPr>
            <a:r>
              <a:rPr lang="en-US" sz="1800" dirty="0">
                <a:solidFill>
                  <a:schemeClr val="tx1"/>
                </a:solidFill>
                <a:ea typeface="Times New Roman" panose="02020603050405020304" pitchFamily="18" charset="0"/>
              </a:rPr>
              <a:t>The federal ID Crosswalk must be submitted in Plan Management Community, </a:t>
            </a:r>
            <a:r>
              <a:rPr lang="en-US" sz="1800" b="1" dirty="0">
                <a:solidFill>
                  <a:schemeClr val="tx1"/>
                </a:solidFill>
                <a:ea typeface="Times New Roman" panose="02020603050405020304" pitchFamily="18" charset="0"/>
              </a:rPr>
              <a:t>and</a:t>
            </a:r>
            <a:r>
              <a:rPr lang="en-US" sz="1800" dirty="0">
                <a:solidFill>
                  <a:schemeClr val="tx1"/>
                </a:solidFill>
                <a:ea typeface="Times New Roman" panose="02020603050405020304" pitchFamily="18" charset="0"/>
              </a:rPr>
              <a:t> under Supporting Documentation of the b</a:t>
            </a:r>
            <a:r>
              <a:rPr lang="en-US" sz="1800" dirty="0">
                <a:solidFill>
                  <a:schemeClr val="tx1"/>
                </a:solidFill>
                <a:effectLst/>
                <a:ea typeface="Times New Roman" panose="02020603050405020304" pitchFamily="18" charset="0"/>
              </a:rPr>
              <a:t>inders. </a:t>
            </a:r>
          </a:p>
          <a:p>
            <a:pPr marL="457200" lvl="1" indent="0">
              <a:buNone/>
            </a:pPr>
            <a:r>
              <a:rPr lang="en-US" sz="1800" dirty="0"/>
              <a:t> </a:t>
            </a:r>
          </a:p>
        </p:txBody>
      </p:sp>
    </p:spTree>
    <p:extLst>
      <p:ext uri="{BB962C8B-B14F-4D97-AF65-F5344CB8AC3E}">
        <p14:creationId xmlns:p14="http://schemas.microsoft.com/office/powerpoint/2010/main" val="261149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457200" y="1223683"/>
            <a:ext cx="8816802" cy="5353286"/>
          </a:xfrm>
        </p:spPr>
        <p:txBody>
          <a:bodyPr>
            <a:normAutofit/>
          </a:bodyPr>
          <a:lstStyle/>
          <a:p>
            <a:pPr marL="0">
              <a:spcBef>
                <a:spcPts val="0"/>
              </a:spcBef>
            </a:pPr>
            <a:endParaRPr lang="en-US" dirty="0">
              <a:latin typeface="Arial" panose="020B0604020202020204" pitchFamily="34" charset="0"/>
              <a:ea typeface="Times New Roman" panose="02020603050405020304" pitchFamily="18" charset="0"/>
            </a:endParaRPr>
          </a:p>
          <a:p>
            <a:r>
              <a:rPr lang="en-US" dirty="0"/>
              <a:t>Following the date of the initial transfer, </a:t>
            </a:r>
            <a:r>
              <a:rPr lang="en-US" b="1" dirty="0">
                <a:solidFill>
                  <a:schemeClr val="tx1"/>
                </a:solidFill>
              </a:rPr>
              <a:t>June 14, 2023</a:t>
            </a:r>
            <a:r>
              <a:rPr lang="en-US" dirty="0">
                <a:solidFill>
                  <a:schemeClr val="tx1"/>
                </a:solidFill>
              </a:rPr>
              <a:t> </a:t>
            </a:r>
            <a:r>
              <a:rPr lang="en-US" dirty="0"/>
              <a:t>a carrier subject to this date can only make </a:t>
            </a:r>
            <a:r>
              <a:rPr lang="en-US" b="1" dirty="0"/>
              <a:t>voluntary</a:t>
            </a:r>
            <a:r>
              <a:rPr lang="en-US" dirty="0"/>
              <a:t> changes to the information in any form, rate or binder filing if the BOI allows the change.  The carrier must make the request and submit the proposed revision as a </a:t>
            </a:r>
            <a:r>
              <a:rPr lang="en-US" b="1" dirty="0"/>
              <a:t>Note to Reviewer </a:t>
            </a:r>
            <a:r>
              <a:rPr lang="en-US" dirty="0"/>
              <a:t>in SERFF and wait for the BOI’s response prior to submitting the voluntary change in the filing.  This does not apply to BOI requested changes.</a:t>
            </a:r>
          </a:p>
          <a:p>
            <a:pPr lvl="0">
              <a:buClr>
                <a:srgbClr val="4472C4"/>
              </a:buClr>
            </a:pPr>
            <a:r>
              <a:rPr lang="en-US" dirty="0">
                <a:solidFill>
                  <a:prstClr val="black">
                    <a:lumMod val="75000"/>
                    <a:lumOff val="25000"/>
                  </a:prstClr>
                </a:solidFill>
              </a:rPr>
              <a:t>The Virginia Plan Schedule Comparison is included as a tab (tab IX) on the Virginia ACA Rate Filing Template for all individual and small group plans inside and outside the exchange. </a:t>
            </a:r>
          </a:p>
          <a:p>
            <a:pPr lvl="1">
              <a:buClr>
                <a:srgbClr val="4472C4"/>
              </a:buClr>
            </a:pPr>
            <a:r>
              <a:rPr lang="en-US" sz="1800" dirty="0">
                <a:solidFill>
                  <a:prstClr val="black">
                    <a:lumMod val="75000"/>
                    <a:lumOff val="25000"/>
                  </a:prstClr>
                </a:solidFill>
              </a:rPr>
              <a:t>The form number of the </a:t>
            </a:r>
            <a:r>
              <a:rPr lang="en-US" sz="1800" b="1" dirty="0">
                <a:solidFill>
                  <a:prstClr val="black">
                    <a:lumMod val="75000"/>
                    <a:lumOff val="25000"/>
                  </a:prstClr>
                </a:solidFill>
              </a:rPr>
              <a:t>schedule of benefits </a:t>
            </a:r>
            <a:r>
              <a:rPr lang="en-US" sz="1800" dirty="0">
                <a:solidFill>
                  <a:prstClr val="black">
                    <a:lumMod val="75000"/>
                    <a:lumOff val="25000"/>
                  </a:prstClr>
                </a:solidFill>
              </a:rPr>
              <a:t>associated with each plan should be entered in </a:t>
            </a:r>
            <a:r>
              <a:rPr lang="en-US" sz="1800" b="1" dirty="0">
                <a:solidFill>
                  <a:prstClr val="black">
                    <a:lumMod val="75000"/>
                    <a:lumOff val="25000"/>
                  </a:prstClr>
                </a:solidFill>
              </a:rPr>
              <a:t>Column E of tab IX</a:t>
            </a:r>
            <a:r>
              <a:rPr lang="en-US" sz="1800" dirty="0">
                <a:solidFill>
                  <a:prstClr val="black">
                    <a:lumMod val="75000"/>
                    <a:lumOff val="25000"/>
                  </a:prstClr>
                </a:solidFill>
              </a:rPr>
              <a:t>.</a:t>
            </a:r>
          </a:p>
          <a:p>
            <a:pPr lvl="0">
              <a:buClr>
                <a:srgbClr val="4472C4"/>
              </a:buClr>
            </a:pPr>
            <a:r>
              <a:rPr lang="en-US" b="1" dirty="0">
                <a:solidFill>
                  <a:prstClr val="black">
                    <a:lumMod val="75000"/>
                    <a:lumOff val="25000"/>
                  </a:prstClr>
                </a:solidFill>
              </a:rPr>
              <a:t>SADP</a:t>
            </a:r>
            <a:r>
              <a:rPr lang="en-US" dirty="0">
                <a:solidFill>
                  <a:prstClr val="black">
                    <a:lumMod val="75000"/>
                    <a:lumOff val="25000"/>
                  </a:prstClr>
                </a:solidFill>
              </a:rPr>
              <a:t> carriers must complete the Virginia Plan Schedule Comparison and attach it under the Supporting Documentation tab in each binder.</a:t>
            </a:r>
          </a:p>
          <a:p>
            <a:endParaRPr lang="en-US" dirty="0"/>
          </a:p>
          <a:p>
            <a:endParaRPr lang="en-US" dirty="0"/>
          </a:p>
        </p:txBody>
      </p:sp>
    </p:spTree>
    <p:extLst>
      <p:ext uri="{BB962C8B-B14F-4D97-AF65-F5344CB8AC3E}">
        <p14:creationId xmlns:p14="http://schemas.microsoft.com/office/powerpoint/2010/main" val="1983618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409973" y="1306286"/>
            <a:ext cx="9131389" cy="5551713"/>
          </a:xfrm>
        </p:spPr>
        <p:txBody>
          <a:bodyPr>
            <a:normAutofit/>
          </a:bodyPr>
          <a:lstStyle/>
          <a:p>
            <a:pPr lvl="0">
              <a:buClr>
                <a:srgbClr val="4472C4"/>
              </a:buClr>
            </a:pPr>
            <a:endParaRPr lang="en-US" sz="2000" dirty="0">
              <a:solidFill>
                <a:prstClr val="black">
                  <a:lumMod val="75000"/>
                  <a:lumOff val="25000"/>
                </a:prstClr>
              </a:solidFill>
            </a:endParaRPr>
          </a:p>
          <a:p>
            <a:pPr lvl="0">
              <a:buClr>
                <a:srgbClr val="4472C4"/>
              </a:buClr>
            </a:pPr>
            <a:r>
              <a:rPr lang="en-US" dirty="0">
                <a:solidFill>
                  <a:prstClr val="black">
                    <a:lumMod val="75000"/>
                    <a:lumOff val="25000"/>
                  </a:prstClr>
                </a:solidFill>
              </a:rPr>
              <a:t>The Associate Schedule Items (ASI) tab in the binder must include all forms and rates filed for each plan.  Each form must include a valid link to the actual form submission.  Each plan must include a link to a valid rate submission.  </a:t>
            </a:r>
          </a:p>
          <a:p>
            <a:pPr lvl="0">
              <a:buClr>
                <a:srgbClr val="4472C4"/>
              </a:buClr>
            </a:pPr>
            <a:r>
              <a:rPr lang="en-US" b="1" dirty="0">
                <a:solidFill>
                  <a:schemeClr val="tx1"/>
                </a:solidFill>
              </a:rPr>
              <a:t>All tabs must be completed upon initial submission of the binders</a:t>
            </a:r>
            <a:r>
              <a:rPr lang="en-US" dirty="0">
                <a:solidFill>
                  <a:schemeClr val="tx1"/>
                </a:solidFill>
              </a:rPr>
              <a:t>.</a:t>
            </a:r>
          </a:p>
          <a:p>
            <a:pPr>
              <a:buClr>
                <a:srgbClr val="4472C4"/>
              </a:buClr>
            </a:pPr>
            <a:r>
              <a:rPr lang="en-US" dirty="0">
                <a:solidFill>
                  <a:prstClr val="black">
                    <a:lumMod val="75000"/>
                    <a:lumOff val="25000"/>
                  </a:prstClr>
                </a:solidFill>
              </a:rPr>
              <a:t>The VA Rate Filing Template should be attached under the Supporting Documentation tab in each binder. The rate sheet that is attached to the Rate/Rule Schedule in the rate filing should be attached under the ASI tab and linked to the corresponding rate filing for each plan.</a:t>
            </a:r>
            <a:r>
              <a:rPr lang="en-US" dirty="0">
                <a:solidFill>
                  <a:srgbClr val="FF0000"/>
                </a:solidFill>
              </a:rPr>
              <a:t> </a:t>
            </a:r>
          </a:p>
          <a:p>
            <a:pPr>
              <a:buClr>
                <a:srgbClr val="4472C4"/>
              </a:buClr>
            </a:pPr>
            <a:r>
              <a:rPr lang="en-US" dirty="0">
                <a:solidFill>
                  <a:schemeClr val="tx1"/>
                </a:solidFill>
              </a:rPr>
              <a:t>The URRT submitted in the rate filing should be attached to the ASI tab with a link to the rate filing. (This is not required for SADP filings.)</a:t>
            </a:r>
          </a:p>
          <a:p>
            <a:pPr lvl="0">
              <a:buClr>
                <a:srgbClr val="4472C4"/>
              </a:buClr>
            </a:pPr>
            <a:r>
              <a:rPr lang="en-US" dirty="0">
                <a:solidFill>
                  <a:prstClr val="black">
                    <a:lumMod val="75000"/>
                    <a:lumOff val="25000"/>
                  </a:prstClr>
                </a:solidFill>
              </a:rPr>
              <a:t>For carriers who use a different filing instance for rates and are not able to complete the rate portion of the ASI tab, a document presenting the same rate information that is required</a:t>
            </a:r>
            <a:r>
              <a:rPr lang="en-US" dirty="0">
                <a:solidFill>
                  <a:schemeClr val="tx1"/>
                </a:solidFill>
              </a:rPr>
              <a:t>, including the URRT, and the SERFF tracking number of the Rate Filing, must be submitted under the Supporting Documentation tab in the binder and </a:t>
            </a:r>
            <a:r>
              <a:rPr lang="en-US" dirty="0">
                <a:solidFill>
                  <a:prstClr val="black">
                    <a:lumMod val="75000"/>
                    <a:lumOff val="25000"/>
                  </a:prstClr>
                </a:solidFill>
              </a:rPr>
              <a:t>must be kept updated. </a:t>
            </a:r>
          </a:p>
          <a:p>
            <a:pPr lvl="0">
              <a:buClr>
                <a:srgbClr val="4472C4"/>
              </a:buClr>
            </a:pPr>
            <a:endParaRPr lang="en-US" sz="2000" dirty="0">
              <a:solidFill>
                <a:prstClr val="black">
                  <a:lumMod val="75000"/>
                  <a:lumOff val="25000"/>
                </a:prstClr>
              </a:solidFill>
            </a:endParaRPr>
          </a:p>
          <a:p>
            <a:pPr lvl="0">
              <a:buClr>
                <a:srgbClr val="4472C4"/>
              </a:buClr>
            </a:pPr>
            <a:endParaRPr lang="en-US" sz="2000" dirty="0">
              <a:solidFill>
                <a:prstClr val="black">
                  <a:lumMod val="75000"/>
                  <a:lumOff val="25000"/>
                </a:prstClr>
              </a:solidFill>
            </a:endParaRPr>
          </a:p>
          <a:p>
            <a:endParaRPr lang="en-US" dirty="0"/>
          </a:p>
          <a:p>
            <a:endParaRPr lang="en-US" dirty="0"/>
          </a:p>
        </p:txBody>
      </p:sp>
    </p:spTree>
    <p:extLst>
      <p:ext uri="{BB962C8B-B14F-4D97-AF65-F5344CB8AC3E}">
        <p14:creationId xmlns:p14="http://schemas.microsoft.com/office/powerpoint/2010/main" val="2942592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804421"/>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142614" y="1159497"/>
            <a:ext cx="9666404" cy="5631828"/>
          </a:xfrm>
        </p:spPr>
        <p:txBody>
          <a:bodyPr>
            <a:noAutofit/>
          </a:bodyPr>
          <a:lstStyle/>
          <a:p>
            <a:pPr>
              <a:buClr>
                <a:srgbClr val="4472C4"/>
              </a:buClr>
            </a:pPr>
            <a:endParaRPr lang="en-US" sz="1600" dirty="0">
              <a:solidFill>
                <a:prstClr val="black">
                  <a:lumMod val="75000"/>
                  <a:lumOff val="25000"/>
                </a:prstClr>
              </a:solidFill>
            </a:endParaRPr>
          </a:p>
          <a:p>
            <a:pPr>
              <a:buClr>
                <a:srgbClr val="4472C4"/>
              </a:buClr>
            </a:pPr>
            <a:r>
              <a:rPr lang="en-US" dirty="0">
                <a:solidFill>
                  <a:prstClr val="black">
                    <a:lumMod val="75000"/>
                    <a:lumOff val="25000"/>
                  </a:prstClr>
                </a:solidFill>
              </a:rPr>
              <a:t>Carriers </a:t>
            </a:r>
            <a:r>
              <a:rPr lang="en-US" dirty="0">
                <a:solidFill>
                  <a:schemeClr val="tx1"/>
                </a:solidFill>
              </a:rPr>
              <a:t>must update all related forms, rates and binder filings if changes are made to one of these filings. Carriers must inform binder reviewers when items are updated on the ASI tab, such as the URRT.</a:t>
            </a:r>
          </a:p>
          <a:p>
            <a:pPr>
              <a:buClr>
                <a:srgbClr val="4472C4"/>
              </a:buClr>
            </a:pPr>
            <a:r>
              <a:rPr lang="en-US" dirty="0">
                <a:solidFill>
                  <a:schemeClr val="tx1"/>
                </a:solidFill>
              </a:rPr>
              <a:t>Reminder: Carriers who include coverage for elective abortion for QHPs on the Exchange should report such coverage as an Addition to EHB. Carriers must submit a </a:t>
            </a:r>
            <a:r>
              <a:rPr lang="en-US" dirty="0">
                <a:solidFill>
                  <a:schemeClr val="tx1"/>
                </a:solidFill>
                <a:effectLst/>
                <a:ea typeface="Times New Roman" panose="02020603050405020304" pitchFamily="18" charset="0"/>
              </a:rPr>
              <a:t>plan for segregation of funds that must be approved prior to implementation and must file an Annual Report of Segregated Premiums with its Annual Statement.  </a:t>
            </a:r>
          </a:p>
          <a:p>
            <a:pPr>
              <a:buClr>
                <a:srgbClr val="4472C4"/>
              </a:buClr>
            </a:pPr>
            <a:r>
              <a:rPr lang="en-US" dirty="0">
                <a:solidFill>
                  <a:schemeClr val="tx1"/>
                </a:solidFill>
                <a:effectLst/>
                <a:ea typeface="Times New Roman" panose="02020603050405020304" pitchFamily="18" charset="0"/>
              </a:rPr>
              <a:t>Plan and plan variation marketing names must include correct information, without omission of material fact, and must not include any misleading content. Plan marketing names will be required to be limited to the name of the plan (which may include the metal level, cost sharing variation, and HSA), and the deductible amount, which must be </a:t>
            </a:r>
            <a:r>
              <a:rPr lang="en-US" dirty="0">
                <a:solidFill>
                  <a:schemeClr val="tx1"/>
                </a:solidFill>
                <a:ea typeface="Times New Roman" panose="02020603050405020304" pitchFamily="18" charset="0"/>
              </a:rPr>
              <a:t>labeled </a:t>
            </a:r>
            <a:r>
              <a:rPr lang="en-US">
                <a:solidFill>
                  <a:schemeClr val="tx1"/>
                </a:solidFill>
                <a:ea typeface="Times New Roman" panose="02020603050405020304" pitchFamily="18" charset="0"/>
              </a:rPr>
              <a:t>as such.</a:t>
            </a:r>
            <a:r>
              <a:rPr lang="en-US">
                <a:solidFill>
                  <a:schemeClr val="tx1"/>
                </a:solidFill>
                <a:effectLst/>
                <a:ea typeface="Times New Roman" panose="02020603050405020304" pitchFamily="18" charset="0"/>
              </a:rPr>
              <a:t> </a:t>
            </a:r>
            <a:r>
              <a:rPr lang="en-US" dirty="0">
                <a:solidFill>
                  <a:schemeClr val="tx1"/>
                </a:solidFill>
                <a:effectLst/>
                <a:ea typeface="Times New Roman" panose="02020603050405020304" pitchFamily="18" charset="0"/>
              </a:rPr>
              <a:t>Any other benefit information will not be allowed in the plan marketing name with the exception of “vision” or “dental.”</a:t>
            </a:r>
          </a:p>
          <a:p>
            <a:pPr>
              <a:buClr>
                <a:srgbClr val="4472C4"/>
              </a:buClr>
            </a:pPr>
            <a:r>
              <a:rPr lang="en-US" dirty="0">
                <a:solidFill>
                  <a:schemeClr val="tx1"/>
                </a:solidFill>
                <a:latin typeface="Arial" panose="020B0604020202020204" pitchFamily="34" charset="0"/>
                <a:ea typeface="Calibri" panose="020F0502020204030204" pitchFamily="34" charset="0"/>
              </a:rPr>
              <a:t>T</a:t>
            </a:r>
            <a:r>
              <a:rPr lang="en-US" dirty="0">
                <a:solidFill>
                  <a:schemeClr val="tx1"/>
                </a:solidFill>
                <a:effectLst/>
                <a:latin typeface="Arial" panose="020B0604020202020204" pitchFamily="34" charset="0"/>
                <a:ea typeface="Calibri" panose="020F0502020204030204" pitchFamily="34" charset="0"/>
              </a:rPr>
              <a:t>he Virginia Exchange will follow FFE instructions in the 2024 final annual letter to issuers in the FFE, including instructions about standardized and non-standardized plans.</a:t>
            </a:r>
            <a:endParaRPr lang="en-US" dirty="0">
              <a:solidFill>
                <a:schemeClr val="tx1"/>
              </a:solidFill>
              <a:effectLst/>
              <a:latin typeface="Calibri" panose="020F0502020204030204" pitchFamily="34" charset="0"/>
              <a:ea typeface="Calibri" panose="020F0502020204030204" pitchFamily="34" charset="0"/>
            </a:endParaRPr>
          </a:p>
          <a:p>
            <a:pPr marL="0" indent="0">
              <a:buClr>
                <a:srgbClr val="4472C4"/>
              </a:buClr>
              <a:buNone/>
            </a:pPr>
            <a:endParaRPr lang="en-US" sz="1600" dirty="0">
              <a:solidFill>
                <a:schemeClr val="tx1"/>
              </a:solidFill>
            </a:endParaRPr>
          </a:p>
          <a:p>
            <a:pPr marL="0" lvl="0" indent="0">
              <a:buClr>
                <a:srgbClr val="4472C4"/>
              </a:buClr>
              <a:buNone/>
            </a:pPr>
            <a:r>
              <a:rPr lang="en-US" sz="1600" dirty="0"/>
              <a:t>	</a:t>
            </a:r>
          </a:p>
          <a:p>
            <a:pPr marL="457200" lvl="1" indent="0">
              <a:buNone/>
            </a:pPr>
            <a:r>
              <a:rPr lang="en-US" dirty="0"/>
              <a:t> </a:t>
            </a:r>
          </a:p>
        </p:txBody>
      </p:sp>
    </p:spTree>
    <p:extLst>
      <p:ext uri="{BB962C8B-B14F-4D97-AF65-F5344CB8AC3E}">
        <p14:creationId xmlns:p14="http://schemas.microsoft.com/office/powerpoint/2010/main" val="350321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804421"/>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142613" y="1159497"/>
            <a:ext cx="9131389" cy="5417472"/>
          </a:xfrm>
        </p:spPr>
        <p:txBody>
          <a:bodyPr>
            <a:normAutofit/>
          </a:bodyPr>
          <a:lstStyle/>
          <a:p>
            <a:pPr lvl="0">
              <a:buClr>
                <a:srgbClr val="4472C4"/>
              </a:buClr>
            </a:pPr>
            <a:endParaRPr lang="en-US" sz="2000" dirty="0">
              <a:solidFill>
                <a:prstClr val="black">
                  <a:lumMod val="75000"/>
                  <a:lumOff val="25000"/>
                </a:prstClr>
              </a:solidFill>
            </a:endParaRPr>
          </a:p>
          <a:p>
            <a:pPr marL="0" indent="0">
              <a:buClr>
                <a:srgbClr val="4472C4"/>
              </a:buClr>
              <a:buNone/>
            </a:pPr>
            <a:endParaRPr lang="en-US" dirty="0">
              <a:solidFill>
                <a:schemeClr val="tx1"/>
              </a:solidFill>
            </a:endParaRPr>
          </a:p>
          <a:p>
            <a:pPr>
              <a:buClr>
                <a:srgbClr val="4472C4"/>
              </a:buClr>
            </a:pPr>
            <a:r>
              <a:rPr lang="en-US" sz="2800" dirty="0"/>
              <a:t>Network Adequacy/ECP/QIS Reviews:</a:t>
            </a:r>
          </a:p>
          <a:p>
            <a:pPr lvl="1">
              <a:buClr>
                <a:srgbClr val="4472C4"/>
              </a:buClr>
            </a:pPr>
            <a:r>
              <a:rPr lang="en-US" sz="2000" dirty="0">
                <a:solidFill>
                  <a:schemeClr val="tx1"/>
                </a:solidFill>
              </a:rPr>
              <a:t>Provide a response to all applicable items on the Supporting Documentation tab. If a category/slot does not apply to the carrier, a reason should be included in the comment section. Using N/A, Bypass or leaving the item blank is not acceptable.</a:t>
            </a:r>
          </a:p>
          <a:p>
            <a:pPr lvl="1">
              <a:buClr>
                <a:srgbClr val="4472C4"/>
              </a:buClr>
            </a:pPr>
            <a:r>
              <a:rPr lang="en-US" sz="2000" dirty="0">
                <a:solidFill>
                  <a:schemeClr val="tx1"/>
                </a:solidFill>
              </a:rPr>
              <a:t>Be sure to attach the correct documentation under each category/slot</a:t>
            </a:r>
          </a:p>
          <a:p>
            <a:pPr lvl="1">
              <a:buClr>
                <a:srgbClr val="4472C4"/>
              </a:buClr>
            </a:pPr>
            <a:r>
              <a:rPr lang="en-US" sz="2000" dirty="0">
                <a:solidFill>
                  <a:schemeClr val="tx1"/>
                </a:solidFill>
              </a:rPr>
              <a:t>For Plan Year 2024 binders, if the carrier has an Accreditation Approval Letter but does not have a signed Certificate of Quality Assurance, the letter will be sufficient.</a:t>
            </a:r>
          </a:p>
          <a:p>
            <a:pPr marL="457200" lvl="1" indent="0">
              <a:buNone/>
            </a:pPr>
            <a:r>
              <a:rPr lang="en-US" sz="1800" dirty="0"/>
              <a:t> </a:t>
            </a:r>
          </a:p>
        </p:txBody>
      </p:sp>
    </p:spTree>
    <p:extLst>
      <p:ext uri="{BB962C8B-B14F-4D97-AF65-F5344CB8AC3E}">
        <p14:creationId xmlns:p14="http://schemas.microsoft.com/office/powerpoint/2010/main" val="1008711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Form Filing Reminders </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142613" y="1343025"/>
            <a:ext cx="9744337" cy="5581650"/>
          </a:xfrm>
        </p:spPr>
        <p:txBody>
          <a:bodyPr>
            <a:normAutofit fontScale="32500" lnSpcReduction="20000"/>
          </a:bodyPr>
          <a:lstStyle/>
          <a:p>
            <a:pPr lvl="0">
              <a:buClr>
                <a:srgbClr val="4472C4"/>
              </a:buClr>
            </a:pPr>
            <a:endParaRPr lang="en-US" sz="2000" dirty="0">
              <a:solidFill>
                <a:prstClr val="black">
                  <a:lumMod val="75000"/>
                  <a:lumOff val="25000"/>
                </a:prstClr>
              </a:solidFill>
            </a:endParaRPr>
          </a:p>
          <a:p>
            <a:pPr>
              <a:buClr>
                <a:srgbClr val="4472C4"/>
              </a:buClr>
            </a:pPr>
            <a:endParaRPr lang="en-US" dirty="0">
              <a:solidFill>
                <a:srgbClr val="FF0000"/>
              </a:solidFill>
            </a:endParaRPr>
          </a:p>
          <a:p>
            <a:pPr>
              <a:buClr>
                <a:srgbClr val="4472C4"/>
              </a:buClr>
            </a:pPr>
            <a:r>
              <a:rPr lang="en-US" sz="5500" dirty="0">
                <a:solidFill>
                  <a:schemeClr val="tx1"/>
                </a:solidFill>
              </a:rPr>
              <a:t>New for Plan Year 2024: CMS will review forms in the Individual, small group and large group markets for compliance with 4 areas of the CAA/NSA:</a:t>
            </a:r>
          </a:p>
          <a:p>
            <a:pPr lvl="1">
              <a:buClr>
                <a:srgbClr val="4472C4"/>
              </a:buClr>
            </a:pPr>
            <a:r>
              <a:rPr lang="en-US" sz="5500" dirty="0">
                <a:solidFill>
                  <a:schemeClr val="tx1"/>
                </a:solidFill>
              </a:rPr>
              <a:t>Surprise billing – non-emergency services</a:t>
            </a:r>
          </a:p>
          <a:p>
            <a:pPr lvl="1">
              <a:buClr>
                <a:srgbClr val="4472C4"/>
              </a:buClr>
            </a:pPr>
            <a:r>
              <a:rPr lang="en-US" sz="5500" dirty="0">
                <a:solidFill>
                  <a:schemeClr val="tx1"/>
                </a:solidFill>
              </a:rPr>
              <a:t>Surprise billing – air ambulance</a:t>
            </a:r>
          </a:p>
          <a:p>
            <a:pPr lvl="1">
              <a:buClr>
                <a:srgbClr val="4472C4"/>
              </a:buClr>
            </a:pPr>
            <a:r>
              <a:rPr lang="en-US" sz="5500" dirty="0">
                <a:solidFill>
                  <a:schemeClr val="tx1"/>
                </a:solidFill>
              </a:rPr>
              <a:t>Continuity of care</a:t>
            </a:r>
          </a:p>
          <a:p>
            <a:pPr lvl="1">
              <a:buClr>
                <a:srgbClr val="4472C4"/>
              </a:buClr>
            </a:pPr>
            <a:r>
              <a:rPr lang="en-US" sz="5500" dirty="0">
                <a:solidFill>
                  <a:schemeClr val="tx1"/>
                </a:solidFill>
              </a:rPr>
              <a:t>Emergency services – prohibition on prior authorization and cost-sharing restrictions</a:t>
            </a:r>
            <a:endParaRPr lang="en-US" sz="5500" strike="sngStrike" dirty="0">
              <a:solidFill>
                <a:schemeClr val="tx1"/>
              </a:solidFill>
            </a:endParaRPr>
          </a:p>
          <a:p>
            <a:pPr>
              <a:buClr>
                <a:srgbClr val="4472C4"/>
              </a:buClr>
            </a:pPr>
            <a:r>
              <a:rPr lang="en-US" sz="5500" dirty="0">
                <a:solidFill>
                  <a:schemeClr val="tx1"/>
                </a:solidFill>
              </a:rPr>
              <a:t>Form submissions to CMS must be made at the product level. This may result in more than one SERFF filing per market. The BOI has not required carriers to submit different product forms in separate SERFF submissions in the past; therefore, when filing with the BOI, carriers will have the option to file the same way they have been (to include multiple product types in the same filing), or file in the same manner as CMS requires.  </a:t>
            </a:r>
          </a:p>
          <a:p>
            <a:pPr>
              <a:buClr>
                <a:srgbClr val="4472C4"/>
              </a:buClr>
            </a:pPr>
            <a:r>
              <a:rPr lang="en-US" sz="5500" dirty="0">
                <a:solidFill>
                  <a:schemeClr val="tx1"/>
                </a:solidFill>
              </a:rPr>
              <a:t>New for Large Group Form Filings – Carriers should file complete documents for policies, certificates, or EOCs.  We will no longer accept multiple forms or sections intended to make up one policy, certificate or evidence of coverage, except that any schedules, amendments, or riders may be separate. </a:t>
            </a:r>
          </a:p>
          <a:p>
            <a:pPr>
              <a:buClr>
                <a:srgbClr val="4472C4"/>
              </a:buClr>
            </a:pPr>
            <a:endParaRPr lang="en-US" dirty="0">
              <a:solidFill>
                <a:srgbClr val="FF0000"/>
              </a:solidFill>
            </a:endParaRPr>
          </a:p>
          <a:p>
            <a:pPr>
              <a:buClr>
                <a:srgbClr val="4472C4"/>
              </a:buClr>
            </a:pPr>
            <a:endParaRPr lang="en-US" dirty="0">
              <a:solidFill>
                <a:srgbClr val="FF0000"/>
              </a:solidFill>
            </a:endParaRPr>
          </a:p>
          <a:p>
            <a:pPr marL="0" lvl="0" indent="0">
              <a:buClr>
                <a:srgbClr val="4472C4"/>
              </a:buClr>
              <a:buNone/>
            </a:pPr>
            <a:r>
              <a:rPr lang="en-US" dirty="0"/>
              <a:t>	</a:t>
            </a:r>
          </a:p>
          <a:p>
            <a:pPr marL="457200" lvl="1" indent="0">
              <a:buNone/>
            </a:pPr>
            <a:r>
              <a:rPr lang="en-US" sz="1800" dirty="0"/>
              <a:t> </a:t>
            </a:r>
          </a:p>
        </p:txBody>
      </p:sp>
    </p:spTree>
    <p:extLst>
      <p:ext uri="{BB962C8B-B14F-4D97-AF65-F5344CB8AC3E}">
        <p14:creationId xmlns:p14="http://schemas.microsoft.com/office/powerpoint/2010/main" val="1356895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4C73A-EAAD-4706-BEA5-6570F5AB5EBF}"/>
              </a:ext>
            </a:extLst>
          </p:cNvPr>
          <p:cNvSpPr>
            <a:spLocks noGrp="1"/>
          </p:cNvSpPr>
          <p:nvPr>
            <p:ph type="title"/>
          </p:nvPr>
        </p:nvSpPr>
        <p:spPr/>
        <p:txBody>
          <a:bodyPr/>
          <a:lstStyle/>
          <a:p>
            <a:pPr algn="ctr"/>
            <a:r>
              <a:rPr lang="en-US" dirty="0"/>
              <a:t>Commonwealth Health Reinsurance Program</a:t>
            </a:r>
          </a:p>
        </p:txBody>
      </p:sp>
      <p:sp>
        <p:nvSpPr>
          <p:cNvPr id="3" name="Content Placeholder 2">
            <a:extLst>
              <a:ext uri="{FF2B5EF4-FFF2-40B4-BE49-F238E27FC236}">
                <a16:creationId xmlns:a16="http://schemas.microsoft.com/office/drawing/2014/main" id="{65E93C88-8003-4EAC-B213-A5D7B42766D7}"/>
              </a:ext>
            </a:extLst>
          </p:cNvPr>
          <p:cNvSpPr>
            <a:spLocks noGrp="1"/>
          </p:cNvSpPr>
          <p:nvPr>
            <p:ph idx="1"/>
          </p:nvPr>
        </p:nvSpPr>
        <p:spPr>
          <a:xfrm>
            <a:off x="1227908" y="2325189"/>
            <a:ext cx="7088777" cy="4251102"/>
          </a:xfrm>
        </p:spPr>
        <p:txBody>
          <a:bodyPr>
            <a:normAutofit fontScale="70000" lnSpcReduction="20000"/>
          </a:bodyPr>
          <a:lstStyle/>
          <a:p>
            <a:r>
              <a:rPr lang="en-US" sz="2100" dirty="0"/>
              <a:t>Virginia’s application to establish the Commonwealth Health Reinsurance Program (CHRP) under section 1332 of the ACA was approved on May 18, 2022 to begin in plan year 2023.</a:t>
            </a:r>
          </a:p>
          <a:p>
            <a:r>
              <a:rPr lang="en-US" sz="2100" dirty="0"/>
              <a:t>BOI plans to publish CHRP Parameters for PY 2024 by May 1, 2023 in accordance with statute.</a:t>
            </a:r>
          </a:p>
          <a:p>
            <a:pPr lvl="1"/>
            <a:r>
              <a:rPr lang="en-US" sz="2100" dirty="0"/>
              <a:t>Parameters include attachment point, reinsurance cap, and coinsurance rate</a:t>
            </a:r>
          </a:p>
          <a:p>
            <a:r>
              <a:rPr lang="en-US" sz="2100" dirty="0"/>
              <a:t>Carriers must submit data on enrollment and costs by March 1 each year to facilitate meeting the statutory deadline for publishing parameters</a:t>
            </a:r>
          </a:p>
          <a:p>
            <a:r>
              <a:rPr lang="en-US" sz="2100" dirty="0"/>
              <a:t>Quarterly carrier reports on claims cost that exceed the attachment point will be due 45 days after the end of each quarter</a:t>
            </a:r>
          </a:p>
          <a:p>
            <a:r>
              <a:rPr lang="en-US" sz="2100" dirty="0"/>
              <a:t>Carriers must file the Reinsurance Care Management Protocol Assessment as part of a carrier’s individual health insurance coverage rate filing for plan year 2024.  </a:t>
            </a:r>
          </a:p>
          <a:p>
            <a:pPr lvl="1"/>
            <a:r>
              <a:rPr lang="en-US" sz="2100" dirty="0"/>
              <a:t>Demonstrate efforts to manage the claims of higher-cost individuals</a:t>
            </a:r>
          </a:p>
          <a:p>
            <a:r>
              <a:rPr lang="en-US" sz="2100" dirty="0"/>
              <a:t>Post-award forum to be held June 2023</a:t>
            </a:r>
          </a:p>
          <a:p>
            <a:pPr marL="0" indent="0">
              <a:buNone/>
            </a:pPr>
            <a:endParaRPr lang="en-US" dirty="0"/>
          </a:p>
        </p:txBody>
      </p:sp>
    </p:spTree>
    <p:extLst>
      <p:ext uri="{BB962C8B-B14F-4D97-AF65-F5344CB8AC3E}">
        <p14:creationId xmlns:p14="http://schemas.microsoft.com/office/powerpoint/2010/main" val="2812059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7E2DF-858F-497F-81EC-DFFF0D9387B1}"/>
              </a:ext>
            </a:extLst>
          </p:cNvPr>
          <p:cNvSpPr>
            <a:spLocks noGrp="1"/>
          </p:cNvSpPr>
          <p:nvPr>
            <p:ph type="title"/>
          </p:nvPr>
        </p:nvSpPr>
        <p:spPr/>
        <p:txBody>
          <a:bodyPr/>
          <a:lstStyle/>
          <a:p>
            <a:pPr algn="ctr"/>
            <a:r>
              <a:rPr lang="en-US" dirty="0"/>
              <a:t>Bureau of Insurance </a:t>
            </a:r>
            <a:r>
              <a:rPr lang="en-US" dirty="0">
                <a:latin typeface="Abadi" panose="020B0604020104020204" pitchFamily="34" charset="0"/>
              </a:rPr>
              <a:t>&amp;</a:t>
            </a:r>
            <a:r>
              <a:rPr lang="en-US" dirty="0"/>
              <a:t>                    Health Benefit Exchange Presenters</a:t>
            </a:r>
          </a:p>
        </p:txBody>
      </p:sp>
      <p:sp>
        <p:nvSpPr>
          <p:cNvPr id="3" name="Content Placeholder 2">
            <a:extLst>
              <a:ext uri="{FF2B5EF4-FFF2-40B4-BE49-F238E27FC236}">
                <a16:creationId xmlns:a16="http://schemas.microsoft.com/office/drawing/2014/main" id="{D039D078-6B79-416D-8657-8C92F7E4D139}"/>
              </a:ext>
            </a:extLst>
          </p:cNvPr>
          <p:cNvSpPr>
            <a:spLocks noGrp="1"/>
          </p:cNvSpPr>
          <p:nvPr>
            <p:ph idx="1"/>
          </p:nvPr>
        </p:nvSpPr>
        <p:spPr/>
        <p:txBody>
          <a:bodyPr>
            <a:normAutofit fontScale="92500" lnSpcReduction="20000"/>
          </a:bodyPr>
          <a:lstStyle/>
          <a:p>
            <a:r>
              <a:rPr lang="en-US" dirty="0"/>
              <a:t>David Shea, Health Actuary</a:t>
            </a:r>
          </a:p>
          <a:p>
            <a:pPr lvl="1"/>
            <a:r>
              <a:rPr lang="en-US" dirty="0">
                <a:hlinkClick r:id="rId2"/>
              </a:rPr>
              <a:t>David.Shea@scc.virginia.gov</a:t>
            </a:r>
            <a:r>
              <a:rPr lang="en-US" dirty="0"/>
              <a:t> </a:t>
            </a:r>
          </a:p>
          <a:p>
            <a:r>
              <a:rPr lang="en-US" dirty="0"/>
              <a:t>Brant Lyons, Principal Insurance Market Examiner (Market Conduct)</a:t>
            </a:r>
          </a:p>
          <a:p>
            <a:pPr lvl="1"/>
            <a:r>
              <a:rPr lang="en-US" dirty="0">
                <a:hlinkClick r:id="rId3"/>
              </a:rPr>
              <a:t>Brant.Lyons@scc.virginia.gov</a:t>
            </a:r>
            <a:r>
              <a:rPr lang="en-US" dirty="0"/>
              <a:t> </a:t>
            </a:r>
          </a:p>
          <a:p>
            <a:r>
              <a:rPr lang="en-US" dirty="0"/>
              <a:t>Sharon Holston, Manager, Plan Management </a:t>
            </a:r>
            <a:r>
              <a:rPr lang="en-US" dirty="0">
                <a:latin typeface="Arial" panose="020B0604020202020204" pitchFamily="34" charset="0"/>
                <a:cs typeface="Arial" panose="020B0604020202020204" pitchFamily="34" charset="0"/>
              </a:rPr>
              <a:t>&amp;</a:t>
            </a:r>
            <a:r>
              <a:rPr lang="en-US" dirty="0"/>
              <a:t> ACA Forms</a:t>
            </a:r>
          </a:p>
          <a:p>
            <a:pPr lvl="1"/>
            <a:r>
              <a:rPr lang="en-US" dirty="0">
                <a:hlinkClick r:id="rId4"/>
              </a:rPr>
              <a:t>Sharon.Holston@scc.virginia.gov</a:t>
            </a:r>
            <a:r>
              <a:rPr lang="en-US" dirty="0"/>
              <a:t> </a:t>
            </a:r>
          </a:p>
          <a:p>
            <a:r>
              <a:rPr lang="en-US" dirty="0"/>
              <a:t>Brad Marsh, Insurance Policy Advisor</a:t>
            </a:r>
          </a:p>
          <a:p>
            <a:pPr lvl="1"/>
            <a:r>
              <a:rPr lang="en-US" dirty="0">
                <a:hlinkClick r:id="rId5"/>
              </a:rPr>
              <a:t>Bradley.Marsh@scc.virginia.gov</a:t>
            </a:r>
            <a:r>
              <a:rPr lang="en-US" dirty="0"/>
              <a:t> </a:t>
            </a:r>
          </a:p>
          <a:p>
            <a:r>
              <a:rPr lang="en-US" dirty="0"/>
              <a:t>Julie Blauvelt, Deputy Commissioner (Life </a:t>
            </a:r>
            <a:r>
              <a:rPr lang="en-US" dirty="0">
                <a:latin typeface="Arial" panose="020B0604020202020204" pitchFamily="34" charset="0"/>
                <a:cs typeface="Arial" panose="020B0604020202020204" pitchFamily="34" charset="0"/>
              </a:rPr>
              <a:t>&amp;</a:t>
            </a:r>
            <a:r>
              <a:rPr lang="en-US" dirty="0"/>
              <a:t> Health)</a:t>
            </a:r>
          </a:p>
          <a:p>
            <a:pPr lvl="1"/>
            <a:r>
              <a:rPr lang="en-US" dirty="0">
                <a:hlinkClick r:id="rId6"/>
              </a:rPr>
              <a:t>Julie.Blauvelt@scc.virginia.gov</a:t>
            </a:r>
            <a:r>
              <a:rPr lang="en-US" dirty="0"/>
              <a:t> </a:t>
            </a:r>
          </a:p>
          <a:p>
            <a:r>
              <a:rPr lang="en-US" dirty="0"/>
              <a:t>Toni Janoski, Deputy Director, Health Benefit Exchange</a:t>
            </a:r>
          </a:p>
          <a:p>
            <a:pPr lvl="1"/>
            <a:r>
              <a:rPr lang="en-US" dirty="0">
                <a:hlinkClick r:id="rId7"/>
              </a:rPr>
              <a:t>Toni.Janoski@scc.virginia.gov</a:t>
            </a:r>
            <a:r>
              <a:rPr lang="en-US" dirty="0"/>
              <a:t> </a:t>
            </a:r>
          </a:p>
        </p:txBody>
      </p:sp>
    </p:spTree>
    <p:extLst>
      <p:ext uri="{BB962C8B-B14F-4D97-AF65-F5344CB8AC3E}">
        <p14:creationId xmlns:p14="http://schemas.microsoft.com/office/powerpoint/2010/main" val="2357114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4C73A-EAAD-4706-BEA5-6570F5AB5EBF}"/>
              </a:ext>
            </a:extLst>
          </p:cNvPr>
          <p:cNvSpPr>
            <a:spLocks noGrp="1"/>
          </p:cNvSpPr>
          <p:nvPr>
            <p:ph type="title"/>
          </p:nvPr>
        </p:nvSpPr>
        <p:spPr/>
        <p:txBody>
          <a:bodyPr/>
          <a:lstStyle/>
          <a:p>
            <a:pPr algn="ctr"/>
            <a:r>
              <a:rPr lang="en-US" dirty="0"/>
              <a:t>Proposed Reinsurance Claim Submission and </a:t>
            </a:r>
            <a:r>
              <a:rPr lang="en-US"/>
              <a:t>Payment Schedule</a:t>
            </a:r>
            <a:endParaRPr lang="en-US" dirty="0"/>
          </a:p>
        </p:txBody>
      </p:sp>
      <p:sp>
        <p:nvSpPr>
          <p:cNvPr id="3" name="Content Placeholder 2">
            <a:extLst>
              <a:ext uri="{FF2B5EF4-FFF2-40B4-BE49-F238E27FC236}">
                <a16:creationId xmlns:a16="http://schemas.microsoft.com/office/drawing/2014/main" id="{65E93C88-8003-4EAC-B213-A5D7B42766D7}"/>
              </a:ext>
            </a:extLst>
          </p:cNvPr>
          <p:cNvSpPr>
            <a:spLocks noGrp="1"/>
          </p:cNvSpPr>
          <p:nvPr>
            <p:ph idx="1"/>
          </p:nvPr>
        </p:nvSpPr>
        <p:spPr>
          <a:xfrm>
            <a:off x="1227908" y="1930401"/>
            <a:ext cx="7703656" cy="4793672"/>
          </a:xfrm>
        </p:spPr>
        <p:txBody>
          <a:bodyPr>
            <a:normAutofit lnSpcReduction="10000"/>
          </a:bodyPr>
          <a:lstStyle/>
          <a:p>
            <a:r>
              <a:rPr lang="en-US" dirty="0"/>
              <a:t>September 2023 - First EDGE report should be received</a:t>
            </a:r>
          </a:p>
          <a:p>
            <a:pPr lvl="1"/>
            <a:r>
              <a:rPr lang="en-US" dirty="0"/>
              <a:t>Federal EDGE report provides summary information at the carrier level on claims within the reinsurance reimbursement band</a:t>
            </a:r>
          </a:p>
          <a:p>
            <a:pPr lvl="1"/>
            <a:r>
              <a:rPr lang="en-US" dirty="0"/>
              <a:t>BOI will work with carriers on discrepancies between EDGE and Quarterly Carrier claims reports</a:t>
            </a:r>
          </a:p>
          <a:p>
            <a:r>
              <a:rPr lang="en-US" dirty="0"/>
              <a:t>4/30/2024 – Claims finalized in EDGE</a:t>
            </a:r>
          </a:p>
          <a:p>
            <a:r>
              <a:rPr lang="en-US" dirty="0"/>
              <a:t>5/15/2024 – Carriers submit 2023 reinsurance claims for reimbursement</a:t>
            </a:r>
          </a:p>
          <a:p>
            <a:pPr lvl="1"/>
            <a:r>
              <a:rPr lang="en-US" dirty="0"/>
              <a:t>Carriers will submit final requests for reinsurance payments on the BOI Quarterly Carrier Claim Report template</a:t>
            </a:r>
          </a:p>
          <a:p>
            <a:r>
              <a:rPr lang="en-US" dirty="0"/>
              <a:t>5/31/2024 – Final EDGE report to BOI</a:t>
            </a:r>
          </a:p>
          <a:p>
            <a:r>
              <a:rPr lang="en-US" dirty="0"/>
              <a:t>8/1/2024 – BOI issues initial 2023 payment determination to carriers</a:t>
            </a:r>
          </a:p>
          <a:p>
            <a:r>
              <a:rPr lang="en-US" dirty="0"/>
              <a:t>8/31/2024 – BOI issues final 2023 payment determination to carriers</a:t>
            </a:r>
          </a:p>
          <a:p>
            <a:r>
              <a:rPr lang="en-US" dirty="0"/>
              <a:t>11/15/2024 – deadline for payments to be issued to carriers</a:t>
            </a:r>
          </a:p>
          <a:p>
            <a:pPr marL="0" indent="0">
              <a:buNone/>
            </a:pPr>
            <a:endParaRPr lang="en-US" dirty="0"/>
          </a:p>
        </p:txBody>
      </p:sp>
    </p:spTree>
    <p:extLst>
      <p:ext uri="{BB962C8B-B14F-4D97-AF65-F5344CB8AC3E}">
        <p14:creationId xmlns:p14="http://schemas.microsoft.com/office/powerpoint/2010/main" val="2879974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2A94-7176-4454-B4F5-C89F9CDDAFF7}"/>
              </a:ext>
            </a:extLst>
          </p:cNvPr>
          <p:cNvSpPr>
            <a:spLocks noGrp="1"/>
          </p:cNvSpPr>
          <p:nvPr>
            <p:ph type="title"/>
          </p:nvPr>
        </p:nvSpPr>
        <p:spPr/>
        <p:txBody>
          <a:bodyPr/>
          <a:lstStyle/>
          <a:p>
            <a:pPr algn="ctr"/>
            <a:r>
              <a:rPr lang="en-US" dirty="0"/>
              <a:t>Virginia Legislation</a:t>
            </a:r>
          </a:p>
        </p:txBody>
      </p:sp>
      <p:sp>
        <p:nvSpPr>
          <p:cNvPr id="3" name="Content Placeholder 2">
            <a:extLst>
              <a:ext uri="{FF2B5EF4-FFF2-40B4-BE49-F238E27FC236}">
                <a16:creationId xmlns:a16="http://schemas.microsoft.com/office/drawing/2014/main" id="{639D2744-BCA7-468B-B388-7A09818873F2}"/>
              </a:ext>
            </a:extLst>
          </p:cNvPr>
          <p:cNvSpPr>
            <a:spLocks noGrp="1"/>
          </p:cNvSpPr>
          <p:nvPr>
            <p:ph idx="1"/>
          </p:nvPr>
        </p:nvSpPr>
        <p:spPr>
          <a:xfrm>
            <a:off x="677334" y="1930401"/>
            <a:ext cx="8596668" cy="4318000"/>
          </a:xfrm>
        </p:spPr>
        <p:txBody>
          <a:bodyPr>
            <a:normAutofit fontScale="85000" lnSpcReduction="10000"/>
          </a:bodyPr>
          <a:lstStyle/>
          <a:p>
            <a:pPr lvl="0">
              <a:buClr>
                <a:srgbClr val="4472C4"/>
              </a:buClr>
            </a:pPr>
            <a:r>
              <a:rPr lang="en-US" sz="2200" dirty="0">
                <a:solidFill>
                  <a:prstClr val="black"/>
                </a:solidFill>
              </a:rPr>
              <a:t>Review legislation for forms and rates development</a:t>
            </a:r>
          </a:p>
          <a:p>
            <a:pPr lvl="1">
              <a:buClr>
                <a:srgbClr val="4472C4"/>
              </a:buClr>
            </a:pPr>
            <a:r>
              <a:rPr lang="en-US" sz="1700" dirty="0">
                <a:solidFill>
                  <a:prstClr val="black"/>
                </a:solidFill>
              </a:rPr>
              <a:t>Forms checklists will provide some direction</a:t>
            </a:r>
          </a:p>
          <a:p>
            <a:pPr lvl="0">
              <a:buClr>
                <a:srgbClr val="4472C4"/>
              </a:buClr>
            </a:pPr>
            <a:r>
              <a:rPr lang="en-US" sz="2200" dirty="0">
                <a:solidFill>
                  <a:prstClr val="black"/>
                </a:solidFill>
              </a:rPr>
              <a:t>HB 1375/SB 1011 – </a:t>
            </a:r>
            <a:r>
              <a:rPr lang="en-US" sz="2000" dirty="0">
                <a:solidFill>
                  <a:prstClr val="black"/>
                </a:solidFill>
              </a:rPr>
              <a:t>Tobacco Surcharge eliminated as an adjustment factor for 2024 rates and beyond.  Will ask for carriers to show impact of this </a:t>
            </a:r>
            <a:r>
              <a:rPr lang="en-US" sz="2000" dirty="0">
                <a:solidFill>
                  <a:prstClr val="black">
                    <a:lumMod val="75000"/>
                    <a:lumOff val="25000"/>
                  </a:prstClr>
                </a:solidFill>
              </a:rPr>
              <a:t>change at rate presentations.  </a:t>
            </a:r>
          </a:p>
          <a:p>
            <a:pPr lvl="0">
              <a:buClr>
                <a:srgbClr val="4472C4"/>
              </a:buClr>
            </a:pPr>
            <a:r>
              <a:rPr lang="en-US" sz="2200" dirty="0">
                <a:solidFill>
                  <a:prstClr val="black"/>
                </a:solidFill>
              </a:rPr>
              <a:t>HB 2198/SB 1399 </a:t>
            </a:r>
            <a:r>
              <a:rPr lang="en-US" sz="2000" dirty="0">
                <a:solidFill>
                  <a:prstClr val="black"/>
                </a:solidFill>
              </a:rPr>
              <a:t>– Requires BOI to </a:t>
            </a:r>
            <a:r>
              <a:rPr lang="en-US" sz="2000" b="0" i="0" dirty="0">
                <a:solidFill>
                  <a:srgbClr val="333333"/>
                </a:solidFill>
                <a:effectLst/>
              </a:rPr>
              <a:t>select a new essential health benefits benchmark plan for the 2025 plan year that includes coverage for prosthetic devices and components and formula and enteral nutrition products as medicine. </a:t>
            </a:r>
          </a:p>
          <a:p>
            <a:pPr>
              <a:buClr>
                <a:srgbClr val="4472C4"/>
              </a:buClr>
            </a:pPr>
            <a:r>
              <a:rPr lang="en-US" sz="2200" dirty="0">
                <a:solidFill>
                  <a:prstClr val="black"/>
                </a:solidFill>
              </a:rPr>
              <a:t>HB 2216/SB 1347 </a:t>
            </a:r>
            <a:r>
              <a:rPr lang="en-US" sz="2000" dirty="0">
                <a:solidFill>
                  <a:prstClr val="black"/>
                </a:solidFill>
              </a:rPr>
              <a:t>– Requires carriers to cover emergency services by mobile crisis response teams and residential crisis stabilization units.  BOI is forming a work group and will submit a report.</a:t>
            </a:r>
          </a:p>
          <a:p>
            <a:pPr>
              <a:buClr>
                <a:srgbClr val="4472C4"/>
              </a:buClr>
            </a:pPr>
            <a:r>
              <a:rPr lang="en-US" sz="2200" dirty="0">
                <a:solidFill>
                  <a:prstClr val="black"/>
                </a:solidFill>
              </a:rPr>
              <a:t>HB 2354 </a:t>
            </a:r>
            <a:r>
              <a:rPr lang="en-US" sz="2000" dirty="0">
                <a:solidFill>
                  <a:prstClr val="black"/>
                </a:solidFill>
              </a:rPr>
              <a:t>– Continuity of Care provisions.</a:t>
            </a:r>
          </a:p>
          <a:p>
            <a:pPr lvl="0">
              <a:buClr>
                <a:srgbClr val="4472C4"/>
              </a:buClr>
            </a:pPr>
            <a:r>
              <a:rPr lang="en-US" sz="2200" dirty="0">
                <a:solidFill>
                  <a:srgbClr val="333333"/>
                </a:solidFill>
              </a:rPr>
              <a:t>SB 1003 </a:t>
            </a:r>
            <a:r>
              <a:rPr lang="en-US" sz="2000" dirty="0">
                <a:solidFill>
                  <a:srgbClr val="333333"/>
                </a:solidFill>
              </a:rPr>
              <a:t>– Required coverage for hearing aids; state defrayal of costs – QHPs on and off-Exchange must not include costs for this coverage in rates. </a:t>
            </a:r>
            <a:endParaRPr lang="en-US" sz="2000" dirty="0">
              <a:solidFill>
                <a:prstClr val="black"/>
              </a:solidFill>
            </a:endParaRPr>
          </a:p>
        </p:txBody>
      </p:sp>
    </p:spTree>
    <p:extLst>
      <p:ext uri="{BB962C8B-B14F-4D97-AF65-F5344CB8AC3E}">
        <p14:creationId xmlns:p14="http://schemas.microsoft.com/office/powerpoint/2010/main" val="3171484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677334" y="211016"/>
            <a:ext cx="8596668" cy="750277"/>
          </a:xfrm>
        </p:spPr>
        <p:txBody>
          <a:bodyPr>
            <a:normAutofit fontScale="90000"/>
          </a:bodyPr>
          <a:lstStyle/>
          <a:p>
            <a:pPr algn="ctr"/>
            <a:r>
              <a:rPr lang="en-US" b="1" dirty="0"/>
              <a:t>Virginia Health Benefit Exchange</a:t>
            </a:r>
            <a:br>
              <a:rPr lang="en-US" b="1" dirty="0"/>
            </a:br>
            <a:r>
              <a:rPr lang="en-US" b="1" dirty="0"/>
              <a:t>Transition Update</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677334" y="1399751"/>
            <a:ext cx="9000821" cy="4819980"/>
          </a:xfrm>
        </p:spPr>
        <p:txBody>
          <a:bodyPr>
            <a:normAutofit fontScale="25000" lnSpcReduction="20000"/>
          </a:bodyPr>
          <a:lstStyle/>
          <a:p>
            <a:r>
              <a:rPr lang="en-US" sz="8000" dirty="0">
                <a:solidFill>
                  <a:schemeClr val="tx1"/>
                </a:solidFill>
                <a:latin typeface="Times New Roman" panose="02020603050405020304" pitchFamily="18" charset="0"/>
                <a:cs typeface="Times New Roman" panose="02020603050405020304" pitchFamily="18" charset="0"/>
              </a:rPr>
              <a:t>The SCC granted a nine-year contract to GetInsured for Virginia’s platform and consumer assistance center in the Fall of 2022.  The platform and consumer assistance center will be live for Plan Year 2024 Open Enrollment.</a:t>
            </a:r>
          </a:p>
          <a:p>
            <a:pPr marL="0" indent="0">
              <a:buNone/>
            </a:pPr>
            <a:endParaRPr lang="en-US" sz="8000" dirty="0">
              <a:latin typeface="Times New Roman" panose="02020603050405020304" pitchFamily="18" charset="0"/>
              <a:cs typeface="Times New Roman" panose="02020603050405020304" pitchFamily="18" charset="0"/>
            </a:endParaRPr>
          </a:p>
          <a:p>
            <a:pPr lvl="1"/>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GetInsured</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successfully transitioned</a:t>
            </a:r>
            <a:r>
              <a:rPr kumimoji="0" lang="en-US" sz="72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10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NV,</a:t>
            </a:r>
            <a:r>
              <a:rPr kumimoji="0" lang="en-US" sz="7200" b="0" i="0" u="none" strike="noStrike" kern="0" cap="none" spc="-2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NJ,</a:t>
            </a:r>
            <a:r>
              <a:rPr kumimoji="0" lang="en-US" sz="7200" b="0" i="0" u="none" strike="noStrike" kern="0" cap="none" spc="-1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and</a:t>
            </a:r>
            <a:r>
              <a:rPr kumimoji="0" lang="en-US" sz="7200" b="0" i="0" u="none" strike="noStrike" kern="0" cap="none" spc="-1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4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PA</a:t>
            </a:r>
            <a:r>
              <a:rPr kumimoji="0" lang="en-US" sz="7200" b="0" i="0" u="none" strike="noStrike" kern="0" cap="none" spc="-1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from</a:t>
            </a:r>
            <a:r>
              <a:rPr kumimoji="0" lang="en-US" sz="72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the</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FFE to their</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own</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state-based</a:t>
            </a:r>
            <a:r>
              <a:rPr kumimoji="0" lang="en-US" sz="7200" b="0" i="0" u="none" strike="noStrike" kern="0" cap="none" spc="2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platforms.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GetInsured</a:t>
            </a:r>
            <a:r>
              <a:rPr kumimoji="0" lang="en-US" sz="72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operates</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in</a:t>
            </a:r>
            <a:r>
              <a:rPr kumimoji="0" lang="en-US" sz="72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7 of the</a:t>
            </a:r>
            <a:r>
              <a:rPr kumimoji="0" lang="en-US" sz="72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18</a:t>
            </a:r>
            <a:r>
              <a:rPr kumimoji="0" lang="en-US" sz="72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SBEs </a:t>
            </a:r>
            <a:r>
              <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nationwide.</a:t>
            </a:r>
          </a:p>
          <a:p>
            <a:pPr marL="457200" lvl="1" indent="0">
              <a:buNone/>
            </a:pPr>
            <a:endParaRPr kumimoji="0" lang="en-US" sz="72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a:p>
            <a:pPr lvl="1"/>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Currently, GetInsured and the HBE are holding weekly 1:1 meetings with each on Exchange health and dental carrier as well as holding monthly carrier town hall meetings. The HBE is also gathering questions from carriers through its dedicated carrier email (</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hlinkClick r:id="rId2"/>
              </a:rPr>
              <a:t>ExchangeCarriers@scc.virginia.gov</a:t>
            </a:r>
            <a:r>
              <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and responding weekly via carrier FAQs.  We welcome your questions regarding transition via this box.</a:t>
            </a:r>
          </a:p>
          <a:p>
            <a:pPr marL="457200" lvl="1" indent="0">
              <a:buNone/>
            </a:pPr>
            <a:endParaRPr kumimoji="0" lang="en-US" sz="72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a:p>
            <a:r>
              <a:rPr kumimoji="0" lang="en-US" sz="8000" b="0" i="0" u="none" strike="noStrike" kern="0" cap="none" spc="-2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Virginia’s</a:t>
            </a:r>
            <a:r>
              <a:rPr kumimoji="0" lang="en-US" sz="8000" b="0" i="0" u="none" strike="noStrike" kern="0" cap="none" spc="-1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80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platform and</a:t>
            </a:r>
            <a:r>
              <a:rPr kumimoji="0" lang="en-US" sz="80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80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consumer</a:t>
            </a:r>
            <a:r>
              <a:rPr kumimoji="0" lang="en-US" sz="80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80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assistance center will</a:t>
            </a:r>
            <a:r>
              <a:rPr kumimoji="0" lang="en-US" sz="80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80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be</a:t>
            </a:r>
            <a:r>
              <a:rPr kumimoji="0" lang="en-US" sz="8000" b="0" i="0" u="none" strike="noStrike" kern="0" cap="none" spc="-5"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 </a:t>
            </a:r>
            <a:r>
              <a:rPr kumimoji="0" lang="en-US" sz="8000" b="0" i="0" u="none" strike="noStrike" kern="0" cap="none" spc="-1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integrated and will be staffed by customer service representatives dedicated only to Virginia consumers, carriers, agents, navigators, and assisters.</a:t>
            </a:r>
            <a:endParaRPr kumimoji="0" lang="en-US" sz="80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a:p>
            <a:endParaRPr lang="en-US" sz="8000" dirty="0"/>
          </a:p>
          <a:p>
            <a:endParaRPr lang="en-US" sz="8000" dirty="0"/>
          </a:p>
          <a:p>
            <a:pPr marL="0" indent="0">
              <a:buNone/>
            </a:pPr>
            <a:endParaRPr lang="en-US" sz="3600" i="1" dirty="0"/>
          </a:p>
        </p:txBody>
      </p:sp>
    </p:spTree>
    <p:extLst>
      <p:ext uri="{BB962C8B-B14F-4D97-AF65-F5344CB8AC3E}">
        <p14:creationId xmlns:p14="http://schemas.microsoft.com/office/powerpoint/2010/main" val="516958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677334" y="211016"/>
            <a:ext cx="8596668" cy="750277"/>
          </a:xfrm>
        </p:spPr>
        <p:txBody>
          <a:bodyPr>
            <a:normAutofit fontScale="90000"/>
          </a:bodyPr>
          <a:lstStyle/>
          <a:p>
            <a:pPr algn="ctr"/>
            <a:r>
              <a:rPr lang="en-US" b="1" dirty="0"/>
              <a:t>Virginia Health Benefit Exchange        Carrier Onboarding</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677333" y="1230558"/>
            <a:ext cx="9764243" cy="5074448"/>
          </a:xfrm>
        </p:spPr>
        <p:txBody>
          <a:bodyPr>
            <a:normAutofit/>
          </a:bodyPr>
          <a:lstStyle/>
          <a:p>
            <a:endParaRPr lang="en-US" sz="8000" dirty="0"/>
          </a:p>
          <a:p>
            <a:pPr marL="0" indent="0">
              <a:buNone/>
            </a:pPr>
            <a:endParaRPr lang="en-US" sz="3600" i="1" dirty="0"/>
          </a:p>
        </p:txBody>
      </p:sp>
      <p:pic>
        <p:nvPicPr>
          <p:cNvPr id="5" name="Picture 4">
            <a:extLst>
              <a:ext uri="{FF2B5EF4-FFF2-40B4-BE49-F238E27FC236}">
                <a16:creationId xmlns:a16="http://schemas.microsoft.com/office/drawing/2014/main" id="{ABAC26B6-B65E-45B4-B62C-D6D1FFA17428}"/>
              </a:ext>
            </a:extLst>
          </p:cNvPr>
          <p:cNvPicPr>
            <a:picLocks noChangeAspect="1"/>
          </p:cNvPicPr>
          <p:nvPr/>
        </p:nvPicPr>
        <p:blipFill>
          <a:blip r:embed="rId2"/>
          <a:stretch>
            <a:fillRect/>
          </a:stretch>
        </p:blipFill>
        <p:spPr>
          <a:xfrm>
            <a:off x="391053" y="1403927"/>
            <a:ext cx="10336801" cy="5243057"/>
          </a:xfrm>
          <a:prstGeom prst="rect">
            <a:avLst/>
          </a:prstGeom>
        </p:spPr>
      </p:pic>
    </p:spTree>
    <p:extLst>
      <p:ext uri="{BB962C8B-B14F-4D97-AF65-F5344CB8AC3E}">
        <p14:creationId xmlns:p14="http://schemas.microsoft.com/office/powerpoint/2010/main" val="2203001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677334" y="211016"/>
            <a:ext cx="8596668" cy="1019542"/>
          </a:xfrm>
        </p:spPr>
        <p:txBody>
          <a:bodyPr>
            <a:normAutofit fontScale="90000"/>
          </a:bodyPr>
          <a:lstStyle/>
          <a:p>
            <a:pPr algn="ctr"/>
            <a:r>
              <a:rPr lang="en-US" b="1" dirty="0"/>
              <a:t>Virginia Health Benefit Exchange </a:t>
            </a:r>
            <a:br>
              <a:rPr lang="en-US" b="1" dirty="0"/>
            </a:br>
            <a:r>
              <a:rPr lang="en-US" b="1" dirty="0"/>
              <a:t>Contacts                </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677334" y="1230558"/>
            <a:ext cx="8596668" cy="5074448"/>
          </a:xfrm>
        </p:spPr>
        <p:txBody>
          <a:bodyPr>
            <a:normAutofit lnSpcReduction="10000"/>
          </a:bodyPr>
          <a:lstStyle/>
          <a:p>
            <a:pPr marL="264160" marR="255904" lvl="0" indent="0" defTabSz="914400" rtl="0" eaLnBrk="1" fontAlgn="auto" latinLnBrk="0" hangingPunct="1">
              <a:lnSpc>
                <a:spcPct val="114999"/>
              </a:lnSpc>
              <a:spcBef>
                <a:spcPts val="0"/>
              </a:spcBef>
              <a:spcAft>
                <a:spcPts val="0"/>
              </a:spcAft>
              <a:buClrTx/>
              <a:buSzTx/>
              <a:buFontTx/>
              <a:buNone/>
              <a:tabLst/>
              <a:defRPr/>
            </a:pPr>
            <a:endParaRPr kumimoji="0" lang="en-US" sz="2400" i="0" u="none" strike="noStrike" kern="1200" cap="none" spc="0" normalizeH="0" baseline="0" noProof="0" dirty="0">
              <a:ln>
                <a:noFill/>
              </a:ln>
              <a:solidFill>
                <a:prstClr val="black"/>
              </a:solidFill>
              <a:effectLst/>
              <a:uLnTx/>
              <a:uFillTx/>
              <a:latin typeface="Times New Roman"/>
              <a:ea typeface="+mn-ea"/>
              <a:cs typeface="Times New Roman"/>
            </a:endParaRPr>
          </a:p>
          <a:p>
            <a:pPr marL="354965" marR="5080" defTabSz="914400">
              <a:lnSpc>
                <a:spcPct val="114999"/>
              </a:lnSpc>
              <a:spcBef>
                <a:spcPts val="0"/>
              </a:spcBef>
              <a:buClrTx/>
              <a:buSzTx/>
              <a:defRPr/>
            </a:pPr>
            <a:r>
              <a:rPr lang="en-US" sz="2000" dirty="0">
                <a:solidFill>
                  <a:prstClr val="black"/>
                </a:solidFill>
                <a:latin typeface="Times New Roman"/>
                <a:cs typeface="Times New Roman"/>
              </a:rPr>
              <a:t>Keven</a:t>
            </a:r>
            <a:r>
              <a:rPr lang="en-US" sz="2000" spc="-75" dirty="0">
                <a:solidFill>
                  <a:prstClr val="black"/>
                </a:solidFill>
                <a:latin typeface="Times New Roman"/>
                <a:cs typeface="Times New Roman"/>
              </a:rPr>
              <a:t> </a:t>
            </a:r>
            <a:r>
              <a:rPr lang="en-US" sz="2000" dirty="0">
                <a:solidFill>
                  <a:prstClr val="black"/>
                </a:solidFill>
                <a:latin typeface="Times New Roman"/>
                <a:cs typeface="Times New Roman"/>
              </a:rPr>
              <a:t>Patchett,</a:t>
            </a:r>
            <a:r>
              <a:rPr lang="en-US" sz="2000" spc="-70" dirty="0">
                <a:solidFill>
                  <a:prstClr val="black"/>
                </a:solidFill>
                <a:latin typeface="Times New Roman"/>
                <a:cs typeface="Times New Roman"/>
              </a:rPr>
              <a:t> Exchange </a:t>
            </a:r>
            <a:r>
              <a:rPr lang="en-US" sz="2000" spc="-10" dirty="0">
                <a:solidFill>
                  <a:prstClr val="black"/>
                </a:solidFill>
                <a:latin typeface="Times New Roman"/>
                <a:cs typeface="Times New Roman"/>
              </a:rPr>
              <a:t>Director</a:t>
            </a:r>
          </a:p>
          <a:p>
            <a:pPr marL="12065" marR="5080" indent="0" defTabSz="914400">
              <a:lnSpc>
                <a:spcPct val="114999"/>
              </a:lnSpc>
              <a:spcBef>
                <a:spcPts val="0"/>
              </a:spcBef>
              <a:buClrTx/>
              <a:buSzTx/>
              <a:buNone/>
              <a:defRPr/>
            </a:pPr>
            <a:endParaRPr lang="en-US" sz="2000" spc="-45" dirty="0">
              <a:solidFill>
                <a:prstClr val="black"/>
              </a:solidFill>
              <a:latin typeface="Times New Roman"/>
              <a:cs typeface="Times New Roman"/>
            </a:endParaRPr>
          </a:p>
          <a:p>
            <a:pPr marL="354965" marR="5080" defTabSz="914400">
              <a:lnSpc>
                <a:spcPct val="114999"/>
              </a:lnSpc>
              <a:spcBef>
                <a:spcPts val="0"/>
              </a:spcBef>
              <a:buClrTx/>
              <a:buSzTx/>
              <a:defRPr/>
            </a:pPr>
            <a:r>
              <a:rPr lang="en-US" sz="2000" spc="-45" dirty="0">
                <a:solidFill>
                  <a:prstClr val="black"/>
                </a:solidFill>
                <a:latin typeface="Times New Roman"/>
                <a:cs typeface="Times New Roman"/>
              </a:rPr>
              <a:t>Toni</a:t>
            </a:r>
            <a:r>
              <a:rPr lang="en-US" sz="2000" spc="-60" dirty="0">
                <a:solidFill>
                  <a:prstClr val="black"/>
                </a:solidFill>
                <a:latin typeface="Times New Roman"/>
                <a:cs typeface="Times New Roman"/>
              </a:rPr>
              <a:t> </a:t>
            </a:r>
            <a:r>
              <a:rPr lang="en-US" sz="2000" dirty="0">
                <a:solidFill>
                  <a:prstClr val="black"/>
                </a:solidFill>
                <a:latin typeface="Times New Roman"/>
                <a:cs typeface="Times New Roman"/>
              </a:rPr>
              <a:t>Janoski,</a:t>
            </a:r>
            <a:r>
              <a:rPr lang="en-US" sz="2000" spc="-60" dirty="0">
                <a:solidFill>
                  <a:prstClr val="black"/>
                </a:solidFill>
                <a:latin typeface="Times New Roman"/>
                <a:cs typeface="Times New Roman"/>
              </a:rPr>
              <a:t> </a:t>
            </a:r>
            <a:r>
              <a:rPr lang="en-US" sz="2000" dirty="0">
                <a:solidFill>
                  <a:prstClr val="black"/>
                </a:solidFill>
                <a:latin typeface="Times New Roman"/>
                <a:cs typeface="Times New Roman"/>
              </a:rPr>
              <a:t>Deputy</a:t>
            </a:r>
            <a:r>
              <a:rPr lang="en-US" sz="2000" spc="-45" dirty="0">
                <a:solidFill>
                  <a:prstClr val="black"/>
                </a:solidFill>
                <a:latin typeface="Times New Roman"/>
                <a:cs typeface="Times New Roman"/>
              </a:rPr>
              <a:t> </a:t>
            </a:r>
            <a:r>
              <a:rPr lang="en-US" sz="2000" spc="-10" dirty="0">
                <a:solidFill>
                  <a:prstClr val="black"/>
                </a:solidFill>
                <a:latin typeface="Times New Roman"/>
                <a:cs typeface="Times New Roman"/>
              </a:rPr>
              <a:t>Director</a:t>
            </a:r>
            <a:r>
              <a:rPr lang="en-US" sz="2000" spc="-90" dirty="0">
                <a:solidFill>
                  <a:prstClr val="black"/>
                </a:solidFill>
                <a:latin typeface="Times New Roman"/>
                <a:cs typeface="Times New Roman"/>
              </a:rPr>
              <a:t> </a:t>
            </a:r>
            <a:r>
              <a:rPr lang="en-US" sz="2000" dirty="0">
                <a:solidFill>
                  <a:prstClr val="black"/>
                </a:solidFill>
                <a:latin typeface="Times New Roman"/>
                <a:cs typeface="Times New Roman"/>
              </a:rPr>
              <a:t>of</a:t>
            </a:r>
            <a:r>
              <a:rPr lang="en-US" sz="2000" spc="-55" dirty="0">
                <a:solidFill>
                  <a:prstClr val="black"/>
                </a:solidFill>
                <a:latin typeface="Times New Roman"/>
                <a:cs typeface="Times New Roman"/>
              </a:rPr>
              <a:t> </a:t>
            </a:r>
            <a:r>
              <a:rPr lang="en-US" sz="2000" dirty="0">
                <a:solidFill>
                  <a:prstClr val="black"/>
                </a:solidFill>
                <a:latin typeface="Times New Roman"/>
                <a:cs typeface="Times New Roman"/>
              </a:rPr>
              <a:t>Operations</a:t>
            </a:r>
            <a:r>
              <a:rPr lang="en-US" sz="2000" spc="-65" dirty="0">
                <a:solidFill>
                  <a:prstClr val="black"/>
                </a:solidFill>
                <a:latin typeface="Times New Roman"/>
                <a:cs typeface="Times New Roman"/>
              </a:rPr>
              <a:t> </a:t>
            </a:r>
            <a:r>
              <a:rPr lang="en-US" sz="2000" dirty="0">
                <a:solidFill>
                  <a:prstClr val="black"/>
                </a:solidFill>
                <a:latin typeface="Times New Roman"/>
                <a:cs typeface="Times New Roman"/>
              </a:rPr>
              <a:t>and</a:t>
            </a:r>
            <a:r>
              <a:rPr lang="en-US" sz="2000" spc="-55" dirty="0">
                <a:solidFill>
                  <a:prstClr val="black"/>
                </a:solidFill>
                <a:latin typeface="Times New Roman"/>
                <a:cs typeface="Times New Roman"/>
              </a:rPr>
              <a:t> </a:t>
            </a:r>
            <a:r>
              <a:rPr lang="en-US" sz="2000" spc="-10" dirty="0">
                <a:solidFill>
                  <a:prstClr val="black"/>
                </a:solidFill>
                <a:latin typeface="Times New Roman"/>
                <a:cs typeface="Times New Roman"/>
              </a:rPr>
              <a:t>Finance</a:t>
            </a:r>
          </a:p>
          <a:p>
            <a:pPr marL="12065" marR="5080" lvl="0" indent="0" defTabSz="914400" rtl="0" eaLnBrk="1" fontAlgn="auto" latinLnBrk="0" hangingPunct="1">
              <a:lnSpc>
                <a:spcPct val="114999"/>
              </a:lnSpc>
              <a:spcBef>
                <a:spcPts val="0"/>
              </a:spcBef>
              <a:spcAft>
                <a:spcPts val="0"/>
              </a:spcAft>
              <a:buClrTx/>
              <a:buSzTx/>
              <a:buFontTx/>
              <a:buNone/>
              <a:tabLst/>
              <a:defRPr/>
            </a:pPr>
            <a:endParaRPr kumimoji="0" lang="en-US" sz="2000" i="0" u="none" strike="noStrike" kern="1200" cap="none" spc="0" normalizeH="0" baseline="0" noProof="0" dirty="0">
              <a:ln>
                <a:noFill/>
              </a:ln>
              <a:solidFill>
                <a:prstClr val="black"/>
              </a:solidFill>
              <a:effectLst/>
              <a:uLnTx/>
              <a:uFillTx/>
              <a:latin typeface="Times New Roman"/>
              <a:ea typeface="+mn-ea"/>
              <a:cs typeface="Times New Roman"/>
            </a:endParaRPr>
          </a:p>
          <a:p>
            <a:pPr marL="354965" marR="5080" defTabSz="914400">
              <a:lnSpc>
                <a:spcPct val="114999"/>
              </a:lnSpc>
              <a:spcBef>
                <a:spcPts val="0"/>
              </a:spcBef>
              <a:buClrTx/>
              <a:buSzTx/>
              <a:defRPr/>
            </a:pP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Susan McCleary,</a:t>
            </a:r>
            <a:r>
              <a:rPr kumimoji="0" lang="en-US" sz="2000" i="0" u="none" strike="noStrike" kern="1200" cap="none" spc="-50"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Deputy Director of Governance &amp; Program Management</a:t>
            </a:r>
          </a:p>
          <a:p>
            <a:pPr marL="12065" marR="5080" lvl="0" indent="0" defTabSz="914400" rtl="0" eaLnBrk="1" fontAlgn="auto" latinLnBrk="0" hangingPunct="1">
              <a:lnSpc>
                <a:spcPct val="114999"/>
              </a:lnSpc>
              <a:spcBef>
                <a:spcPts val="0"/>
              </a:spcBef>
              <a:spcAft>
                <a:spcPts val="0"/>
              </a:spcAft>
              <a:buClrTx/>
              <a:buSzTx/>
              <a:buFontTx/>
              <a:buNone/>
              <a:tabLst/>
              <a:defRPr/>
            </a:pPr>
            <a:endParaRPr kumimoji="0" lang="en-US" sz="2000" i="0" u="none" strike="noStrike" kern="1200" cap="none" spc="0" normalizeH="0" baseline="0" noProof="0" dirty="0">
              <a:ln>
                <a:noFill/>
              </a:ln>
              <a:solidFill>
                <a:prstClr val="black"/>
              </a:solidFill>
              <a:effectLst/>
              <a:uLnTx/>
              <a:uFillTx/>
              <a:latin typeface="Times New Roman"/>
              <a:ea typeface="+mn-ea"/>
              <a:cs typeface="Times New Roman"/>
            </a:endParaRPr>
          </a:p>
          <a:p>
            <a:pPr marL="354965" marR="5080" defTabSz="914400">
              <a:lnSpc>
                <a:spcPct val="114999"/>
              </a:lnSpc>
              <a:spcBef>
                <a:spcPts val="0"/>
              </a:spcBef>
              <a:buClrTx/>
              <a:buSzTx/>
              <a:defRPr/>
            </a:pP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Holly</a:t>
            </a:r>
            <a:r>
              <a:rPr kumimoji="0" lang="en-US" sz="2000" i="0" u="none" strike="noStrike" kern="1200" cap="none" spc="-65"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Mortlock,</a:t>
            </a:r>
            <a:r>
              <a:rPr kumimoji="0" lang="en-US" sz="2000" i="0" u="none" strike="noStrike" kern="1200" cap="none" spc="-45"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Chief</a:t>
            </a:r>
            <a:r>
              <a:rPr kumimoji="0" lang="en-US" sz="2000" i="0" u="none" strike="noStrike" kern="1200" cap="none" spc="-30"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of</a:t>
            </a:r>
            <a:r>
              <a:rPr kumimoji="0" lang="en-US" sz="2000" i="0" u="none" strike="noStrike" kern="1200" cap="none" spc="-40"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20" normalizeH="0" baseline="0" noProof="0" dirty="0">
                <a:ln>
                  <a:noFill/>
                </a:ln>
                <a:solidFill>
                  <a:prstClr val="black"/>
                </a:solidFill>
                <a:effectLst/>
                <a:uLnTx/>
                <a:uFillTx/>
                <a:latin typeface="Times New Roman"/>
                <a:ea typeface="+mn-ea"/>
                <a:cs typeface="Times New Roman"/>
              </a:rPr>
              <a:t>Government</a:t>
            </a:r>
            <a:r>
              <a:rPr kumimoji="0" lang="en-US" sz="2000" i="0" u="none" strike="noStrike" kern="1200" cap="none" spc="-120"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Affairs</a:t>
            </a:r>
            <a:r>
              <a:rPr kumimoji="0" lang="en-US" sz="2000" i="0" u="none" strike="noStrike" kern="1200" cap="none" spc="-35"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and</a:t>
            </a:r>
            <a:r>
              <a:rPr kumimoji="0" lang="en-US" sz="2000" i="0" u="none" strike="noStrike" kern="1200" cap="none" spc="-30" normalizeH="0" baseline="0" noProof="0" dirty="0">
                <a:ln>
                  <a:noFill/>
                </a:ln>
                <a:solidFill>
                  <a:prstClr val="black"/>
                </a:solidFill>
                <a:effectLst/>
                <a:uLnTx/>
                <a:uFillTx/>
                <a:latin typeface="Times New Roman"/>
                <a:ea typeface="+mn-ea"/>
                <a:cs typeface="Times New Roman"/>
              </a:rPr>
              <a:t> </a:t>
            </a:r>
            <a:r>
              <a:rPr kumimoji="0" lang="en-US" sz="2000" i="0" u="none" strike="noStrike" kern="1200" cap="none" spc="-10" normalizeH="0" baseline="0" noProof="0" dirty="0">
                <a:ln>
                  <a:noFill/>
                </a:ln>
                <a:solidFill>
                  <a:prstClr val="black"/>
                </a:solidFill>
                <a:effectLst/>
                <a:uLnTx/>
                <a:uFillTx/>
                <a:latin typeface="Times New Roman"/>
                <a:ea typeface="+mn-ea"/>
                <a:cs typeface="Times New Roman"/>
              </a:rPr>
              <a:t>Policy</a:t>
            </a:r>
          </a:p>
          <a:p>
            <a:pPr marL="12065" marR="5080" lvl="0" indent="0" defTabSz="914400" rtl="0" eaLnBrk="1" fontAlgn="auto" latinLnBrk="0" hangingPunct="1">
              <a:lnSpc>
                <a:spcPct val="114999"/>
              </a:lnSpc>
              <a:spcBef>
                <a:spcPts val="0"/>
              </a:spcBef>
              <a:spcAft>
                <a:spcPts val="0"/>
              </a:spcAft>
              <a:buClrTx/>
              <a:buSzTx/>
              <a:buFontTx/>
              <a:buNone/>
              <a:tabLst/>
              <a:defRPr/>
            </a:pPr>
            <a:endParaRPr kumimoji="0" lang="en-US" sz="2000" i="0" u="none" strike="noStrike" kern="1200" cap="none" spc="0" normalizeH="0" baseline="0" noProof="0" dirty="0">
              <a:ln>
                <a:noFill/>
              </a:ln>
              <a:solidFill>
                <a:prstClr val="black"/>
              </a:solidFill>
              <a:effectLst/>
              <a:uLnTx/>
              <a:uFillTx/>
              <a:latin typeface="Times New Roman"/>
              <a:ea typeface="+mn-ea"/>
              <a:cs typeface="Times New Roman"/>
            </a:endParaRPr>
          </a:p>
          <a:p>
            <a:pPr marL="12065" marR="5080" lvl="0" indent="0" algn="ctr" defTabSz="914400" rtl="0" eaLnBrk="1" fontAlgn="auto" latinLnBrk="0" hangingPunct="1">
              <a:lnSpc>
                <a:spcPct val="114999"/>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Contact:</a:t>
            </a:r>
          </a:p>
          <a:p>
            <a:pPr marL="12065" marR="5080" lvl="0" indent="0" algn="ctr" defTabSz="914400" rtl="0" eaLnBrk="1" fontAlgn="auto" latinLnBrk="0" hangingPunct="1">
              <a:lnSpc>
                <a:spcPct val="114999"/>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hlinkClick r:id="rId2"/>
              </a:rPr>
              <a:t>ExchangeCarriers@scc.virginia.gov</a:t>
            </a:r>
            <a:r>
              <a:rPr kumimoji="0" lang="en-US" sz="2000" i="0" u="none" strike="noStrike" kern="1200" cap="none" spc="0" normalizeH="0" baseline="0" noProof="0" dirty="0">
                <a:ln>
                  <a:noFill/>
                </a:ln>
                <a:solidFill>
                  <a:prstClr val="black"/>
                </a:solidFill>
                <a:effectLst/>
                <a:uLnTx/>
                <a:uFillTx/>
                <a:latin typeface="Times New Roman"/>
                <a:ea typeface="+mn-ea"/>
                <a:cs typeface="Times New Roman"/>
              </a:rPr>
              <a:t> </a:t>
            </a:r>
          </a:p>
          <a:p>
            <a:pPr marL="12065" marR="5080" lvl="0" indent="0" algn="ctr" defTabSz="914400" rtl="0" eaLnBrk="1" fontAlgn="auto" latinLnBrk="0" hangingPunct="1">
              <a:lnSpc>
                <a:spcPct val="114999"/>
              </a:lnSpc>
              <a:spcBef>
                <a:spcPts val="0"/>
              </a:spcBef>
              <a:spcAft>
                <a:spcPts val="0"/>
              </a:spcAft>
              <a:buClrTx/>
              <a:buSzTx/>
              <a:buFontTx/>
              <a:buNone/>
              <a:tabLst/>
              <a:defRPr/>
            </a:pPr>
            <a:r>
              <a:rPr kumimoji="0" lang="en-US" sz="1800" i="0" u="none" strike="noStrike" kern="1200" cap="none" spc="0" normalizeH="0" baseline="0" noProof="0" dirty="0">
                <a:ln>
                  <a:noFill/>
                </a:ln>
                <a:solidFill>
                  <a:prstClr val="black"/>
                </a:solidFill>
                <a:effectLst/>
                <a:uLnTx/>
                <a:uFillTx/>
                <a:latin typeface="Times New Roman"/>
                <a:ea typeface="+mn-ea"/>
                <a:cs typeface="Times New Roman"/>
              </a:rPr>
              <a:t>833-740-1364 or 804-371-1532</a:t>
            </a:r>
          </a:p>
          <a:p>
            <a:pPr marL="12065" marR="5080" lvl="0" indent="0" defTabSz="914400" rtl="0" eaLnBrk="1" fontAlgn="auto" latinLnBrk="0" hangingPunct="1">
              <a:lnSpc>
                <a:spcPct val="114999"/>
              </a:lnSpc>
              <a:spcBef>
                <a:spcPts val="0"/>
              </a:spcBef>
              <a:spcAft>
                <a:spcPts val="0"/>
              </a:spcAft>
              <a:buClrTx/>
              <a:buSzTx/>
              <a:buFontTx/>
              <a:buNone/>
              <a:tabLst/>
              <a:defRPr/>
            </a:pPr>
            <a:endParaRPr kumimoji="0" lang="en-US" sz="1800" i="0" u="none" strike="noStrike" kern="1200" cap="none" spc="0" normalizeH="0" baseline="0" noProof="0" dirty="0">
              <a:ln>
                <a:noFill/>
              </a:ln>
              <a:solidFill>
                <a:prstClr val="black"/>
              </a:solidFill>
              <a:effectLst/>
              <a:uLnTx/>
              <a:uFillTx/>
              <a:latin typeface="Times New Roman"/>
              <a:ea typeface="+mn-ea"/>
              <a:cs typeface="Times New Roman"/>
            </a:endParaRPr>
          </a:p>
          <a:p>
            <a:pPr marL="12065" marR="5080" lvl="0" indent="0" defTabSz="914400" rtl="0" eaLnBrk="1" fontAlgn="auto" latinLnBrk="0" hangingPunct="1">
              <a:lnSpc>
                <a:spcPct val="114999"/>
              </a:lnSpc>
              <a:spcBef>
                <a:spcPts val="0"/>
              </a:spcBef>
              <a:spcAft>
                <a:spcPts val="0"/>
              </a:spcAft>
              <a:buClrTx/>
              <a:buSzTx/>
              <a:buFontTx/>
              <a:buNone/>
              <a:tabLst/>
              <a:defRPr/>
            </a:pPr>
            <a:r>
              <a:rPr kumimoji="0" lang="en-US" sz="1600" i="1" u="none" strike="noStrike" kern="1200" cap="none" spc="0" normalizeH="0" baseline="0" noProof="0" dirty="0">
                <a:ln>
                  <a:noFill/>
                </a:ln>
                <a:solidFill>
                  <a:prstClr val="black"/>
                </a:solidFill>
                <a:effectLst/>
                <a:uLnTx/>
                <a:uFillTx/>
                <a:latin typeface="Times New Roman"/>
                <a:ea typeface="+mn-ea"/>
                <a:cs typeface="Times New Roman"/>
              </a:rPr>
              <a:t>Questions? Interested in receiving HBE’s weekly FAQs and town hall invitations?  Send your name &amp; email to the above address.  </a:t>
            </a:r>
          </a:p>
          <a:p>
            <a:pPr marL="0" indent="0">
              <a:buNone/>
            </a:pPr>
            <a:endParaRPr lang="en-US" sz="3600" i="1" dirty="0"/>
          </a:p>
        </p:txBody>
      </p:sp>
    </p:spTree>
    <p:extLst>
      <p:ext uri="{BB962C8B-B14F-4D97-AF65-F5344CB8AC3E}">
        <p14:creationId xmlns:p14="http://schemas.microsoft.com/office/powerpoint/2010/main" val="3974941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2019-C133-4735-927A-684A2F5CE154}"/>
              </a:ext>
            </a:extLst>
          </p:cNvPr>
          <p:cNvSpPr>
            <a:spLocks noGrp="1"/>
          </p:cNvSpPr>
          <p:nvPr>
            <p:ph type="title"/>
          </p:nvPr>
        </p:nvSpPr>
        <p:spPr>
          <a:xfrm>
            <a:off x="771464" y="515470"/>
            <a:ext cx="8596668" cy="1320800"/>
          </a:xfrm>
        </p:spPr>
        <p:txBody>
          <a:bodyPr/>
          <a:lstStyle/>
          <a:p>
            <a:r>
              <a:rPr lang="en-US" dirty="0"/>
              <a:t>ACA Form/Rate Filing Questions</a:t>
            </a:r>
          </a:p>
        </p:txBody>
      </p:sp>
      <p:sp>
        <p:nvSpPr>
          <p:cNvPr id="3" name="Content Placeholder 2">
            <a:extLst>
              <a:ext uri="{FF2B5EF4-FFF2-40B4-BE49-F238E27FC236}">
                <a16:creationId xmlns:a16="http://schemas.microsoft.com/office/drawing/2014/main" id="{0841C522-F543-430C-8D5D-D85213AC1973}"/>
              </a:ext>
            </a:extLst>
          </p:cNvPr>
          <p:cNvSpPr>
            <a:spLocks noGrp="1"/>
          </p:cNvSpPr>
          <p:nvPr>
            <p:ph idx="1"/>
          </p:nvPr>
        </p:nvSpPr>
        <p:spPr/>
        <p:txBody>
          <a:bodyPr/>
          <a:lstStyle/>
          <a:p>
            <a:r>
              <a:rPr lang="en-US" dirty="0">
                <a:hlinkClick r:id="rId2"/>
              </a:rPr>
              <a:t>ACAFilingInfo@scc.virginia.gov</a:t>
            </a:r>
            <a:r>
              <a:rPr lang="en-US" dirty="0"/>
              <a:t> </a:t>
            </a:r>
          </a:p>
        </p:txBody>
      </p:sp>
    </p:spTree>
    <p:extLst>
      <p:ext uri="{BB962C8B-B14F-4D97-AF65-F5344CB8AC3E}">
        <p14:creationId xmlns:p14="http://schemas.microsoft.com/office/powerpoint/2010/main" val="3078765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838200" y="139701"/>
            <a:ext cx="8540262" cy="774699"/>
          </a:xfrm>
        </p:spPr>
        <p:txBody>
          <a:bodyPr/>
          <a:lstStyle/>
          <a:p>
            <a:pPr algn="ctr"/>
            <a:r>
              <a:rPr lang="en-US" b="1" dirty="0"/>
              <a:t>Important Dates (2023)</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374469" y="775252"/>
            <a:ext cx="9187542" cy="6683881"/>
          </a:xfrm>
        </p:spPr>
        <p:txBody>
          <a:bodyPr wrap="square">
            <a:spAutoFit/>
          </a:bodyPr>
          <a:lstStyle/>
          <a:p>
            <a:endParaRPr lang="en-US" sz="1900" dirty="0"/>
          </a:p>
          <a:p>
            <a:r>
              <a:rPr lang="en-US" sz="2000" dirty="0"/>
              <a:t>April 1:  SERFF public access suspended for health form, rate, and binder filings and revisions made on or after this date up to the BOI rate presentations</a:t>
            </a:r>
          </a:p>
          <a:p>
            <a:pPr>
              <a:spcBef>
                <a:spcPts val="600"/>
              </a:spcBef>
            </a:pPr>
            <a:endParaRPr lang="en-US" sz="2000" dirty="0"/>
          </a:p>
          <a:p>
            <a:r>
              <a:rPr lang="en-US" sz="2000" dirty="0"/>
              <a:t>April 1: Deadline for submission of the Health Care Shared Savings – Annual Report</a:t>
            </a:r>
          </a:p>
          <a:p>
            <a:pPr marL="0" indent="0">
              <a:buNone/>
            </a:pPr>
            <a:endParaRPr lang="en-US" sz="2000" dirty="0"/>
          </a:p>
          <a:p>
            <a:r>
              <a:rPr lang="en-US" sz="2000" dirty="0"/>
              <a:t>April </a:t>
            </a:r>
            <a:r>
              <a:rPr lang="en-US" sz="2000" dirty="0">
                <a:solidFill>
                  <a:schemeClr val="tx1"/>
                </a:solidFill>
              </a:rPr>
              <a:t>14:  Form filing deadline for ALL ACA health carriers (excludes SADPs)</a:t>
            </a:r>
          </a:p>
          <a:p>
            <a:endParaRPr lang="en-US" sz="2000" dirty="0">
              <a:solidFill>
                <a:schemeClr val="tx1"/>
              </a:solidFill>
            </a:endParaRPr>
          </a:p>
          <a:p>
            <a:r>
              <a:rPr lang="en-US" sz="2000" dirty="0">
                <a:solidFill>
                  <a:schemeClr val="tx1"/>
                </a:solidFill>
              </a:rPr>
              <a:t>April 28:  Form and rate filing deadline for carriers submitting SADPs to be exchange-certified</a:t>
            </a:r>
          </a:p>
          <a:p>
            <a:endParaRPr lang="en-US" sz="2000" dirty="0">
              <a:solidFill>
                <a:schemeClr val="tx1"/>
              </a:solidFill>
            </a:endParaRPr>
          </a:p>
          <a:p>
            <a:r>
              <a:rPr lang="en-US" sz="2000" dirty="0">
                <a:solidFill>
                  <a:schemeClr val="tx1"/>
                </a:solidFill>
              </a:rPr>
              <a:t>May 12:  Binder filing deadline for carriers offering SADPs to be exchange-certified</a:t>
            </a:r>
          </a:p>
          <a:p>
            <a:pPr marL="0" indent="0">
              <a:buNone/>
            </a:pPr>
            <a:endParaRPr lang="en-US" sz="1900" dirty="0">
              <a:solidFill>
                <a:schemeClr val="tx1"/>
              </a:solidFill>
            </a:endParaRPr>
          </a:p>
          <a:p>
            <a:endParaRPr lang="en-US" sz="2200" dirty="0">
              <a:solidFill>
                <a:schemeClr val="tx1"/>
              </a:solidFill>
            </a:endParaRPr>
          </a:p>
        </p:txBody>
      </p:sp>
    </p:spTree>
    <p:extLst>
      <p:ext uri="{BB962C8B-B14F-4D97-AF65-F5344CB8AC3E}">
        <p14:creationId xmlns:p14="http://schemas.microsoft.com/office/powerpoint/2010/main" val="403079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677334" y="211016"/>
            <a:ext cx="8596668" cy="750277"/>
          </a:xfrm>
        </p:spPr>
        <p:txBody>
          <a:bodyPr/>
          <a:lstStyle/>
          <a:p>
            <a:pPr algn="ctr"/>
            <a:r>
              <a:rPr lang="en-US" b="1" dirty="0"/>
              <a:t>Important Dates (2023)</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677334" y="1230558"/>
            <a:ext cx="8596668" cy="5074448"/>
          </a:xfrm>
        </p:spPr>
        <p:txBody>
          <a:bodyPr>
            <a:normAutofit fontScale="25000" lnSpcReduction="20000"/>
          </a:bodyPr>
          <a:lstStyle/>
          <a:p>
            <a:r>
              <a:rPr lang="en-US" sz="8000" dirty="0">
                <a:solidFill>
                  <a:schemeClr val="tx1"/>
                </a:solidFill>
              </a:rPr>
              <a:t>May 19:  Rate filing deadline for ALL ACA health carriers</a:t>
            </a:r>
          </a:p>
          <a:p>
            <a:pPr marL="0" indent="0">
              <a:buNone/>
            </a:pPr>
            <a:endParaRPr lang="en-US" sz="8000" dirty="0">
              <a:solidFill>
                <a:schemeClr val="tx1"/>
              </a:solidFill>
            </a:endParaRPr>
          </a:p>
          <a:p>
            <a:r>
              <a:rPr lang="en-US" sz="8000" dirty="0">
                <a:solidFill>
                  <a:schemeClr val="tx1"/>
                </a:solidFill>
              </a:rPr>
              <a:t>May 19:  </a:t>
            </a:r>
            <a:r>
              <a:rPr lang="en-US" sz="8000" dirty="0"/>
              <a:t>Binder filing deadline for carriers offering individual and small group health insurance coverage inside or outside the exchange</a:t>
            </a:r>
          </a:p>
          <a:p>
            <a:endParaRPr lang="en-US" sz="8000" dirty="0"/>
          </a:p>
          <a:p>
            <a:r>
              <a:rPr lang="en-US" sz="8000" dirty="0"/>
              <a:t>July 14:  Deadline for voluntary service area revisions and rate filing revisions; revisions after this date can be made based only at request of BOI </a:t>
            </a:r>
          </a:p>
          <a:p>
            <a:endParaRPr lang="en-US" sz="8000" dirty="0"/>
          </a:p>
          <a:p>
            <a:r>
              <a:rPr lang="en-US" sz="8000" dirty="0">
                <a:solidFill>
                  <a:schemeClr val="tx1"/>
                </a:solidFill>
              </a:rPr>
              <a:t>July 14:  Deadline for voluntary changes to the Prescription Drug Template. Revisions after this date can be made based only at the request of the BOI</a:t>
            </a:r>
          </a:p>
          <a:p>
            <a:endParaRPr lang="en-US" sz="8000" dirty="0">
              <a:solidFill>
                <a:schemeClr val="tx1"/>
              </a:solidFill>
            </a:endParaRPr>
          </a:p>
          <a:p>
            <a:r>
              <a:rPr lang="en-US" sz="8000" dirty="0">
                <a:solidFill>
                  <a:schemeClr val="tx1"/>
                </a:solidFill>
              </a:rPr>
              <a:t>August</a:t>
            </a:r>
            <a:r>
              <a:rPr lang="en-US" sz="8000" dirty="0"/>
              <a:t>:  Rate presentations to the Commission (tentative date); SERFF public access restored </a:t>
            </a:r>
          </a:p>
          <a:p>
            <a:endParaRPr lang="en-US" sz="8000" dirty="0"/>
          </a:p>
          <a:p>
            <a:r>
              <a:rPr lang="en-US" sz="8000" dirty="0"/>
              <a:t>August </a:t>
            </a:r>
            <a:r>
              <a:rPr lang="en-US" sz="8000" dirty="0">
                <a:solidFill>
                  <a:schemeClr val="tx1"/>
                </a:solidFill>
              </a:rPr>
              <a:t>16</a:t>
            </a:r>
            <a:r>
              <a:rPr lang="en-US" sz="8000" dirty="0"/>
              <a:t>:  Deadline for data transfer to HBE</a:t>
            </a:r>
          </a:p>
          <a:p>
            <a:endParaRPr lang="en-US" sz="8000" dirty="0"/>
          </a:p>
          <a:p>
            <a:pPr marL="0" indent="0">
              <a:buNone/>
            </a:pPr>
            <a:endParaRPr lang="en-US" sz="3600" i="1" dirty="0"/>
          </a:p>
        </p:txBody>
      </p:sp>
    </p:spTree>
    <p:extLst>
      <p:ext uri="{BB962C8B-B14F-4D97-AF65-F5344CB8AC3E}">
        <p14:creationId xmlns:p14="http://schemas.microsoft.com/office/powerpoint/2010/main" val="204004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7989-5049-4EB3-B00B-5CB2F600008D}"/>
              </a:ext>
            </a:extLst>
          </p:cNvPr>
          <p:cNvSpPr>
            <a:spLocks noGrp="1"/>
          </p:cNvSpPr>
          <p:nvPr>
            <p:ph type="title"/>
          </p:nvPr>
        </p:nvSpPr>
        <p:spPr>
          <a:xfrm>
            <a:off x="251871" y="106290"/>
            <a:ext cx="9596219" cy="1418606"/>
          </a:xfrm>
        </p:spPr>
        <p:txBody>
          <a:bodyPr>
            <a:normAutofit/>
          </a:bodyPr>
          <a:lstStyle/>
          <a:p>
            <a:pPr algn="ctr"/>
            <a:r>
              <a:rPr lang="en-US" b="1" dirty="0"/>
              <a:t>Virginia ACA Rate Filing Information</a:t>
            </a:r>
          </a:p>
        </p:txBody>
      </p:sp>
      <p:sp>
        <p:nvSpPr>
          <p:cNvPr id="3" name="Content Placeholder 2">
            <a:extLst>
              <a:ext uri="{FF2B5EF4-FFF2-40B4-BE49-F238E27FC236}">
                <a16:creationId xmlns:a16="http://schemas.microsoft.com/office/drawing/2014/main" id="{2A40F6EA-4BFF-4A4E-99A1-DE94CCA32FD7}"/>
              </a:ext>
            </a:extLst>
          </p:cNvPr>
          <p:cNvSpPr>
            <a:spLocks noGrp="1"/>
          </p:cNvSpPr>
          <p:nvPr>
            <p:ph idx="1"/>
          </p:nvPr>
        </p:nvSpPr>
        <p:spPr>
          <a:xfrm>
            <a:off x="429489" y="1280382"/>
            <a:ext cx="9240981" cy="5284469"/>
          </a:xfrm>
        </p:spPr>
        <p:txBody>
          <a:bodyPr>
            <a:normAutofit/>
          </a:bodyPr>
          <a:lstStyle/>
          <a:p>
            <a:pPr marL="0" indent="0">
              <a:spcBef>
                <a:spcPts val="0"/>
              </a:spcBef>
              <a:buNone/>
            </a:pPr>
            <a:r>
              <a:rPr lang="en-US" sz="2400" b="1" u="sng" dirty="0">
                <a:solidFill>
                  <a:srgbClr val="2F5496"/>
                </a:solidFill>
                <a:latin typeface="Times New Roman" panose="02020603050405020304" pitchFamily="18" charset="0"/>
                <a:ea typeface="Calibri" panose="020F0502020204030204" pitchFamily="34" charset="0"/>
              </a:rPr>
              <a:t>VA ACA Rate Filing Template Changes</a:t>
            </a:r>
          </a:p>
          <a:p>
            <a:pPr marL="0">
              <a:spcBef>
                <a:spcPts val="0"/>
              </a:spcBef>
            </a:pPr>
            <a:endParaRPr lang="en-US" b="1" u="sng" dirty="0">
              <a:solidFill>
                <a:srgbClr val="2F5496"/>
              </a:solidFill>
              <a:latin typeface="Times New Roman" panose="02020603050405020304" pitchFamily="18" charset="0"/>
              <a:ea typeface="Calibri" panose="020F0502020204030204" pitchFamily="34" charset="0"/>
            </a:endParaRPr>
          </a:p>
          <a:p>
            <a:pPr marL="0">
              <a:spcBef>
                <a:spcPts val="0"/>
              </a:spcBef>
            </a:pPr>
            <a:r>
              <a:rPr lang="en-US" sz="2200" u="sng" dirty="0">
                <a:solidFill>
                  <a:schemeClr val="tx1"/>
                </a:solidFill>
                <a:latin typeface="Times New Roman" panose="02020603050405020304" pitchFamily="18" charset="0"/>
                <a:ea typeface="Calibri" panose="020F0502020204030204" pitchFamily="34" charset="0"/>
              </a:rPr>
              <a:t>DO NOT CHANGE, MOVE OR CREATE TABS</a:t>
            </a:r>
          </a:p>
          <a:p>
            <a:pPr marL="0">
              <a:spcBef>
                <a:spcPts val="0"/>
              </a:spcBef>
            </a:pPr>
            <a:endParaRPr lang="en-US" sz="2200" u="sng" dirty="0">
              <a:solidFill>
                <a:schemeClr val="tx1"/>
              </a:solidFill>
              <a:latin typeface="Times New Roman" panose="02020603050405020304" pitchFamily="18" charset="0"/>
              <a:ea typeface="Calibri" panose="020F0502020204030204" pitchFamily="34" charset="0"/>
            </a:endParaRPr>
          </a:p>
          <a:p>
            <a:pPr marL="0">
              <a:spcBef>
                <a:spcPts val="0"/>
              </a:spcBef>
            </a:pPr>
            <a:r>
              <a:rPr lang="en-US" sz="2200" dirty="0">
                <a:solidFill>
                  <a:schemeClr val="tx1"/>
                </a:solidFill>
                <a:latin typeface="Times New Roman" panose="02020603050405020304" pitchFamily="18" charset="0"/>
                <a:ea typeface="Calibri" panose="020F0502020204030204" pitchFamily="34" charset="0"/>
              </a:rPr>
              <a:t>References to HIT removed</a:t>
            </a:r>
          </a:p>
          <a:p>
            <a:pPr marL="0">
              <a:spcBef>
                <a:spcPts val="0"/>
              </a:spcBef>
            </a:pPr>
            <a:endParaRPr lang="en-US" sz="2200" dirty="0">
              <a:solidFill>
                <a:schemeClr val="tx1"/>
              </a:solidFill>
              <a:latin typeface="Times New Roman" panose="02020603050405020304" pitchFamily="18" charset="0"/>
              <a:ea typeface="Calibri" panose="020F0502020204030204" pitchFamily="34" charset="0"/>
            </a:endParaRPr>
          </a:p>
          <a:p>
            <a:pPr marL="0">
              <a:spcBef>
                <a:spcPts val="0"/>
              </a:spcBef>
            </a:pPr>
            <a:r>
              <a:rPr lang="en-US" sz="2200" dirty="0">
                <a:solidFill>
                  <a:schemeClr val="tx1"/>
                </a:solidFill>
                <a:latin typeface="Times New Roman" panose="02020603050405020304" pitchFamily="18" charset="0"/>
                <a:ea typeface="Calibri" panose="020F0502020204030204" pitchFamily="34" charset="0"/>
              </a:rPr>
              <a:t>All entries related to QHP only – defrayed non-EHBs removed</a:t>
            </a:r>
          </a:p>
          <a:p>
            <a:pPr marL="0" indent="0">
              <a:spcBef>
                <a:spcPts val="0"/>
              </a:spcBef>
              <a:buNone/>
            </a:pPr>
            <a:r>
              <a:rPr lang="en-US" sz="2200" dirty="0">
                <a:solidFill>
                  <a:schemeClr val="tx1"/>
                </a:solidFill>
                <a:latin typeface="Times New Roman" panose="02020603050405020304" pitchFamily="18" charset="0"/>
                <a:ea typeface="Calibri" panose="020F0502020204030204" pitchFamily="34" charset="0"/>
              </a:rPr>
              <a:t> </a:t>
            </a:r>
            <a:endParaRPr lang="en-US" sz="2200" dirty="0">
              <a:solidFill>
                <a:schemeClr val="tx1"/>
              </a:solidFill>
              <a:latin typeface="Calibri" panose="020F0502020204030204" pitchFamily="34" charset="0"/>
              <a:ea typeface="Calibri" panose="020F0502020204030204" pitchFamily="34" charset="0"/>
            </a:endParaRPr>
          </a:p>
          <a:p>
            <a:pPr marL="457200" lvl="1" indent="0">
              <a:spcBef>
                <a:spcPts val="0"/>
              </a:spcBef>
              <a:buNone/>
            </a:pPr>
            <a:endParaRPr lang="en-US" sz="2000" b="1" u="sng" dirty="0">
              <a:solidFill>
                <a:srgbClr val="2F5496"/>
              </a:solidFill>
              <a:latin typeface="Times New Roman" panose="02020603050405020304" pitchFamily="18" charset="0"/>
              <a:ea typeface="Calibri" panose="020F0502020204030204" pitchFamily="34" charset="0"/>
            </a:endParaRPr>
          </a:p>
          <a:p>
            <a:pPr marL="457200" lvl="1" indent="0">
              <a:spcBef>
                <a:spcPts val="0"/>
              </a:spcBef>
              <a:buNone/>
            </a:pPr>
            <a:r>
              <a:rPr lang="en-US" sz="2000" b="1" u="sng" dirty="0">
                <a:solidFill>
                  <a:srgbClr val="2F5496"/>
                </a:solidFill>
                <a:latin typeface="Times New Roman" panose="02020603050405020304" pitchFamily="18" charset="0"/>
                <a:ea typeface="Calibri" panose="020F0502020204030204" pitchFamily="34" charset="0"/>
              </a:rPr>
              <a:t>Additional ACA Rate Filing Information</a:t>
            </a:r>
          </a:p>
          <a:p>
            <a:pPr lvl="1">
              <a:spcBef>
                <a:spcPts val="0"/>
              </a:spcBef>
            </a:pPr>
            <a:r>
              <a:rPr lang="en-US" sz="2000" dirty="0">
                <a:solidFill>
                  <a:schemeClr val="tx1"/>
                </a:solidFill>
                <a:latin typeface="Times New Roman" panose="02020603050405020304" pitchFamily="18" charset="0"/>
                <a:ea typeface="Calibri" panose="020F0502020204030204" pitchFamily="34" charset="0"/>
              </a:rPr>
              <a:t>Elimination of tobacco surcharge</a:t>
            </a:r>
          </a:p>
          <a:p>
            <a:pPr lvl="1">
              <a:spcBef>
                <a:spcPts val="0"/>
              </a:spcBef>
            </a:pPr>
            <a:endParaRPr lang="en-US" sz="2000" dirty="0">
              <a:solidFill>
                <a:schemeClr val="tx1"/>
              </a:solidFill>
              <a:latin typeface="Times New Roman" panose="02020603050405020304" pitchFamily="18" charset="0"/>
              <a:ea typeface="Calibri" panose="020F0502020204030204" pitchFamily="34" charset="0"/>
            </a:endParaRPr>
          </a:p>
          <a:p>
            <a:pPr>
              <a:lnSpc>
                <a:spcPct val="120000"/>
              </a:lnSpc>
              <a:spcBef>
                <a:spcPts val="600"/>
              </a:spcBef>
              <a:buFont typeface="Courier New" panose="02070309020205020404" pitchFamily="49" charset="0"/>
              <a:buChar char="o"/>
            </a:pPr>
            <a:endParaRPr lang="en-US" dirty="0"/>
          </a:p>
        </p:txBody>
      </p:sp>
    </p:spTree>
    <p:extLst>
      <p:ext uri="{BB962C8B-B14F-4D97-AF65-F5344CB8AC3E}">
        <p14:creationId xmlns:p14="http://schemas.microsoft.com/office/powerpoint/2010/main" val="38937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7989-5049-4EB3-B00B-5CB2F600008D}"/>
              </a:ext>
            </a:extLst>
          </p:cNvPr>
          <p:cNvSpPr>
            <a:spLocks noGrp="1"/>
          </p:cNvSpPr>
          <p:nvPr>
            <p:ph type="title"/>
          </p:nvPr>
        </p:nvSpPr>
        <p:spPr>
          <a:xfrm>
            <a:off x="251871" y="106290"/>
            <a:ext cx="9596219" cy="1418606"/>
          </a:xfrm>
        </p:spPr>
        <p:txBody>
          <a:bodyPr>
            <a:normAutofit/>
          </a:bodyPr>
          <a:lstStyle/>
          <a:p>
            <a:pPr algn="ctr"/>
            <a:r>
              <a:rPr lang="en-US" b="1" dirty="0"/>
              <a:t>Virginia ACA Rate Filing Information (cont.)</a:t>
            </a:r>
          </a:p>
        </p:txBody>
      </p:sp>
      <p:sp>
        <p:nvSpPr>
          <p:cNvPr id="3" name="Content Placeholder 2">
            <a:extLst>
              <a:ext uri="{FF2B5EF4-FFF2-40B4-BE49-F238E27FC236}">
                <a16:creationId xmlns:a16="http://schemas.microsoft.com/office/drawing/2014/main" id="{2A40F6EA-4BFF-4A4E-99A1-DE94CCA32FD7}"/>
              </a:ext>
            </a:extLst>
          </p:cNvPr>
          <p:cNvSpPr>
            <a:spLocks noGrp="1"/>
          </p:cNvSpPr>
          <p:nvPr>
            <p:ph idx="1"/>
          </p:nvPr>
        </p:nvSpPr>
        <p:spPr>
          <a:xfrm>
            <a:off x="429489" y="1280382"/>
            <a:ext cx="9240981" cy="5284469"/>
          </a:xfrm>
        </p:spPr>
        <p:txBody>
          <a:bodyPr>
            <a:normAutofit/>
          </a:bodyPr>
          <a:lstStyle/>
          <a:p>
            <a:pPr marL="0" indent="0">
              <a:spcBef>
                <a:spcPts val="0"/>
              </a:spcBef>
              <a:buNone/>
            </a:pPr>
            <a:r>
              <a:rPr lang="en-US" sz="2400" b="1" u="sng" dirty="0">
                <a:solidFill>
                  <a:srgbClr val="2F5496"/>
                </a:solidFill>
                <a:latin typeface="Times New Roman" panose="02020603050405020304" pitchFamily="18" charset="0"/>
                <a:ea typeface="Calibri" panose="020F0502020204030204" pitchFamily="34" charset="0"/>
              </a:rPr>
              <a:t>VA ACA Rate Filing Template Changes (cont.)</a:t>
            </a:r>
          </a:p>
          <a:p>
            <a:pPr marL="0">
              <a:spcBef>
                <a:spcPts val="0"/>
              </a:spcBef>
            </a:pPr>
            <a:endParaRPr lang="en-US" b="1" u="sng" dirty="0">
              <a:solidFill>
                <a:srgbClr val="2F5496"/>
              </a:solidFill>
              <a:latin typeface="Times New Roman" panose="02020603050405020304" pitchFamily="18" charset="0"/>
              <a:ea typeface="Calibri" panose="020F0502020204030204" pitchFamily="34" charset="0"/>
            </a:endParaRPr>
          </a:p>
          <a:p>
            <a:pPr marL="0">
              <a:spcBef>
                <a:spcPts val="0"/>
              </a:spcBef>
            </a:pPr>
            <a:r>
              <a:rPr lang="en-US" sz="2200" dirty="0">
                <a:solidFill>
                  <a:schemeClr val="tx1"/>
                </a:solidFill>
                <a:latin typeface="Times New Roman" panose="02020603050405020304" pitchFamily="18" charset="0"/>
                <a:ea typeface="Calibri" panose="020F0502020204030204" pitchFamily="34" charset="0"/>
              </a:rPr>
              <a:t>Reformatted Rate Presentation page</a:t>
            </a:r>
          </a:p>
          <a:p>
            <a:pPr marL="0" indent="0">
              <a:spcBef>
                <a:spcPts val="0"/>
              </a:spcBef>
              <a:buNone/>
            </a:pPr>
            <a:r>
              <a:rPr lang="en-US" sz="2200" dirty="0">
                <a:solidFill>
                  <a:schemeClr val="tx1"/>
                </a:solidFill>
                <a:latin typeface="Times New Roman" panose="02020603050405020304" pitchFamily="18" charset="0"/>
                <a:ea typeface="Calibri" panose="020F0502020204030204" pitchFamily="34" charset="0"/>
              </a:rPr>
              <a:t> </a:t>
            </a:r>
            <a:endParaRPr lang="en-US" sz="2200" dirty="0">
              <a:solidFill>
                <a:schemeClr val="tx1"/>
              </a:solidFill>
              <a:latin typeface="Calibri" panose="020F0502020204030204" pitchFamily="34" charset="0"/>
              <a:ea typeface="Calibri" panose="020F0502020204030204" pitchFamily="34" charset="0"/>
            </a:endParaRPr>
          </a:p>
          <a:p>
            <a:pPr marL="457200" lvl="1" indent="0">
              <a:spcBef>
                <a:spcPts val="0"/>
              </a:spcBef>
              <a:buNone/>
            </a:pPr>
            <a:endParaRPr lang="en-US" sz="2000" b="1" u="sng" dirty="0">
              <a:solidFill>
                <a:srgbClr val="2F5496"/>
              </a:solidFill>
              <a:latin typeface="Times New Roman" panose="02020603050405020304" pitchFamily="18" charset="0"/>
              <a:ea typeface="Calibri" panose="020F0502020204030204" pitchFamily="34" charset="0"/>
            </a:endParaRPr>
          </a:p>
          <a:p>
            <a:pPr lvl="1">
              <a:spcBef>
                <a:spcPts val="0"/>
              </a:spcBef>
            </a:pPr>
            <a:endParaRPr lang="en-US" sz="2000" dirty="0">
              <a:solidFill>
                <a:schemeClr val="tx1"/>
              </a:solidFill>
              <a:latin typeface="Times New Roman" panose="02020603050405020304" pitchFamily="18" charset="0"/>
              <a:ea typeface="Calibri" panose="020F0502020204030204" pitchFamily="34" charset="0"/>
            </a:endParaRPr>
          </a:p>
          <a:p>
            <a:pPr>
              <a:lnSpc>
                <a:spcPct val="120000"/>
              </a:lnSpc>
              <a:spcBef>
                <a:spcPts val="600"/>
              </a:spcBef>
              <a:buFont typeface="Courier New" panose="02070309020205020404" pitchFamily="49" charset="0"/>
              <a:buChar char="o"/>
            </a:pPr>
            <a:endParaRPr lang="en-US" dirty="0"/>
          </a:p>
        </p:txBody>
      </p:sp>
      <p:pic>
        <p:nvPicPr>
          <p:cNvPr id="4" name="Picture 3">
            <a:extLst>
              <a:ext uri="{FF2B5EF4-FFF2-40B4-BE49-F238E27FC236}">
                <a16:creationId xmlns:a16="http://schemas.microsoft.com/office/drawing/2014/main" id="{7C014178-9616-4A7D-A02C-FC901F4D0C78}"/>
              </a:ext>
            </a:extLst>
          </p:cNvPr>
          <p:cNvPicPr>
            <a:picLocks noChangeAspect="1"/>
          </p:cNvPicPr>
          <p:nvPr/>
        </p:nvPicPr>
        <p:blipFill>
          <a:blip r:embed="rId2"/>
          <a:stretch>
            <a:fillRect/>
          </a:stretch>
        </p:blipFill>
        <p:spPr>
          <a:xfrm>
            <a:off x="1440873" y="2309092"/>
            <a:ext cx="4870993" cy="4418468"/>
          </a:xfrm>
          <a:prstGeom prst="rect">
            <a:avLst/>
          </a:prstGeom>
        </p:spPr>
      </p:pic>
    </p:spTree>
    <p:extLst>
      <p:ext uri="{BB962C8B-B14F-4D97-AF65-F5344CB8AC3E}">
        <p14:creationId xmlns:p14="http://schemas.microsoft.com/office/powerpoint/2010/main" val="2048902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677334" y="2105637"/>
            <a:ext cx="8596668" cy="3603430"/>
          </a:xfrm>
        </p:spPr>
        <p:txBody>
          <a:bodyPr>
            <a:normAutofit/>
          </a:bodyPr>
          <a:lstStyle/>
          <a:p>
            <a:r>
              <a:rPr lang="en-US" sz="2200" dirty="0"/>
              <a:t>Virginia’s MHPAEA Self-Compliance Tool continues to be available on the BOI website.</a:t>
            </a:r>
          </a:p>
          <a:p>
            <a:r>
              <a:rPr lang="en-US" sz="2200" dirty="0"/>
              <a:t>Virginia’s QTL/Financial Requirement Guidance Document continues to be available on the BOI website.</a:t>
            </a:r>
          </a:p>
          <a:p>
            <a:r>
              <a:rPr lang="en-US" sz="2200" dirty="0"/>
              <a:t>Both can be found under “Life &amp; Health – Mental Health/Substance Use Disorder Benefits Parity.”</a:t>
            </a:r>
          </a:p>
          <a:p>
            <a:pPr marL="457200" lvl="1" indent="0" algn="just">
              <a:buNone/>
            </a:pPr>
            <a:endParaRPr lang="en-US" sz="2000" dirty="0"/>
          </a:p>
        </p:txBody>
      </p:sp>
    </p:spTree>
    <p:extLst>
      <p:ext uri="{BB962C8B-B14F-4D97-AF65-F5344CB8AC3E}">
        <p14:creationId xmlns:p14="http://schemas.microsoft.com/office/powerpoint/2010/main" val="252258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 (cont.)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p:txBody>
          <a:bodyPr>
            <a:normAutofit/>
          </a:bodyPr>
          <a:lstStyle/>
          <a:p>
            <a:pPr algn="just"/>
            <a:r>
              <a:rPr lang="en-US" sz="2200" dirty="0"/>
              <a:t>Section 38.2-3412.1 G of the Code – Public Report issued each November</a:t>
            </a:r>
          </a:p>
          <a:p>
            <a:pPr lvl="1" algn="just"/>
            <a:r>
              <a:rPr lang="en-US" sz="2000" dirty="0"/>
              <a:t>To date, the report has included information regarding denied claims, complaints, appeals, and network adequacy.</a:t>
            </a:r>
          </a:p>
          <a:p>
            <a:pPr lvl="1" algn="just"/>
            <a:r>
              <a:rPr lang="en-US" sz="2000" dirty="0"/>
              <a:t>Beginning this November, the report will also include a summary of all NQTL comparative analyses requested by the BOI during the reporting period, to include:</a:t>
            </a:r>
          </a:p>
          <a:p>
            <a:pPr lvl="2" algn="just"/>
            <a:r>
              <a:rPr lang="en-US" sz="2000" dirty="0"/>
              <a:t>If the analyses were accepted as compliant, rejected as noncompliant, or in process of review.</a:t>
            </a:r>
          </a:p>
          <a:p>
            <a:pPr lvl="2" algn="just"/>
            <a:r>
              <a:rPr lang="en-US" sz="2000" dirty="0"/>
              <a:t>Corrective actions if noncompliant.</a:t>
            </a:r>
          </a:p>
        </p:txBody>
      </p:sp>
    </p:spTree>
    <p:extLst>
      <p:ext uri="{BB962C8B-B14F-4D97-AF65-F5344CB8AC3E}">
        <p14:creationId xmlns:p14="http://schemas.microsoft.com/office/powerpoint/2010/main" val="175417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a:xfrm>
            <a:off x="784910" y="690282"/>
            <a:ext cx="8596668" cy="1320800"/>
          </a:xfrm>
        </p:spPr>
        <p:txBody>
          <a:bodyPr/>
          <a:lstStyle/>
          <a:p>
            <a:pPr algn="ctr"/>
            <a:r>
              <a:rPr lang="en-US" dirty="0"/>
              <a:t>Mental Health Parity (MHPAEA) Compliance (cont.)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784910" y="2286945"/>
            <a:ext cx="9067315" cy="4055132"/>
          </a:xfrm>
        </p:spPr>
        <p:txBody>
          <a:bodyPr>
            <a:normAutofit/>
          </a:bodyPr>
          <a:lstStyle/>
          <a:p>
            <a:endParaRPr lang="en-US" sz="2200" dirty="0"/>
          </a:p>
          <a:p>
            <a:r>
              <a:rPr lang="en-US" sz="2200" dirty="0"/>
              <a:t>Additions to MHPAEA Forms Checklist</a:t>
            </a:r>
          </a:p>
          <a:p>
            <a:pPr lvl="1" algn="just"/>
            <a:r>
              <a:rPr lang="en-US" sz="2000" dirty="0"/>
              <a:t>Describe which independent standards were used to define mental health conditions, substance use disorders, and medical/surgical conditions and how these standards and definitions are consistent with applicable state law.</a:t>
            </a:r>
          </a:p>
          <a:p>
            <a:pPr lvl="1" algn="just"/>
            <a:r>
              <a:rPr lang="en-US" sz="2000" dirty="0"/>
              <a:t>Describe how the issuer determines that services and items are mental health benefits, substance use disorder benefits, or medical/surgical benefits, particularly for services and items that could be for multiple types of benefits (e.g., occupational therapy, nutritional counseling).</a:t>
            </a:r>
          </a:p>
          <a:p>
            <a:pPr marL="457200" lvl="1" indent="0">
              <a:buNone/>
            </a:pPr>
            <a:endParaRPr lang="en-US" sz="2000" dirty="0"/>
          </a:p>
        </p:txBody>
      </p:sp>
    </p:spTree>
    <p:extLst>
      <p:ext uri="{BB962C8B-B14F-4D97-AF65-F5344CB8AC3E}">
        <p14:creationId xmlns:p14="http://schemas.microsoft.com/office/powerpoint/2010/main" val="2125314423"/>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51533</TotalTime>
  <Words>2700</Words>
  <Application>Microsoft Office PowerPoint</Application>
  <PresentationFormat>Widescreen</PresentationFormat>
  <Paragraphs>213</Paragraphs>
  <Slides>25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Abadi</vt:lpstr>
      <vt:lpstr>Arial</vt:lpstr>
      <vt:lpstr>Calibri</vt:lpstr>
      <vt:lpstr>Courier New</vt:lpstr>
      <vt:lpstr>Times New Roman</vt:lpstr>
      <vt:lpstr>Trebuchet MS</vt:lpstr>
      <vt:lpstr>Verdana</vt:lpstr>
      <vt:lpstr>Wingdings 3</vt:lpstr>
      <vt:lpstr>Facet</vt:lpstr>
      <vt:lpstr>Plan Year 2024 Virginia ACA  Carrier Teleconference</vt:lpstr>
      <vt:lpstr>Bureau of Insurance &amp;                    Health Benefit Exchange Presenters</vt:lpstr>
      <vt:lpstr>Important Dates (2023)</vt:lpstr>
      <vt:lpstr>Important Dates (2023)</vt:lpstr>
      <vt:lpstr>Virginia ACA Rate Filing Information</vt:lpstr>
      <vt:lpstr>Virginia ACA Rate Filing Information (cont.)</vt:lpstr>
      <vt:lpstr>Mental Health Parity (MHPAEA) Compliance</vt:lpstr>
      <vt:lpstr>Mental Health Parity (MHPAEA) Compliance (cont.)</vt:lpstr>
      <vt:lpstr>Mental Health Parity (MHPAEA) Compliance (cont.)</vt:lpstr>
      <vt:lpstr>Mental Health Parity (MHPAEA) Compliance (cont.)</vt:lpstr>
      <vt:lpstr>Mental Health Parity (MHPAEA) Compliance (cont.)</vt:lpstr>
      <vt:lpstr>Binder Filing Reminders (2023 dates)</vt:lpstr>
      <vt:lpstr>Binder Filing Reminders (cont.)</vt:lpstr>
      <vt:lpstr>Binder Filing Reminders (cont.)</vt:lpstr>
      <vt:lpstr>Binder Filing Reminders (cont.)</vt:lpstr>
      <vt:lpstr>Binder Filing Reminders (cont.)</vt:lpstr>
      <vt:lpstr>Binder Filing Reminders (cont.)</vt:lpstr>
      <vt:lpstr>Form Filing Reminders </vt:lpstr>
      <vt:lpstr>Commonwealth Health Reinsurance Program</vt:lpstr>
      <vt:lpstr>Proposed Reinsurance Claim Submission and Payment Schedule</vt:lpstr>
      <vt:lpstr>Virginia Legislation</vt:lpstr>
      <vt:lpstr>Virginia Health Benefit Exchange Transition Update</vt:lpstr>
      <vt:lpstr>Virginia Health Benefit Exchange        Carrier Onboarding</vt:lpstr>
      <vt:lpstr>Virginia Health Benefit Exchange  Contacts                </vt:lpstr>
      <vt:lpstr>ACA Form/Rate Filing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Shea</dc:creator>
  <cp:lastModifiedBy>Johnathan Nixon</cp:lastModifiedBy>
  <cp:revision>290</cp:revision>
  <cp:lastPrinted>2019-03-05T16:18:44Z</cp:lastPrinted>
  <dcterms:created xsi:type="dcterms:W3CDTF">2019-02-14T18:50:23Z</dcterms:created>
  <dcterms:modified xsi:type="dcterms:W3CDTF">2023-03-30T18:45:21Z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978d1b-6ed2-4706-b37d-344011273722_Enabled">
    <vt:lpwstr>true</vt:lpwstr>
  </property>
  <property fmtid="{D5CDD505-2E9C-101B-9397-08002B2CF9AE}" pid="3" name="MSIP_Label_46978d1b-6ed2-4706-b37d-344011273722_SetDate">
    <vt:lpwstr>2023-03-19T18:25:35Z</vt:lpwstr>
  </property>
  <property fmtid="{D5CDD505-2E9C-101B-9397-08002B2CF9AE}" pid="4" name="MSIP_Label_46978d1b-6ed2-4706-b37d-344011273722_Method">
    <vt:lpwstr>Privileged</vt:lpwstr>
  </property>
  <property fmtid="{D5CDD505-2E9C-101B-9397-08002B2CF9AE}" pid="5" name="MSIP_Label_46978d1b-6ed2-4706-b37d-344011273722_Name">
    <vt:lpwstr>46978d1b-6ed2-4706-b37d-344011273722</vt:lpwstr>
  </property>
  <property fmtid="{D5CDD505-2E9C-101B-9397-08002B2CF9AE}" pid="6" name="MSIP_Label_46978d1b-6ed2-4706-b37d-344011273722_SiteId">
    <vt:lpwstr>1791a7f1-2629-474f-8283-d4da7899c3be</vt:lpwstr>
  </property>
  <property fmtid="{D5CDD505-2E9C-101B-9397-08002B2CF9AE}" pid="7" name="MSIP_Label_46978d1b-6ed2-4706-b37d-344011273722_ActionId">
    <vt:lpwstr>1454f997-11df-484f-b754-7993789b3b6d</vt:lpwstr>
  </property>
  <property fmtid="{D5CDD505-2E9C-101B-9397-08002B2CF9AE}" pid="8" name="MSIP_Label_46978d1b-6ed2-4706-b37d-344011273722_ContentBits">
    <vt:lpwstr>0</vt:lpwstr>
  </property>
</Properties>
</file>