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7" r:id="rId3"/>
    <p:sldId id="260" r:id="rId4"/>
    <p:sldId id="258" r:id="rId5"/>
    <p:sldId id="282" r:id="rId6"/>
    <p:sldId id="289" r:id="rId7"/>
    <p:sldId id="259" r:id="rId8"/>
    <p:sldId id="291" r:id="rId9"/>
    <p:sldId id="295" r:id="rId10"/>
    <p:sldId id="297" r:id="rId11"/>
    <p:sldId id="284" r:id="rId12"/>
    <p:sldId id="268" r:id="rId13"/>
    <p:sldId id="285" r:id="rId14"/>
    <p:sldId id="273" r:id="rId15"/>
    <p:sldId id="293" r:id="rId16"/>
    <p:sldId id="298" r:id="rId17"/>
    <p:sldId id="270" r:id="rId18"/>
    <p:sldId id="292" r:id="rId19"/>
    <p:sldId id="290" r:id="rId20"/>
    <p:sldId id="296" r:id="rId21"/>
    <p:sldId id="272"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Blauvelt" initials="JB" lastIdx="33" clrIdx="0">
    <p:extLst>
      <p:ext uri="{19B8F6BF-5375-455C-9EA6-DF929625EA0E}">
        <p15:presenceInfo xmlns:p15="http://schemas.microsoft.com/office/powerpoint/2012/main" userId="S::JBLAUVELT@scc.virginia.gov::62758c94-82f3-47b9-9736-fd5f776a95c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76736" autoAdjust="0"/>
  </p:normalViewPr>
  <p:slideViewPr>
    <p:cSldViewPr snapToGrid="0">
      <p:cViewPr varScale="1">
        <p:scale>
          <a:sx n="62" d="100"/>
          <a:sy n="62" d="100"/>
        </p:scale>
        <p:origin x="72" y="19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hyperlink" Target="mailto:BBVA@scc.virginia.gov" TargetMode="External"/><Relationship Id="rId6" Type="http://schemas.openxmlformats.org/officeDocument/2006/relationships/image" Target="../media/image8.png"/><Relationship Id="rId5" Type="http://schemas.openxmlformats.org/officeDocument/2006/relationships/image" Target="../media/image7.svg"/><Relationship Id="rId4" Type="http://schemas.openxmlformats.org/officeDocument/2006/relationships/image" Target="../media/image6.png"/><Relationship Id="rId9" Type="http://schemas.openxmlformats.org/officeDocument/2006/relationships/image" Target="../media/image11.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 Id="rId9" Type="http://schemas.openxmlformats.org/officeDocument/2006/relationships/hyperlink" Target="mailto:BBVA@scc.virginia.gov" TargetMode="Externa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916925-F69E-4518-9FEF-54E721886F1E}" type="doc">
      <dgm:prSet loTypeId="urn:microsoft.com/office/officeart/2005/8/layout/list1" loCatId="list" qsTypeId="urn:microsoft.com/office/officeart/2005/8/quickstyle/simple4" qsCatId="simple" csTypeId="urn:microsoft.com/office/officeart/2005/8/colors/colorful1" csCatId="colorful"/>
      <dgm:spPr/>
      <dgm:t>
        <a:bodyPr/>
        <a:lstStyle/>
        <a:p>
          <a:endParaRPr lang="en-US"/>
        </a:p>
      </dgm:t>
    </dgm:pt>
    <dgm:pt modelId="{A0988E11-66DC-498E-8723-397A9ACFEA3A}">
      <dgm:prSet/>
      <dgm:spPr/>
      <dgm:t>
        <a:bodyPr/>
        <a:lstStyle/>
        <a:p>
          <a:r>
            <a:rPr lang="en-US"/>
            <a:t>Arbitrator Qualification, Application, and Duties</a:t>
          </a:r>
        </a:p>
      </dgm:t>
    </dgm:pt>
    <dgm:pt modelId="{0E4A3637-BD0C-4C2E-A266-73BEBA20D20C}" type="parTrans" cxnId="{567B9C7B-D9EA-4F4C-AC4F-777539494601}">
      <dgm:prSet/>
      <dgm:spPr/>
      <dgm:t>
        <a:bodyPr/>
        <a:lstStyle/>
        <a:p>
          <a:endParaRPr lang="en-US"/>
        </a:p>
      </dgm:t>
    </dgm:pt>
    <dgm:pt modelId="{6D4F5AE1-993F-4E7D-95F4-D535BC8B8EF8}" type="sibTrans" cxnId="{567B9C7B-D9EA-4F4C-AC4F-777539494601}">
      <dgm:prSet/>
      <dgm:spPr/>
      <dgm:t>
        <a:bodyPr/>
        <a:lstStyle/>
        <a:p>
          <a:endParaRPr lang="en-US"/>
        </a:p>
      </dgm:t>
    </dgm:pt>
    <dgm:pt modelId="{1A9A1113-72C5-42CC-826F-102BAE0052E9}">
      <dgm:prSet/>
      <dgm:spPr/>
      <dgm:t>
        <a:bodyPr/>
        <a:lstStyle/>
        <a:p>
          <a:r>
            <a:rPr lang="en-US"/>
            <a:t>Arbitration Process</a:t>
          </a:r>
        </a:p>
      </dgm:t>
    </dgm:pt>
    <dgm:pt modelId="{C378EA47-5EB0-4E27-90B4-E24169C794E6}" type="parTrans" cxnId="{F6C63521-DFCA-4ABC-B082-64A3AA827794}">
      <dgm:prSet/>
      <dgm:spPr/>
      <dgm:t>
        <a:bodyPr/>
        <a:lstStyle/>
        <a:p>
          <a:endParaRPr lang="en-US"/>
        </a:p>
      </dgm:t>
    </dgm:pt>
    <dgm:pt modelId="{06C73FAA-E23F-480F-A578-682AE072F537}" type="sibTrans" cxnId="{F6C63521-DFCA-4ABC-B082-64A3AA827794}">
      <dgm:prSet/>
      <dgm:spPr/>
      <dgm:t>
        <a:bodyPr/>
        <a:lstStyle/>
        <a:p>
          <a:endParaRPr lang="en-US"/>
        </a:p>
      </dgm:t>
    </dgm:pt>
    <dgm:pt modelId="{5AEC9F56-0822-4F1C-8C7A-B13DC75FAE21}">
      <dgm:prSet/>
      <dgm:spPr/>
      <dgm:t>
        <a:bodyPr/>
        <a:lstStyle/>
        <a:p>
          <a:r>
            <a:rPr lang="en-US"/>
            <a:t>Overview of Complete Timeline</a:t>
          </a:r>
        </a:p>
      </dgm:t>
    </dgm:pt>
    <dgm:pt modelId="{EEB02473-184B-48EA-8B5F-33D4D468E224}" type="parTrans" cxnId="{5C7A45AF-442F-4875-96E8-D74DE6C76107}">
      <dgm:prSet/>
      <dgm:spPr/>
      <dgm:t>
        <a:bodyPr/>
        <a:lstStyle/>
        <a:p>
          <a:endParaRPr lang="en-US"/>
        </a:p>
      </dgm:t>
    </dgm:pt>
    <dgm:pt modelId="{9FEE5640-501D-43ED-BFE8-3BB9707B390D}" type="sibTrans" cxnId="{5C7A45AF-442F-4875-96E8-D74DE6C76107}">
      <dgm:prSet/>
      <dgm:spPr/>
      <dgm:t>
        <a:bodyPr/>
        <a:lstStyle/>
        <a:p>
          <a:endParaRPr lang="en-US"/>
        </a:p>
      </dgm:t>
    </dgm:pt>
    <dgm:pt modelId="{82A7A6DD-1647-41BA-8E6D-6215FCA5B6A1}">
      <dgm:prSet/>
      <dgm:spPr/>
      <dgm:t>
        <a:bodyPr/>
        <a:lstStyle/>
        <a:p>
          <a:r>
            <a:rPr lang="en-US"/>
            <a:t>Notification to Parties</a:t>
          </a:r>
        </a:p>
      </dgm:t>
    </dgm:pt>
    <dgm:pt modelId="{E11A6DFC-47CE-4263-9CB5-616251F0FD40}" type="parTrans" cxnId="{4B0DFFC0-33EF-49BB-B1D1-08DE65338729}">
      <dgm:prSet/>
      <dgm:spPr/>
      <dgm:t>
        <a:bodyPr/>
        <a:lstStyle/>
        <a:p>
          <a:endParaRPr lang="en-US"/>
        </a:p>
      </dgm:t>
    </dgm:pt>
    <dgm:pt modelId="{F948E438-37B0-4790-9F94-C9D75FBE8706}" type="sibTrans" cxnId="{4B0DFFC0-33EF-49BB-B1D1-08DE65338729}">
      <dgm:prSet/>
      <dgm:spPr/>
      <dgm:t>
        <a:bodyPr/>
        <a:lstStyle/>
        <a:p>
          <a:endParaRPr lang="en-US"/>
        </a:p>
      </dgm:t>
    </dgm:pt>
    <dgm:pt modelId="{9F72CDFF-3FA4-4292-AC35-6DB13A43697D}">
      <dgm:prSet/>
      <dgm:spPr/>
      <dgm:t>
        <a:bodyPr/>
        <a:lstStyle/>
        <a:p>
          <a:r>
            <a:rPr lang="en-US"/>
            <a:t>Arbitration Decision</a:t>
          </a:r>
        </a:p>
      </dgm:t>
    </dgm:pt>
    <dgm:pt modelId="{13290F3D-0E05-4958-BE3F-2475489E88F0}" type="parTrans" cxnId="{5E4D6BE3-F522-44E4-BE27-87C572ABF01B}">
      <dgm:prSet/>
      <dgm:spPr/>
      <dgm:t>
        <a:bodyPr/>
        <a:lstStyle/>
        <a:p>
          <a:endParaRPr lang="en-US"/>
        </a:p>
      </dgm:t>
    </dgm:pt>
    <dgm:pt modelId="{84282B85-D9B0-4935-A22F-5FB6EB6FF581}" type="sibTrans" cxnId="{5E4D6BE3-F522-44E4-BE27-87C572ABF01B}">
      <dgm:prSet/>
      <dgm:spPr/>
      <dgm:t>
        <a:bodyPr/>
        <a:lstStyle/>
        <a:p>
          <a:endParaRPr lang="en-US"/>
        </a:p>
      </dgm:t>
    </dgm:pt>
    <dgm:pt modelId="{DA628F5D-08FE-4277-A109-AA8B4B735F80}">
      <dgm:prSet/>
      <dgm:spPr/>
      <dgm:t>
        <a:bodyPr/>
        <a:lstStyle/>
        <a:p>
          <a:r>
            <a:rPr lang="en-US"/>
            <a:t>Claim Bundling</a:t>
          </a:r>
        </a:p>
      </dgm:t>
    </dgm:pt>
    <dgm:pt modelId="{85C0A609-19FB-416B-A050-8415AB85796E}" type="parTrans" cxnId="{DE7634D3-955E-4318-8796-C18CFED4A7AD}">
      <dgm:prSet/>
      <dgm:spPr/>
      <dgm:t>
        <a:bodyPr/>
        <a:lstStyle/>
        <a:p>
          <a:endParaRPr lang="en-US"/>
        </a:p>
      </dgm:t>
    </dgm:pt>
    <dgm:pt modelId="{2229F483-C444-4B09-A146-5D21882DF0BB}" type="sibTrans" cxnId="{DE7634D3-955E-4318-8796-C18CFED4A7AD}">
      <dgm:prSet/>
      <dgm:spPr/>
      <dgm:t>
        <a:bodyPr/>
        <a:lstStyle/>
        <a:p>
          <a:endParaRPr lang="en-US"/>
        </a:p>
      </dgm:t>
    </dgm:pt>
    <dgm:pt modelId="{FF685312-A0D2-489B-8453-8ED8E25DFFF8}">
      <dgm:prSet/>
      <dgm:spPr/>
      <dgm:t>
        <a:bodyPr/>
        <a:lstStyle/>
        <a:p>
          <a:r>
            <a:rPr lang="en-US"/>
            <a:t>Appeal</a:t>
          </a:r>
        </a:p>
      </dgm:t>
    </dgm:pt>
    <dgm:pt modelId="{76311852-40B0-4280-8B2C-790C676F61E8}" type="parTrans" cxnId="{0C776C43-13CA-4669-B66C-79FACCD48E79}">
      <dgm:prSet/>
      <dgm:spPr/>
      <dgm:t>
        <a:bodyPr/>
        <a:lstStyle/>
        <a:p>
          <a:endParaRPr lang="en-US"/>
        </a:p>
      </dgm:t>
    </dgm:pt>
    <dgm:pt modelId="{8606BC44-3A5E-4F4D-93FB-C49B725ABCBA}" type="sibTrans" cxnId="{0C776C43-13CA-4669-B66C-79FACCD48E79}">
      <dgm:prSet/>
      <dgm:spPr/>
      <dgm:t>
        <a:bodyPr/>
        <a:lstStyle/>
        <a:p>
          <a:endParaRPr lang="en-US"/>
        </a:p>
      </dgm:t>
    </dgm:pt>
    <dgm:pt modelId="{95A65DE8-C3E6-4155-96A1-43520A8E47D9}">
      <dgm:prSet/>
      <dgm:spPr/>
      <dgm:t>
        <a:bodyPr/>
        <a:lstStyle/>
        <a:p>
          <a:r>
            <a:rPr lang="en-US"/>
            <a:t>Texas Comparison</a:t>
          </a:r>
        </a:p>
      </dgm:t>
    </dgm:pt>
    <dgm:pt modelId="{051BB9E2-A320-4526-8946-20C4EF508261}" type="parTrans" cxnId="{4E8BA59B-34FE-4B50-9CD9-B53091CF6BFC}">
      <dgm:prSet/>
      <dgm:spPr/>
      <dgm:t>
        <a:bodyPr/>
        <a:lstStyle/>
        <a:p>
          <a:endParaRPr lang="en-US"/>
        </a:p>
      </dgm:t>
    </dgm:pt>
    <dgm:pt modelId="{D2B6659F-24AD-42BE-859C-0A6228BBC0D5}" type="sibTrans" cxnId="{4E8BA59B-34FE-4B50-9CD9-B53091CF6BFC}">
      <dgm:prSet/>
      <dgm:spPr/>
      <dgm:t>
        <a:bodyPr/>
        <a:lstStyle/>
        <a:p>
          <a:endParaRPr lang="en-US"/>
        </a:p>
      </dgm:t>
    </dgm:pt>
    <dgm:pt modelId="{08175EFA-32BC-4159-8DD9-3037F3B332C9}" type="pres">
      <dgm:prSet presAssocID="{62916925-F69E-4518-9FEF-54E721886F1E}" presName="linear" presStyleCnt="0">
        <dgm:presLayoutVars>
          <dgm:dir/>
          <dgm:animLvl val="lvl"/>
          <dgm:resizeHandles val="exact"/>
        </dgm:presLayoutVars>
      </dgm:prSet>
      <dgm:spPr/>
    </dgm:pt>
    <dgm:pt modelId="{50BC2AC0-E1C2-428F-85FA-39B00CB9875D}" type="pres">
      <dgm:prSet presAssocID="{A0988E11-66DC-498E-8723-397A9ACFEA3A}" presName="parentLin" presStyleCnt="0"/>
      <dgm:spPr/>
    </dgm:pt>
    <dgm:pt modelId="{B831DF15-BB49-4A9C-ADB2-F425BC675A5C}" type="pres">
      <dgm:prSet presAssocID="{A0988E11-66DC-498E-8723-397A9ACFEA3A}" presName="parentLeftMargin" presStyleLbl="node1" presStyleIdx="0" presStyleCnt="3"/>
      <dgm:spPr/>
    </dgm:pt>
    <dgm:pt modelId="{9018C23A-4219-4DD1-A958-F1C18053FCD4}" type="pres">
      <dgm:prSet presAssocID="{A0988E11-66DC-498E-8723-397A9ACFEA3A}" presName="parentText" presStyleLbl="node1" presStyleIdx="0" presStyleCnt="3">
        <dgm:presLayoutVars>
          <dgm:chMax val="0"/>
          <dgm:bulletEnabled val="1"/>
        </dgm:presLayoutVars>
      </dgm:prSet>
      <dgm:spPr/>
    </dgm:pt>
    <dgm:pt modelId="{E11D9C59-BD7A-4B29-824F-C58D95994832}" type="pres">
      <dgm:prSet presAssocID="{A0988E11-66DC-498E-8723-397A9ACFEA3A}" presName="negativeSpace" presStyleCnt="0"/>
      <dgm:spPr/>
    </dgm:pt>
    <dgm:pt modelId="{E674D920-2C72-4F93-8D6C-FB73BDC3735A}" type="pres">
      <dgm:prSet presAssocID="{A0988E11-66DC-498E-8723-397A9ACFEA3A}" presName="childText" presStyleLbl="conFgAcc1" presStyleIdx="0" presStyleCnt="3">
        <dgm:presLayoutVars>
          <dgm:bulletEnabled val="1"/>
        </dgm:presLayoutVars>
      </dgm:prSet>
      <dgm:spPr/>
    </dgm:pt>
    <dgm:pt modelId="{A7947724-E387-4DD6-8A0E-1AB0E0243FD9}" type="pres">
      <dgm:prSet presAssocID="{6D4F5AE1-993F-4E7D-95F4-D535BC8B8EF8}" presName="spaceBetweenRectangles" presStyleCnt="0"/>
      <dgm:spPr/>
    </dgm:pt>
    <dgm:pt modelId="{618F6266-2FA3-4BC0-917B-7A75D5F6C111}" type="pres">
      <dgm:prSet presAssocID="{1A9A1113-72C5-42CC-826F-102BAE0052E9}" presName="parentLin" presStyleCnt="0"/>
      <dgm:spPr/>
    </dgm:pt>
    <dgm:pt modelId="{439AFD7C-6B0B-4A47-81C0-270CD815067F}" type="pres">
      <dgm:prSet presAssocID="{1A9A1113-72C5-42CC-826F-102BAE0052E9}" presName="parentLeftMargin" presStyleLbl="node1" presStyleIdx="0" presStyleCnt="3"/>
      <dgm:spPr/>
    </dgm:pt>
    <dgm:pt modelId="{DF853814-3C31-469D-BE2C-E2BA3CDF7840}" type="pres">
      <dgm:prSet presAssocID="{1A9A1113-72C5-42CC-826F-102BAE0052E9}" presName="parentText" presStyleLbl="node1" presStyleIdx="1" presStyleCnt="3">
        <dgm:presLayoutVars>
          <dgm:chMax val="0"/>
          <dgm:bulletEnabled val="1"/>
        </dgm:presLayoutVars>
      </dgm:prSet>
      <dgm:spPr/>
    </dgm:pt>
    <dgm:pt modelId="{69EFEC41-6A5D-4289-8E67-718854FEB864}" type="pres">
      <dgm:prSet presAssocID="{1A9A1113-72C5-42CC-826F-102BAE0052E9}" presName="negativeSpace" presStyleCnt="0"/>
      <dgm:spPr/>
    </dgm:pt>
    <dgm:pt modelId="{B8AC7A81-9F9B-4590-AB2E-E70B5CABFC94}" type="pres">
      <dgm:prSet presAssocID="{1A9A1113-72C5-42CC-826F-102BAE0052E9}" presName="childText" presStyleLbl="conFgAcc1" presStyleIdx="1" presStyleCnt="3">
        <dgm:presLayoutVars>
          <dgm:bulletEnabled val="1"/>
        </dgm:presLayoutVars>
      </dgm:prSet>
      <dgm:spPr/>
    </dgm:pt>
    <dgm:pt modelId="{36F1FD4C-8AEC-4E14-AA04-6D00743AF145}" type="pres">
      <dgm:prSet presAssocID="{06C73FAA-E23F-480F-A578-682AE072F537}" presName="spaceBetweenRectangles" presStyleCnt="0"/>
      <dgm:spPr/>
    </dgm:pt>
    <dgm:pt modelId="{252C1D79-D42D-4DA8-B4E4-835FB20C4473}" type="pres">
      <dgm:prSet presAssocID="{95A65DE8-C3E6-4155-96A1-43520A8E47D9}" presName="parentLin" presStyleCnt="0"/>
      <dgm:spPr/>
    </dgm:pt>
    <dgm:pt modelId="{7D1F0958-E816-4BFF-AEC6-9D2CB986E049}" type="pres">
      <dgm:prSet presAssocID="{95A65DE8-C3E6-4155-96A1-43520A8E47D9}" presName="parentLeftMargin" presStyleLbl="node1" presStyleIdx="1" presStyleCnt="3"/>
      <dgm:spPr/>
    </dgm:pt>
    <dgm:pt modelId="{9BD560E2-B9D3-4FC6-BAB9-79055EDF4F00}" type="pres">
      <dgm:prSet presAssocID="{95A65DE8-C3E6-4155-96A1-43520A8E47D9}" presName="parentText" presStyleLbl="node1" presStyleIdx="2" presStyleCnt="3">
        <dgm:presLayoutVars>
          <dgm:chMax val="0"/>
          <dgm:bulletEnabled val="1"/>
        </dgm:presLayoutVars>
      </dgm:prSet>
      <dgm:spPr/>
    </dgm:pt>
    <dgm:pt modelId="{1CBCD8D2-A0D4-43A2-BD4E-9FC3A6BAC095}" type="pres">
      <dgm:prSet presAssocID="{95A65DE8-C3E6-4155-96A1-43520A8E47D9}" presName="negativeSpace" presStyleCnt="0"/>
      <dgm:spPr/>
    </dgm:pt>
    <dgm:pt modelId="{8E55668A-F268-4FFB-BC8B-8368BE3F2AA8}" type="pres">
      <dgm:prSet presAssocID="{95A65DE8-C3E6-4155-96A1-43520A8E47D9}" presName="childText" presStyleLbl="conFgAcc1" presStyleIdx="2" presStyleCnt="3">
        <dgm:presLayoutVars>
          <dgm:bulletEnabled val="1"/>
        </dgm:presLayoutVars>
      </dgm:prSet>
      <dgm:spPr/>
    </dgm:pt>
  </dgm:ptLst>
  <dgm:cxnLst>
    <dgm:cxn modelId="{8338D808-8F63-42AC-9B5D-ECAD25DFC897}" type="presOf" srcId="{A0988E11-66DC-498E-8723-397A9ACFEA3A}" destId="{9018C23A-4219-4DD1-A958-F1C18053FCD4}" srcOrd="1" destOrd="0" presId="urn:microsoft.com/office/officeart/2005/8/layout/list1"/>
    <dgm:cxn modelId="{3A490311-85D6-4BFD-ABE7-C4CEBF84247B}" type="presOf" srcId="{1A9A1113-72C5-42CC-826F-102BAE0052E9}" destId="{DF853814-3C31-469D-BE2C-E2BA3CDF7840}" srcOrd="1" destOrd="0" presId="urn:microsoft.com/office/officeart/2005/8/layout/list1"/>
    <dgm:cxn modelId="{F6C63521-DFCA-4ABC-B082-64A3AA827794}" srcId="{62916925-F69E-4518-9FEF-54E721886F1E}" destId="{1A9A1113-72C5-42CC-826F-102BAE0052E9}" srcOrd="1" destOrd="0" parTransId="{C378EA47-5EB0-4E27-90B4-E24169C794E6}" sibTransId="{06C73FAA-E23F-480F-A578-682AE072F537}"/>
    <dgm:cxn modelId="{D85E3025-6758-4F7B-95EA-E192410E90D4}" type="presOf" srcId="{95A65DE8-C3E6-4155-96A1-43520A8E47D9}" destId="{7D1F0958-E816-4BFF-AEC6-9D2CB986E049}" srcOrd="0" destOrd="0" presId="urn:microsoft.com/office/officeart/2005/8/layout/list1"/>
    <dgm:cxn modelId="{FDE28A61-ED48-482F-A01B-C05BA36F8F89}" type="presOf" srcId="{95A65DE8-C3E6-4155-96A1-43520A8E47D9}" destId="{9BD560E2-B9D3-4FC6-BAB9-79055EDF4F00}" srcOrd="1" destOrd="0" presId="urn:microsoft.com/office/officeart/2005/8/layout/list1"/>
    <dgm:cxn modelId="{0C776C43-13CA-4669-B66C-79FACCD48E79}" srcId="{1A9A1113-72C5-42CC-826F-102BAE0052E9}" destId="{FF685312-A0D2-489B-8453-8ED8E25DFFF8}" srcOrd="4" destOrd="0" parTransId="{76311852-40B0-4280-8B2C-790C676F61E8}" sibTransId="{8606BC44-3A5E-4F4D-93FB-C49B725ABCBA}"/>
    <dgm:cxn modelId="{5F304E6C-7C8F-4EAD-8424-1FEBCFEB9D7E}" type="presOf" srcId="{62916925-F69E-4518-9FEF-54E721886F1E}" destId="{08175EFA-32BC-4159-8DD9-3037F3B332C9}" srcOrd="0" destOrd="0" presId="urn:microsoft.com/office/officeart/2005/8/layout/list1"/>
    <dgm:cxn modelId="{567B9C7B-D9EA-4F4C-AC4F-777539494601}" srcId="{62916925-F69E-4518-9FEF-54E721886F1E}" destId="{A0988E11-66DC-498E-8723-397A9ACFEA3A}" srcOrd="0" destOrd="0" parTransId="{0E4A3637-BD0C-4C2E-A266-73BEBA20D20C}" sibTransId="{6D4F5AE1-993F-4E7D-95F4-D535BC8B8EF8}"/>
    <dgm:cxn modelId="{A0963D84-2524-49E5-BFC1-74D41FBB4A48}" type="presOf" srcId="{5AEC9F56-0822-4F1C-8C7A-B13DC75FAE21}" destId="{B8AC7A81-9F9B-4590-AB2E-E70B5CABFC94}" srcOrd="0" destOrd="0" presId="urn:microsoft.com/office/officeart/2005/8/layout/list1"/>
    <dgm:cxn modelId="{4E8BA59B-34FE-4B50-9CD9-B53091CF6BFC}" srcId="{62916925-F69E-4518-9FEF-54E721886F1E}" destId="{95A65DE8-C3E6-4155-96A1-43520A8E47D9}" srcOrd="2" destOrd="0" parTransId="{051BB9E2-A320-4526-8946-20C4EF508261}" sibTransId="{D2B6659F-24AD-42BE-859C-0A6228BBC0D5}"/>
    <dgm:cxn modelId="{E4B8BB9D-B484-4D13-BA34-145039520DF6}" type="presOf" srcId="{1A9A1113-72C5-42CC-826F-102BAE0052E9}" destId="{439AFD7C-6B0B-4A47-81C0-270CD815067F}" srcOrd="0" destOrd="0" presId="urn:microsoft.com/office/officeart/2005/8/layout/list1"/>
    <dgm:cxn modelId="{216BC2A5-7F2A-4B32-AC2C-6EDEC5ECC54A}" type="presOf" srcId="{FF685312-A0D2-489B-8453-8ED8E25DFFF8}" destId="{B8AC7A81-9F9B-4590-AB2E-E70B5CABFC94}" srcOrd="0" destOrd="4" presId="urn:microsoft.com/office/officeart/2005/8/layout/list1"/>
    <dgm:cxn modelId="{3186C2AC-56C9-4589-801C-E07394B7B2A2}" type="presOf" srcId="{DA628F5D-08FE-4277-A109-AA8B4B735F80}" destId="{B8AC7A81-9F9B-4590-AB2E-E70B5CABFC94}" srcOrd="0" destOrd="3" presId="urn:microsoft.com/office/officeart/2005/8/layout/list1"/>
    <dgm:cxn modelId="{5C7A45AF-442F-4875-96E8-D74DE6C76107}" srcId="{1A9A1113-72C5-42CC-826F-102BAE0052E9}" destId="{5AEC9F56-0822-4F1C-8C7A-B13DC75FAE21}" srcOrd="0" destOrd="0" parTransId="{EEB02473-184B-48EA-8B5F-33D4D468E224}" sibTransId="{9FEE5640-501D-43ED-BFE8-3BB9707B390D}"/>
    <dgm:cxn modelId="{4B0DFFC0-33EF-49BB-B1D1-08DE65338729}" srcId="{1A9A1113-72C5-42CC-826F-102BAE0052E9}" destId="{82A7A6DD-1647-41BA-8E6D-6215FCA5B6A1}" srcOrd="1" destOrd="0" parTransId="{E11A6DFC-47CE-4263-9CB5-616251F0FD40}" sibTransId="{F948E438-37B0-4790-9F94-C9D75FBE8706}"/>
    <dgm:cxn modelId="{118BF4C7-B0AA-4FDF-8141-0FDEFE411F7D}" type="presOf" srcId="{9F72CDFF-3FA4-4292-AC35-6DB13A43697D}" destId="{B8AC7A81-9F9B-4590-AB2E-E70B5CABFC94}" srcOrd="0" destOrd="2" presId="urn:microsoft.com/office/officeart/2005/8/layout/list1"/>
    <dgm:cxn modelId="{DE7634D3-955E-4318-8796-C18CFED4A7AD}" srcId="{1A9A1113-72C5-42CC-826F-102BAE0052E9}" destId="{DA628F5D-08FE-4277-A109-AA8B4B735F80}" srcOrd="3" destOrd="0" parTransId="{85C0A609-19FB-416B-A050-8415AB85796E}" sibTransId="{2229F483-C444-4B09-A146-5D21882DF0BB}"/>
    <dgm:cxn modelId="{5E4D6BE3-F522-44E4-BE27-87C572ABF01B}" srcId="{1A9A1113-72C5-42CC-826F-102BAE0052E9}" destId="{9F72CDFF-3FA4-4292-AC35-6DB13A43697D}" srcOrd="2" destOrd="0" parTransId="{13290F3D-0E05-4958-BE3F-2475489E88F0}" sibTransId="{84282B85-D9B0-4935-A22F-5FB6EB6FF581}"/>
    <dgm:cxn modelId="{149B82E9-4072-45F0-B490-3D6A4BBB81E4}" type="presOf" srcId="{82A7A6DD-1647-41BA-8E6D-6215FCA5B6A1}" destId="{B8AC7A81-9F9B-4590-AB2E-E70B5CABFC94}" srcOrd="0" destOrd="1" presId="urn:microsoft.com/office/officeart/2005/8/layout/list1"/>
    <dgm:cxn modelId="{47412DF3-ECC9-41AB-9FAD-75050354F40A}" type="presOf" srcId="{A0988E11-66DC-498E-8723-397A9ACFEA3A}" destId="{B831DF15-BB49-4A9C-ADB2-F425BC675A5C}" srcOrd="0" destOrd="0" presId="urn:microsoft.com/office/officeart/2005/8/layout/list1"/>
    <dgm:cxn modelId="{78E81610-7C27-423C-8E51-81634E579625}" type="presParOf" srcId="{08175EFA-32BC-4159-8DD9-3037F3B332C9}" destId="{50BC2AC0-E1C2-428F-85FA-39B00CB9875D}" srcOrd="0" destOrd="0" presId="urn:microsoft.com/office/officeart/2005/8/layout/list1"/>
    <dgm:cxn modelId="{13259849-B421-482B-AC57-A4E924F34ADA}" type="presParOf" srcId="{50BC2AC0-E1C2-428F-85FA-39B00CB9875D}" destId="{B831DF15-BB49-4A9C-ADB2-F425BC675A5C}" srcOrd="0" destOrd="0" presId="urn:microsoft.com/office/officeart/2005/8/layout/list1"/>
    <dgm:cxn modelId="{050DFACB-0F5A-4261-86BC-4841D0D2BCEA}" type="presParOf" srcId="{50BC2AC0-E1C2-428F-85FA-39B00CB9875D}" destId="{9018C23A-4219-4DD1-A958-F1C18053FCD4}" srcOrd="1" destOrd="0" presId="urn:microsoft.com/office/officeart/2005/8/layout/list1"/>
    <dgm:cxn modelId="{25871209-E840-47BE-9B36-0E09239B1C5C}" type="presParOf" srcId="{08175EFA-32BC-4159-8DD9-3037F3B332C9}" destId="{E11D9C59-BD7A-4B29-824F-C58D95994832}" srcOrd="1" destOrd="0" presId="urn:microsoft.com/office/officeart/2005/8/layout/list1"/>
    <dgm:cxn modelId="{12637671-D5FA-4B7A-8A37-58B95BFD4C53}" type="presParOf" srcId="{08175EFA-32BC-4159-8DD9-3037F3B332C9}" destId="{E674D920-2C72-4F93-8D6C-FB73BDC3735A}" srcOrd="2" destOrd="0" presId="urn:microsoft.com/office/officeart/2005/8/layout/list1"/>
    <dgm:cxn modelId="{058F3CAC-E9A5-4BEC-AF8E-075F8AFDA4E6}" type="presParOf" srcId="{08175EFA-32BC-4159-8DD9-3037F3B332C9}" destId="{A7947724-E387-4DD6-8A0E-1AB0E0243FD9}" srcOrd="3" destOrd="0" presId="urn:microsoft.com/office/officeart/2005/8/layout/list1"/>
    <dgm:cxn modelId="{7B15C213-C609-4AE8-8D46-144BD4881325}" type="presParOf" srcId="{08175EFA-32BC-4159-8DD9-3037F3B332C9}" destId="{618F6266-2FA3-4BC0-917B-7A75D5F6C111}" srcOrd="4" destOrd="0" presId="urn:microsoft.com/office/officeart/2005/8/layout/list1"/>
    <dgm:cxn modelId="{07364CAD-82CC-49CD-B726-70C933C70344}" type="presParOf" srcId="{618F6266-2FA3-4BC0-917B-7A75D5F6C111}" destId="{439AFD7C-6B0B-4A47-81C0-270CD815067F}" srcOrd="0" destOrd="0" presId="urn:microsoft.com/office/officeart/2005/8/layout/list1"/>
    <dgm:cxn modelId="{1B47BB35-DB6C-472E-91AA-093508A968AA}" type="presParOf" srcId="{618F6266-2FA3-4BC0-917B-7A75D5F6C111}" destId="{DF853814-3C31-469D-BE2C-E2BA3CDF7840}" srcOrd="1" destOrd="0" presId="urn:microsoft.com/office/officeart/2005/8/layout/list1"/>
    <dgm:cxn modelId="{A9D552FC-F959-4E19-81DD-4E77C2AA0B75}" type="presParOf" srcId="{08175EFA-32BC-4159-8DD9-3037F3B332C9}" destId="{69EFEC41-6A5D-4289-8E67-718854FEB864}" srcOrd="5" destOrd="0" presId="urn:microsoft.com/office/officeart/2005/8/layout/list1"/>
    <dgm:cxn modelId="{A35D4F18-550A-4C86-AE5C-A210BB143D24}" type="presParOf" srcId="{08175EFA-32BC-4159-8DD9-3037F3B332C9}" destId="{B8AC7A81-9F9B-4590-AB2E-E70B5CABFC94}" srcOrd="6" destOrd="0" presId="urn:microsoft.com/office/officeart/2005/8/layout/list1"/>
    <dgm:cxn modelId="{27A040D1-5E3C-4825-83C0-C526B3DDE454}" type="presParOf" srcId="{08175EFA-32BC-4159-8DD9-3037F3B332C9}" destId="{36F1FD4C-8AEC-4E14-AA04-6D00743AF145}" srcOrd="7" destOrd="0" presId="urn:microsoft.com/office/officeart/2005/8/layout/list1"/>
    <dgm:cxn modelId="{4374CD82-CA37-4465-B9B5-F968063D454A}" type="presParOf" srcId="{08175EFA-32BC-4159-8DD9-3037F3B332C9}" destId="{252C1D79-D42D-4DA8-B4E4-835FB20C4473}" srcOrd="8" destOrd="0" presId="urn:microsoft.com/office/officeart/2005/8/layout/list1"/>
    <dgm:cxn modelId="{F439ACAC-EED1-4C6E-AD10-D691D6D8FCC3}" type="presParOf" srcId="{252C1D79-D42D-4DA8-B4E4-835FB20C4473}" destId="{7D1F0958-E816-4BFF-AEC6-9D2CB986E049}" srcOrd="0" destOrd="0" presId="urn:microsoft.com/office/officeart/2005/8/layout/list1"/>
    <dgm:cxn modelId="{4737764E-E480-4759-BED7-42AABA7E8057}" type="presParOf" srcId="{252C1D79-D42D-4DA8-B4E4-835FB20C4473}" destId="{9BD560E2-B9D3-4FC6-BAB9-79055EDF4F00}" srcOrd="1" destOrd="0" presId="urn:microsoft.com/office/officeart/2005/8/layout/list1"/>
    <dgm:cxn modelId="{58C87039-BB53-4784-9F49-7B4941760E76}" type="presParOf" srcId="{08175EFA-32BC-4159-8DD9-3037F3B332C9}" destId="{1CBCD8D2-A0D4-43A2-BD4E-9FC3A6BAC095}" srcOrd="9" destOrd="0" presId="urn:microsoft.com/office/officeart/2005/8/layout/list1"/>
    <dgm:cxn modelId="{3C73E981-7715-4C3E-9AC0-F3DD7159FD17}" type="presParOf" srcId="{08175EFA-32BC-4159-8DD9-3037F3B332C9}" destId="{8E55668A-F268-4FFB-BC8B-8368BE3F2AA8}"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BCE66EE-874B-432D-A14E-4B9AB75D2D8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F1AA704-E5BE-47DF-9ED8-8A78884C6903}">
      <dgm:prSet/>
      <dgm:spPr/>
      <dgm:t>
        <a:bodyPr/>
        <a:lstStyle/>
        <a:p>
          <a:pPr>
            <a:lnSpc>
              <a:spcPct val="100000"/>
            </a:lnSpc>
          </a:pPr>
          <a:r>
            <a:rPr lang="en-US"/>
            <a:t>Ensure arbitrations are conducted within the specified timeframe.</a:t>
          </a:r>
        </a:p>
      </dgm:t>
    </dgm:pt>
    <dgm:pt modelId="{2F131A1D-7AB4-4C6B-A6AE-52DD27337DA3}" type="parTrans" cxnId="{4AB4739F-D4D4-4605-872D-50E4EFA9D99D}">
      <dgm:prSet/>
      <dgm:spPr/>
      <dgm:t>
        <a:bodyPr/>
        <a:lstStyle/>
        <a:p>
          <a:endParaRPr lang="en-US"/>
        </a:p>
      </dgm:t>
    </dgm:pt>
    <dgm:pt modelId="{C34608F5-57B9-482A-BC75-AE80F629C3DC}" type="sibTrans" cxnId="{4AB4739F-D4D4-4605-872D-50E4EFA9D99D}">
      <dgm:prSet/>
      <dgm:spPr/>
      <dgm:t>
        <a:bodyPr/>
        <a:lstStyle/>
        <a:p>
          <a:endParaRPr lang="en-US"/>
        </a:p>
      </dgm:t>
    </dgm:pt>
    <dgm:pt modelId="{01FBFEE7-D50D-4BC3-A3C5-F6BEDD647668}">
      <dgm:prSet/>
      <dgm:spPr/>
      <dgm:t>
        <a:bodyPr/>
        <a:lstStyle/>
        <a:p>
          <a:pPr>
            <a:lnSpc>
              <a:spcPct val="100000"/>
            </a:lnSpc>
          </a:pPr>
          <a:r>
            <a:rPr lang="en-US"/>
            <a:t>Ensure required notices are provided in a timely manner.</a:t>
          </a:r>
        </a:p>
      </dgm:t>
    </dgm:pt>
    <dgm:pt modelId="{9DE5E344-CBA0-4FAF-AE72-1F306AB069DD}" type="parTrans" cxnId="{5DBBA6A0-93B2-487D-B47D-EC338ED12836}">
      <dgm:prSet/>
      <dgm:spPr/>
      <dgm:t>
        <a:bodyPr/>
        <a:lstStyle/>
        <a:p>
          <a:endParaRPr lang="en-US"/>
        </a:p>
      </dgm:t>
    </dgm:pt>
    <dgm:pt modelId="{47F10156-D67B-4F4B-AE44-6CE7A0C67EF0}" type="sibTrans" cxnId="{5DBBA6A0-93B2-487D-B47D-EC338ED12836}">
      <dgm:prSet/>
      <dgm:spPr/>
      <dgm:t>
        <a:bodyPr/>
        <a:lstStyle/>
        <a:p>
          <a:endParaRPr lang="en-US"/>
        </a:p>
      </dgm:t>
    </dgm:pt>
    <dgm:pt modelId="{CEEF812F-A18C-4222-8D83-563668C81202}">
      <dgm:prSet/>
      <dgm:spPr/>
      <dgm:t>
        <a:bodyPr/>
        <a:lstStyle/>
        <a:p>
          <a:pPr>
            <a:lnSpc>
              <a:spcPct val="100000"/>
            </a:lnSpc>
          </a:pPr>
          <a:r>
            <a:rPr lang="en-US" dirty="0"/>
            <a:t>Ensure records are maintained.</a:t>
          </a:r>
        </a:p>
      </dgm:t>
    </dgm:pt>
    <dgm:pt modelId="{2B4A3BA8-C921-41C7-86F7-FA94741F361E}" type="parTrans" cxnId="{57445420-895E-4473-8BDA-4BD77C99F810}">
      <dgm:prSet/>
      <dgm:spPr/>
      <dgm:t>
        <a:bodyPr/>
        <a:lstStyle/>
        <a:p>
          <a:endParaRPr lang="en-US"/>
        </a:p>
      </dgm:t>
    </dgm:pt>
    <dgm:pt modelId="{785D31B8-96D0-4624-AAB7-86664EBBAFE2}" type="sibTrans" cxnId="{57445420-895E-4473-8BDA-4BD77C99F810}">
      <dgm:prSet/>
      <dgm:spPr/>
      <dgm:t>
        <a:bodyPr/>
        <a:lstStyle/>
        <a:p>
          <a:endParaRPr lang="en-US"/>
        </a:p>
      </dgm:t>
    </dgm:pt>
    <dgm:pt modelId="{2834081F-73D6-4D58-AFAA-765E8A6F95F2}">
      <dgm:prSet/>
      <dgm:spPr/>
      <dgm:t>
        <a:bodyPr/>
        <a:lstStyle/>
        <a:p>
          <a:pPr>
            <a:lnSpc>
              <a:spcPct val="100000"/>
            </a:lnSpc>
          </a:pPr>
          <a:r>
            <a:rPr lang="en-US" dirty="0"/>
            <a:t>Provide the Completed Arbitration Decision Form to </a:t>
          </a:r>
          <a:r>
            <a:rPr lang="en-US" dirty="0">
              <a:hlinkClick xmlns:r="http://schemas.openxmlformats.org/officeDocument/2006/relationships" r:id="rId1"/>
            </a:rPr>
            <a:t>BBVA@scc.virginia.gov</a:t>
          </a:r>
          <a:r>
            <a:rPr lang="en-US" dirty="0"/>
            <a:t>.</a:t>
          </a:r>
        </a:p>
      </dgm:t>
    </dgm:pt>
    <dgm:pt modelId="{9A0D8CB9-4FC6-4C29-BA8D-E1E8C23815FB}" type="parTrans" cxnId="{C8179E9F-3793-4BB5-96A3-DAED0258EDC0}">
      <dgm:prSet/>
      <dgm:spPr/>
      <dgm:t>
        <a:bodyPr/>
        <a:lstStyle/>
        <a:p>
          <a:endParaRPr lang="en-US"/>
        </a:p>
      </dgm:t>
    </dgm:pt>
    <dgm:pt modelId="{BAA0E901-21D2-460D-A749-919A75124D0D}" type="sibTrans" cxnId="{C8179E9F-3793-4BB5-96A3-DAED0258EDC0}">
      <dgm:prSet/>
      <dgm:spPr/>
      <dgm:t>
        <a:bodyPr/>
        <a:lstStyle/>
        <a:p>
          <a:endParaRPr lang="en-US"/>
        </a:p>
      </dgm:t>
    </dgm:pt>
    <dgm:pt modelId="{9A9B12D1-78D8-48F8-946C-8AEAF9ECF085}" type="pres">
      <dgm:prSet presAssocID="{1BCE66EE-874B-432D-A14E-4B9AB75D2D82}" presName="root" presStyleCnt="0">
        <dgm:presLayoutVars>
          <dgm:dir/>
          <dgm:resizeHandles val="exact"/>
        </dgm:presLayoutVars>
      </dgm:prSet>
      <dgm:spPr/>
    </dgm:pt>
    <dgm:pt modelId="{639AB89D-29F5-4E81-A44A-EA3374A1EBFB}" type="pres">
      <dgm:prSet presAssocID="{8F1AA704-E5BE-47DF-9ED8-8A78884C6903}" presName="compNode" presStyleCnt="0"/>
      <dgm:spPr/>
    </dgm:pt>
    <dgm:pt modelId="{01A00803-B468-4156-BE0D-929EDB46E5CD}" type="pres">
      <dgm:prSet presAssocID="{8F1AA704-E5BE-47DF-9ED8-8A78884C6903}" presName="bgRect" presStyleLbl="bgShp" presStyleIdx="0" presStyleCnt="4"/>
      <dgm:spPr/>
    </dgm:pt>
    <dgm:pt modelId="{EA478EE5-7BCB-4B68-A238-A54CDD7CC026}" type="pres">
      <dgm:prSet presAssocID="{8F1AA704-E5BE-47DF-9ED8-8A78884C6903}"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Stopwatch"/>
        </a:ext>
      </dgm:extLst>
    </dgm:pt>
    <dgm:pt modelId="{A0E5912B-70F4-4042-95A9-D078C7F9A6F2}" type="pres">
      <dgm:prSet presAssocID="{8F1AA704-E5BE-47DF-9ED8-8A78884C6903}" presName="spaceRect" presStyleCnt="0"/>
      <dgm:spPr/>
    </dgm:pt>
    <dgm:pt modelId="{7D28365B-AF04-42D5-A767-DCCFFD3533E6}" type="pres">
      <dgm:prSet presAssocID="{8F1AA704-E5BE-47DF-9ED8-8A78884C6903}" presName="parTx" presStyleLbl="revTx" presStyleIdx="0" presStyleCnt="4">
        <dgm:presLayoutVars>
          <dgm:chMax val="0"/>
          <dgm:chPref val="0"/>
        </dgm:presLayoutVars>
      </dgm:prSet>
      <dgm:spPr/>
    </dgm:pt>
    <dgm:pt modelId="{730B89D2-7981-4586-B89B-4A0EFEE7A7A1}" type="pres">
      <dgm:prSet presAssocID="{C34608F5-57B9-482A-BC75-AE80F629C3DC}" presName="sibTrans" presStyleCnt="0"/>
      <dgm:spPr/>
    </dgm:pt>
    <dgm:pt modelId="{CC59CD6E-C17B-4F29-9E96-F45EB7D644C5}" type="pres">
      <dgm:prSet presAssocID="{01FBFEE7-D50D-4BC3-A3C5-F6BEDD647668}" presName="compNode" presStyleCnt="0"/>
      <dgm:spPr/>
    </dgm:pt>
    <dgm:pt modelId="{28443E37-9857-4796-BD8D-2322F673DDDF}" type="pres">
      <dgm:prSet presAssocID="{01FBFEE7-D50D-4BC3-A3C5-F6BEDD647668}" presName="bgRect" presStyleLbl="bgShp" presStyleIdx="1" presStyleCnt="4"/>
      <dgm:spPr/>
    </dgm:pt>
    <dgm:pt modelId="{78DDD3BE-EC81-4F7F-A1D8-79B88D0E405A}" type="pres">
      <dgm:prSet presAssocID="{01FBFEE7-D50D-4BC3-A3C5-F6BEDD647668}"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Hourglass"/>
        </a:ext>
      </dgm:extLst>
    </dgm:pt>
    <dgm:pt modelId="{BE794682-C7A9-4CF5-863F-4677F86C0D98}" type="pres">
      <dgm:prSet presAssocID="{01FBFEE7-D50D-4BC3-A3C5-F6BEDD647668}" presName="spaceRect" presStyleCnt="0"/>
      <dgm:spPr/>
    </dgm:pt>
    <dgm:pt modelId="{7C77D814-43F9-4013-8A6D-69AA3F8106F2}" type="pres">
      <dgm:prSet presAssocID="{01FBFEE7-D50D-4BC3-A3C5-F6BEDD647668}" presName="parTx" presStyleLbl="revTx" presStyleIdx="1" presStyleCnt="4">
        <dgm:presLayoutVars>
          <dgm:chMax val="0"/>
          <dgm:chPref val="0"/>
        </dgm:presLayoutVars>
      </dgm:prSet>
      <dgm:spPr/>
    </dgm:pt>
    <dgm:pt modelId="{286CF7D8-5031-4F27-990E-927C6ECB908B}" type="pres">
      <dgm:prSet presAssocID="{47F10156-D67B-4F4B-AE44-6CE7A0C67EF0}" presName="sibTrans" presStyleCnt="0"/>
      <dgm:spPr/>
    </dgm:pt>
    <dgm:pt modelId="{E9C79BC3-611A-44F7-8A09-AFD423CC6C76}" type="pres">
      <dgm:prSet presAssocID="{CEEF812F-A18C-4222-8D83-563668C81202}" presName="compNode" presStyleCnt="0"/>
      <dgm:spPr/>
    </dgm:pt>
    <dgm:pt modelId="{2C2D34DB-DB6A-46CB-96B2-F7FFC4DFC30A}" type="pres">
      <dgm:prSet presAssocID="{CEEF812F-A18C-4222-8D83-563668C81202}" presName="bgRect" presStyleLbl="bgShp" presStyleIdx="2" presStyleCnt="4"/>
      <dgm:spPr/>
    </dgm:pt>
    <dgm:pt modelId="{B58B150E-B0EB-4AEB-BB5F-C1FA310CEF7D}" type="pres">
      <dgm:prSet presAssocID="{CEEF812F-A18C-4222-8D83-563668C81202}"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Open Folder"/>
        </a:ext>
      </dgm:extLst>
    </dgm:pt>
    <dgm:pt modelId="{C216334C-47BA-4B3A-A110-9886984F1C22}" type="pres">
      <dgm:prSet presAssocID="{CEEF812F-A18C-4222-8D83-563668C81202}" presName="spaceRect" presStyleCnt="0"/>
      <dgm:spPr/>
    </dgm:pt>
    <dgm:pt modelId="{F5098994-5D1B-4B5D-BD24-3CFA309008B1}" type="pres">
      <dgm:prSet presAssocID="{CEEF812F-A18C-4222-8D83-563668C81202}" presName="parTx" presStyleLbl="revTx" presStyleIdx="2" presStyleCnt="4">
        <dgm:presLayoutVars>
          <dgm:chMax val="0"/>
          <dgm:chPref val="0"/>
        </dgm:presLayoutVars>
      </dgm:prSet>
      <dgm:spPr/>
    </dgm:pt>
    <dgm:pt modelId="{59312C12-ADF1-4C48-A872-DAF10D635860}" type="pres">
      <dgm:prSet presAssocID="{785D31B8-96D0-4624-AAB7-86664EBBAFE2}" presName="sibTrans" presStyleCnt="0"/>
      <dgm:spPr/>
    </dgm:pt>
    <dgm:pt modelId="{41B83B6B-2BFA-4458-8056-6D32BE9A4CDB}" type="pres">
      <dgm:prSet presAssocID="{2834081F-73D6-4D58-AFAA-765E8A6F95F2}" presName="compNode" presStyleCnt="0"/>
      <dgm:spPr/>
    </dgm:pt>
    <dgm:pt modelId="{C65341C0-6F44-4621-BB30-C79A1B51FDBA}" type="pres">
      <dgm:prSet presAssocID="{2834081F-73D6-4D58-AFAA-765E8A6F95F2}" presName="bgRect" presStyleLbl="bgShp" presStyleIdx="3" presStyleCnt="4"/>
      <dgm:spPr/>
    </dgm:pt>
    <dgm:pt modelId="{7EA2D740-367D-44A9-98CC-AF31420A9C2E}" type="pres">
      <dgm:prSet presAssocID="{2834081F-73D6-4D58-AFAA-765E8A6F95F2}"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Presentation with Checklist"/>
        </a:ext>
      </dgm:extLst>
    </dgm:pt>
    <dgm:pt modelId="{BBB34191-8979-4243-B146-F2C65B42FA86}" type="pres">
      <dgm:prSet presAssocID="{2834081F-73D6-4D58-AFAA-765E8A6F95F2}" presName="spaceRect" presStyleCnt="0"/>
      <dgm:spPr/>
    </dgm:pt>
    <dgm:pt modelId="{F4F9055C-35C4-4E83-BAA5-BA035761A290}" type="pres">
      <dgm:prSet presAssocID="{2834081F-73D6-4D58-AFAA-765E8A6F95F2}" presName="parTx" presStyleLbl="revTx" presStyleIdx="3" presStyleCnt="4">
        <dgm:presLayoutVars>
          <dgm:chMax val="0"/>
          <dgm:chPref val="0"/>
        </dgm:presLayoutVars>
      </dgm:prSet>
      <dgm:spPr/>
    </dgm:pt>
  </dgm:ptLst>
  <dgm:cxnLst>
    <dgm:cxn modelId="{75D64B1F-E173-4F69-884D-7C67515EC9B0}" type="presOf" srcId="{1BCE66EE-874B-432D-A14E-4B9AB75D2D82}" destId="{9A9B12D1-78D8-48F8-946C-8AEAF9ECF085}" srcOrd="0" destOrd="0" presId="urn:microsoft.com/office/officeart/2018/2/layout/IconVerticalSolidList"/>
    <dgm:cxn modelId="{57445420-895E-4473-8BDA-4BD77C99F810}" srcId="{1BCE66EE-874B-432D-A14E-4B9AB75D2D82}" destId="{CEEF812F-A18C-4222-8D83-563668C81202}" srcOrd="2" destOrd="0" parTransId="{2B4A3BA8-C921-41C7-86F7-FA94741F361E}" sibTransId="{785D31B8-96D0-4624-AAB7-86664EBBAFE2}"/>
    <dgm:cxn modelId="{8FD1AF24-2439-4276-9A33-F73CB3C5A279}" type="presOf" srcId="{CEEF812F-A18C-4222-8D83-563668C81202}" destId="{F5098994-5D1B-4B5D-BD24-3CFA309008B1}" srcOrd="0" destOrd="0" presId="urn:microsoft.com/office/officeart/2018/2/layout/IconVerticalSolidList"/>
    <dgm:cxn modelId="{6DD4224B-C10F-446E-AC4C-DCBC1D43DD50}" type="presOf" srcId="{2834081F-73D6-4D58-AFAA-765E8A6F95F2}" destId="{F4F9055C-35C4-4E83-BAA5-BA035761A290}" srcOrd="0" destOrd="0" presId="urn:microsoft.com/office/officeart/2018/2/layout/IconVerticalSolidList"/>
    <dgm:cxn modelId="{4AB4739F-D4D4-4605-872D-50E4EFA9D99D}" srcId="{1BCE66EE-874B-432D-A14E-4B9AB75D2D82}" destId="{8F1AA704-E5BE-47DF-9ED8-8A78884C6903}" srcOrd="0" destOrd="0" parTransId="{2F131A1D-7AB4-4C6B-A6AE-52DD27337DA3}" sibTransId="{C34608F5-57B9-482A-BC75-AE80F629C3DC}"/>
    <dgm:cxn modelId="{C8179E9F-3793-4BB5-96A3-DAED0258EDC0}" srcId="{1BCE66EE-874B-432D-A14E-4B9AB75D2D82}" destId="{2834081F-73D6-4D58-AFAA-765E8A6F95F2}" srcOrd="3" destOrd="0" parTransId="{9A0D8CB9-4FC6-4C29-BA8D-E1E8C23815FB}" sibTransId="{BAA0E901-21D2-460D-A749-919A75124D0D}"/>
    <dgm:cxn modelId="{5DBBA6A0-93B2-487D-B47D-EC338ED12836}" srcId="{1BCE66EE-874B-432D-A14E-4B9AB75D2D82}" destId="{01FBFEE7-D50D-4BC3-A3C5-F6BEDD647668}" srcOrd="1" destOrd="0" parTransId="{9DE5E344-CBA0-4FAF-AE72-1F306AB069DD}" sibTransId="{47F10156-D67B-4F4B-AE44-6CE7A0C67EF0}"/>
    <dgm:cxn modelId="{D192E1A0-91F7-423E-B9F8-FD07619BB39A}" type="presOf" srcId="{8F1AA704-E5BE-47DF-9ED8-8A78884C6903}" destId="{7D28365B-AF04-42D5-A767-DCCFFD3533E6}" srcOrd="0" destOrd="0" presId="urn:microsoft.com/office/officeart/2018/2/layout/IconVerticalSolidList"/>
    <dgm:cxn modelId="{48B221FD-CBEF-41F1-A4B2-130F75D4F33C}" type="presOf" srcId="{01FBFEE7-D50D-4BC3-A3C5-F6BEDD647668}" destId="{7C77D814-43F9-4013-8A6D-69AA3F8106F2}" srcOrd="0" destOrd="0" presId="urn:microsoft.com/office/officeart/2018/2/layout/IconVerticalSolidList"/>
    <dgm:cxn modelId="{3B0E28E8-6467-495A-9762-CC09FE7B0C27}" type="presParOf" srcId="{9A9B12D1-78D8-48F8-946C-8AEAF9ECF085}" destId="{639AB89D-29F5-4E81-A44A-EA3374A1EBFB}" srcOrd="0" destOrd="0" presId="urn:microsoft.com/office/officeart/2018/2/layout/IconVerticalSolidList"/>
    <dgm:cxn modelId="{AF129FA1-0A01-475E-99ED-66B399A6D9C4}" type="presParOf" srcId="{639AB89D-29F5-4E81-A44A-EA3374A1EBFB}" destId="{01A00803-B468-4156-BE0D-929EDB46E5CD}" srcOrd="0" destOrd="0" presId="urn:microsoft.com/office/officeart/2018/2/layout/IconVerticalSolidList"/>
    <dgm:cxn modelId="{33B3EAE8-43F7-402E-B7E0-87AF1E76D5E8}" type="presParOf" srcId="{639AB89D-29F5-4E81-A44A-EA3374A1EBFB}" destId="{EA478EE5-7BCB-4B68-A238-A54CDD7CC026}" srcOrd="1" destOrd="0" presId="urn:microsoft.com/office/officeart/2018/2/layout/IconVerticalSolidList"/>
    <dgm:cxn modelId="{78EAB57E-BFA1-4235-ADF4-790BC311F00E}" type="presParOf" srcId="{639AB89D-29F5-4E81-A44A-EA3374A1EBFB}" destId="{A0E5912B-70F4-4042-95A9-D078C7F9A6F2}" srcOrd="2" destOrd="0" presId="urn:microsoft.com/office/officeart/2018/2/layout/IconVerticalSolidList"/>
    <dgm:cxn modelId="{7C040843-7004-403A-B391-5DE5CA0B821A}" type="presParOf" srcId="{639AB89D-29F5-4E81-A44A-EA3374A1EBFB}" destId="{7D28365B-AF04-42D5-A767-DCCFFD3533E6}" srcOrd="3" destOrd="0" presId="urn:microsoft.com/office/officeart/2018/2/layout/IconVerticalSolidList"/>
    <dgm:cxn modelId="{AB27946B-9216-431E-A753-797B78A0A22F}" type="presParOf" srcId="{9A9B12D1-78D8-48F8-946C-8AEAF9ECF085}" destId="{730B89D2-7981-4586-B89B-4A0EFEE7A7A1}" srcOrd="1" destOrd="0" presId="urn:microsoft.com/office/officeart/2018/2/layout/IconVerticalSolidList"/>
    <dgm:cxn modelId="{75BFB562-82E9-464F-AE5E-9557BDF301FA}" type="presParOf" srcId="{9A9B12D1-78D8-48F8-946C-8AEAF9ECF085}" destId="{CC59CD6E-C17B-4F29-9E96-F45EB7D644C5}" srcOrd="2" destOrd="0" presId="urn:microsoft.com/office/officeart/2018/2/layout/IconVerticalSolidList"/>
    <dgm:cxn modelId="{018FD992-630E-49B1-BD2E-D0D9B2927FED}" type="presParOf" srcId="{CC59CD6E-C17B-4F29-9E96-F45EB7D644C5}" destId="{28443E37-9857-4796-BD8D-2322F673DDDF}" srcOrd="0" destOrd="0" presId="urn:microsoft.com/office/officeart/2018/2/layout/IconVerticalSolidList"/>
    <dgm:cxn modelId="{455BA12D-11C7-40D3-B5D5-2A09FF22F519}" type="presParOf" srcId="{CC59CD6E-C17B-4F29-9E96-F45EB7D644C5}" destId="{78DDD3BE-EC81-4F7F-A1D8-79B88D0E405A}" srcOrd="1" destOrd="0" presId="urn:microsoft.com/office/officeart/2018/2/layout/IconVerticalSolidList"/>
    <dgm:cxn modelId="{45CC2D1E-DA4E-4943-9F78-4AD93971610B}" type="presParOf" srcId="{CC59CD6E-C17B-4F29-9E96-F45EB7D644C5}" destId="{BE794682-C7A9-4CF5-863F-4677F86C0D98}" srcOrd="2" destOrd="0" presId="urn:microsoft.com/office/officeart/2018/2/layout/IconVerticalSolidList"/>
    <dgm:cxn modelId="{744CA213-3BBF-4F2D-88EF-483D761B98BC}" type="presParOf" srcId="{CC59CD6E-C17B-4F29-9E96-F45EB7D644C5}" destId="{7C77D814-43F9-4013-8A6D-69AA3F8106F2}" srcOrd="3" destOrd="0" presId="urn:microsoft.com/office/officeart/2018/2/layout/IconVerticalSolidList"/>
    <dgm:cxn modelId="{977E11A0-A064-4848-B32F-66E4D7826756}" type="presParOf" srcId="{9A9B12D1-78D8-48F8-946C-8AEAF9ECF085}" destId="{286CF7D8-5031-4F27-990E-927C6ECB908B}" srcOrd="3" destOrd="0" presId="urn:microsoft.com/office/officeart/2018/2/layout/IconVerticalSolidList"/>
    <dgm:cxn modelId="{5AC225D4-18EC-4288-96DC-01B74B13DD32}" type="presParOf" srcId="{9A9B12D1-78D8-48F8-946C-8AEAF9ECF085}" destId="{E9C79BC3-611A-44F7-8A09-AFD423CC6C76}" srcOrd="4" destOrd="0" presId="urn:microsoft.com/office/officeart/2018/2/layout/IconVerticalSolidList"/>
    <dgm:cxn modelId="{0172E8F4-30CB-4B07-9E66-1D6856EAA01F}" type="presParOf" srcId="{E9C79BC3-611A-44F7-8A09-AFD423CC6C76}" destId="{2C2D34DB-DB6A-46CB-96B2-F7FFC4DFC30A}" srcOrd="0" destOrd="0" presId="urn:microsoft.com/office/officeart/2018/2/layout/IconVerticalSolidList"/>
    <dgm:cxn modelId="{F51EB2F2-B81D-47B5-B438-353CC283EB41}" type="presParOf" srcId="{E9C79BC3-611A-44F7-8A09-AFD423CC6C76}" destId="{B58B150E-B0EB-4AEB-BB5F-C1FA310CEF7D}" srcOrd="1" destOrd="0" presId="urn:microsoft.com/office/officeart/2018/2/layout/IconVerticalSolidList"/>
    <dgm:cxn modelId="{DD7A0C97-61BE-44B7-9885-E5193699F8D0}" type="presParOf" srcId="{E9C79BC3-611A-44F7-8A09-AFD423CC6C76}" destId="{C216334C-47BA-4B3A-A110-9886984F1C22}" srcOrd="2" destOrd="0" presId="urn:microsoft.com/office/officeart/2018/2/layout/IconVerticalSolidList"/>
    <dgm:cxn modelId="{18C6EC9F-7528-44A5-A01D-0CCF5DBEEB86}" type="presParOf" srcId="{E9C79BC3-611A-44F7-8A09-AFD423CC6C76}" destId="{F5098994-5D1B-4B5D-BD24-3CFA309008B1}" srcOrd="3" destOrd="0" presId="urn:microsoft.com/office/officeart/2018/2/layout/IconVerticalSolidList"/>
    <dgm:cxn modelId="{26541A77-79FF-438B-9779-69480D7547B8}" type="presParOf" srcId="{9A9B12D1-78D8-48F8-946C-8AEAF9ECF085}" destId="{59312C12-ADF1-4C48-A872-DAF10D635860}" srcOrd="5" destOrd="0" presId="urn:microsoft.com/office/officeart/2018/2/layout/IconVerticalSolidList"/>
    <dgm:cxn modelId="{9D9E95D4-4B0F-41F5-82A8-7765C5EE9F9A}" type="presParOf" srcId="{9A9B12D1-78D8-48F8-946C-8AEAF9ECF085}" destId="{41B83B6B-2BFA-4458-8056-6D32BE9A4CDB}" srcOrd="6" destOrd="0" presId="urn:microsoft.com/office/officeart/2018/2/layout/IconVerticalSolidList"/>
    <dgm:cxn modelId="{43A609B8-B808-4D72-A21B-8CC213071B61}" type="presParOf" srcId="{41B83B6B-2BFA-4458-8056-6D32BE9A4CDB}" destId="{C65341C0-6F44-4621-BB30-C79A1B51FDBA}" srcOrd="0" destOrd="0" presId="urn:microsoft.com/office/officeart/2018/2/layout/IconVerticalSolidList"/>
    <dgm:cxn modelId="{B1BD6954-BE8F-4519-A5B3-1A38D2ED6157}" type="presParOf" srcId="{41B83B6B-2BFA-4458-8056-6D32BE9A4CDB}" destId="{7EA2D740-367D-44A9-98CC-AF31420A9C2E}" srcOrd="1" destOrd="0" presId="urn:microsoft.com/office/officeart/2018/2/layout/IconVerticalSolidList"/>
    <dgm:cxn modelId="{AC8598B3-2DA4-455E-984F-3E558BCEBD80}" type="presParOf" srcId="{41B83B6B-2BFA-4458-8056-6D32BE9A4CDB}" destId="{BBB34191-8979-4243-B146-F2C65B42FA86}" srcOrd="2" destOrd="0" presId="urn:microsoft.com/office/officeart/2018/2/layout/IconVerticalSolidList"/>
    <dgm:cxn modelId="{1763E9AE-13FC-41A2-ACEC-069D1FA14643}" type="presParOf" srcId="{41B83B6B-2BFA-4458-8056-6D32BE9A4CDB}" destId="{F4F9055C-35C4-4E83-BAA5-BA035761A29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2D22F8-0609-4C42-9CFB-C80FFF5D259B}"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C9D728E-D2DA-4771-A0FB-443F7C3AE68F}">
      <dgm:prSet/>
      <dgm:spPr/>
      <dgm:t>
        <a:bodyPr/>
        <a:lstStyle/>
        <a:p>
          <a:r>
            <a:rPr lang="en-US"/>
            <a:t>Complete Arbitration Timeline</a:t>
          </a:r>
        </a:p>
      </dgm:t>
    </dgm:pt>
    <dgm:pt modelId="{EB2F03D5-0117-431B-BA45-8AD4924E4DA2}" type="parTrans" cxnId="{E953E553-6805-418F-B25F-02728244B6F9}">
      <dgm:prSet/>
      <dgm:spPr/>
      <dgm:t>
        <a:bodyPr/>
        <a:lstStyle/>
        <a:p>
          <a:endParaRPr lang="en-US"/>
        </a:p>
      </dgm:t>
    </dgm:pt>
    <dgm:pt modelId="{AB931021-1936-4007-86BD-794ABF3AD37B}" type="sibTrans" cxnId="{E953E553-6805-418F-B25F-02728244B6F9}">
      <dgm:prSet/>
      <dgm:spPr/>
      <dgm:t>
        <a:bodyPr/>
        <a:lstStyle/>
        <a:p>
          <a:endParaRPr lang="en-US"/>
        </a:p>
      </dgm:t>
    </dgm:pt>
    <dgm:pt modelId="{D152B5C8-DE68-4E52-9825-AAF6F66B333A}">
      <dgm:prSet/>
      <dgm:spPr/>
      <dgm:t>
        <a:bodyPr/>
        <a:lstStyle/>
        <a:p>
          <a:r>
            <a:rPr lang="en-US"/>
            <a:t>Notification to Parties</a:t>
          </a:r>
        </a:p>
      </dgm:t>
    </dgm:pt>
    <dgm:pt modelId="{CF95D556-63E1-4AA9-A6CC-1590F53E488E}" type="parTrans" cxnId="{A435F697-F32E-46B5-BD22-5B260C49B9AD}">
      <dgm:prSet/>
      <dgm:spPr/>
      <dgm:t>
        <a:bodyPr/>
        <a:lstStyle/>
        <a:p>
          <a:endParaRPr lang="en-US"/>
        </a:p>
      </dgm:t>
    </dgm:pt>
    <dgm:pt modelId="{3C21F424-BB1A-43E8-AC67-8C5A5526E230}" type="sibTrans" cxnId="{A435F697-F32E-46B5-BD22-5B260C49B9AD}">
      <dgm:prSet/>
      <dgm:spPr/>
      <dgm:t>
        <a:bodyPr/>
        <a:lstStyle/>
        <a:p>
          <a:endParaRPr lang="en-US"/>
        </a:p>
      </dgm:t>
    </dgm:pt>
    <dgm:pt modelId="{75AD5CA8-238B-4BD6-B55F-BE0590AA4312}">
      <dgm:prSet/>
      <dgm:spPr/>
      <dgm:t>
        <a:bodyPr/>
        <a:lstStyle/>
        <a:p>
          <a:r>
            <a:rPr lang="en-US"/>
            <a:t>Decision</a:t>
          </a:r>
        </a:p>
      </dgm:t>
    </dgm:pt>
    <dgm:pt modelId="{96AEBA70-B730-4F8C-8D0B-F9EB21C5A81F}" type="parTrans" cxnId="{C107C0DC-112A-4A2A-892E-45B2147269EF}">
      <dgm:prSet/>
      <dgm:spPr/>
      <dgm:t>
        <a:bodyPr/>
        <a:lstStyle/>
        <a:p>
          <a:endParaRPr lang="en-US"/>
        </a:p>
      </dgm:t>
    </dgm:pt>
    <dgm:pt modelId="{6A9B23A7-FAAD-4628-A58A-CCC1A3D4792B}" type="sibTrans" cxnId="{C107C0DC-112A-4A2A-892E-45B2147269EF}">
      <dgm:prSet/>
      <dgm:spPr/>
      <dgm:t>
        <a:bodyPr/>
        <a:lstStyle/>
        <a:p>
          <a:endParaRPr lang="en-US"/>
        </a:p>
      </dgm:t>
    </dgm:pt>
    <dgm:pt modelId="{53BBD858-140F-426D-A87C-1464E2ABB879}">
      <dgm:prSet/>
      <dgm:spPr/>
      <dgm:t>
        <a:bodyPr/>
        <a:lstStyle/>
        <a:p>
          <a:r>
            <a:rPr lang="en-US"/>
            <a:t>Bundled Claims</a:t>
          </a:r>
        </a:p>
      </dgm:t>
    </dgm:pt>
    <dgm:pt modelId="{85B5B2BA-04AD-4BE0-97DF-485912AB5948}" type="parTrans" cxnId="{C6F57238-01BE-43D0-997D-59A89D94DEAE}">
      <dgm:prSet/>
      <dgm:spPr/>
      <dgm:t>
        <a:bodyPr/>
        <a:lstStyle/>
        <a:p>
          <a:endParaRPr lang="en-US"/>
        </a:p>
      </dgm:t>
    </dgm:pt>
    <dgm:pt modelId="{A90CBD8A-A5F7-44B3-BF49-0577BCB2602C}" type="sibTrans" cxnId="{C6F57238-01BE-43D0-997D-59A89D94DEAE}">
      <dgm:prSet/>
      <dgm:spPr/>
      <dgm:t>
        <a:bodyPr/>
        <a:lstStyle/>
        <a:p>
          <a:endParaRPr lang="en-US"/>
        </a:p>
      </dgm:t>
    </dgm:pt>
    <dgm:pt modelId="{6234CA00-3D66-468E-B47A-607F65165BF3}">
      <dgm:prSet/>
      <dgm:spPr/>
      <dgm:t>
        <a:bodyPr/>
        <a:lstStyle/>
        <a:p>
          <a:r>
            <a:rPr lang="en-US"/>
            <a:t>Appeal</a:t>
          </a:r>
        </a:p>
      </dgm:t>
    </dgm:pt>
    <dgm:pt modelId="{EC258BB4-54D5-4522-BF9C-4DEFEE200590}" type="parTrans" cxnId="{F8A38544-9B83-4C47-8315-C22D5C67B1DB}">
      <dgm:prSet/>
      <dgm:spPr/>
      <dgm:t>
        <a:bodyPr/>
        <a:lstStyle/>
        <a:p>
          <a:endParaRPr lang="en-US"/>
        </a:p>
      </dgm:t>
    </dgm:pt>
    <dgm:pt modelId="{BD2C3A09-3CE2-42C3-AAF6-FADD85144F1C}" type="sibTrans" cxnId="{F8A38544-9B83-4C47-8315-C22D5C67B1DB}">
      <dgm:prSet/>
      <dgm:spPr/>
      <dgm:t>
        <a:bodyPr/>
        <a:lstStyle/>
        <a:p>
          <a:endParaRPr lang="en-US"/>
        </a:p>
      </dgm:t>
    </dgm:pt>
    <dgm:pt modelId="{2219B7D4-0F72-4C86-AD96-004E16EC6443}" type="pres">
      <dgm:prSet presAssocID="{A22D22F8-0609-4C42-9CFB-C80FFF5D259B}" presName="vert0" presStyleCnt="0">
        <dgm:presLayoutVars>
          <dgm:dir/>
          <dgm:animOne val="branch"/>
          <dgm:animLvl val="lvl"/>
        </dgm:presLayoutVars>
      </dgm:prSet>
      <dgm:spPr/>
    </dgm:pt>
    <dgm:pt modelId="{C20A87B1-9054-43E6-ABAD-C5C51493C154}" type="pres">
      <dgm:prSet presAssocID="{5C9D728E-D2DA-4771-A0FB-443F7C3AE68F}" presName="thickLine" presStyleLbl="alignNode1" presStyleIdx="0" presStyleCnt="5"/>
      <dgm:spPr/>
    </dgm:pt>
    <dgm:pt modelId="{693E5FCE-AB0B-444B-8EB6-1BA1C7B75556}" type="pres">
      <dgm:prSet presAssocID="{5C9D728E-D2DA-4771-A0FB-443F7C3AE68F}" presName="horz1" presStyleCnt="0"/>
      <dgm:spPr/>
    </dgm:pt>
    <dgm:pt modelId="{21AA2646-7B21-4BB2-BB59-34CE94B6424B}" type="pres">
      <dgm:prSet presAssocID="{5C9D728E-D2DA-4771-A0FB-443F7C3AE68F}" presName="tx1" presStyleLbl="revTx" presStyleIdx="0" presStyleCnt="5"/>
      <dgm:spPr/>
    </dgm:pt>
    <dgm:pt modelId="{0E9F61C2-5FF3-4FF8-9018-4955D9C21C3C}" type="pres">
      <dgm:prSet presAssocID="{5C9D728E-D2DA-4771-A0FB-443F7C3AE68F}" presName="vert1" presStyleCnt="0"/>
      <dgm:spPr/>
    </dgm:pt>
    <dgm:pt modelId="{07952642-1811-48AF-8A7D-BA2362E6964A}" type="pres">
      <dgm:prSet presAssocID="{D152B5C8-DE68-4E52-9825-AAF6F66B333A}" presName="thickLine" presStyleLbl="alignNode1" presStyleIdx="1" presStyleCnt="5"/>
      <dgm:spPr/>
    </dgm:pt>
    <dgm:pt modelId="{E9B08497-230D-4B75-B45E-D53448A78BC8}" type="pres">
      <dgm:prSet presAssocID="{D152B5C8-DE68-4E52-9825-AAF6F66B333A}" presName="horz1" presStyleCnt="0"/>
      <dgm:spPr/>
    </dgm:pt>
    <dgm:pt modelId="{56262FDE-BAAE-4439-BB73-3ADF27FE107D}" type="pres">
      <dgm:prSet presAssocID="{D152B5C8-DE68-4E52-9825-AAF6F66B333A}" presName="tx1" presStyleLbl="revTx" presStyleIdx="1" presStyleCnt="5"/>
      <dgm:spPr/>
    </dgm:pt>
    <dgm:pt modelId="{91612412-724B-4913-8540-03D6BCE11334}" type="pres">
      <dgm:prSet presAssocID="{D152B5C8-DE68-4E52-9825-AAF6F66B333A}" presName="vert1" presStyleCnt="0"/>
      <dgm:spPr/>
    </dgm:pt>
    <dgm:pt modelId="{AC9BD3EB-74D7-486D-9F35-63FFBF7A7812}" type="pres">
      <dgm:prSet presAssocID="{75AD5CA8-238B-4BD6-B55F-BE0590AA4312}" presName="thickLine" presStyleLbl="alignNode1" presStyleIdx="2" presStyleCnt="5"/>
      <dgm:spPr/>
    </dgm:pt>
    <dgm:pt modelId="{516753C6-98F3-4EFF-A764-E5E13EEA50EC}" type="pres">
      <dgm:prSet presAssocID="{75AD5CA8-238B-4BD6-B55F-BE0590AA4312}" presName="horz1" presStyleCnt="0"/>
      <dgm:spPr/>
    </dgm:pt>
    <dgm:pt modelId="{7A942325-0CA7-4D6E-B293-B62F87FD6416}" type="pres">
      <dgm:prSet presAssocID="{75AD5CA8-238B-4BD6-B55F-BE0590AA4312}" presName="tx1" presStyleLbl="revTx" presStyleIdx="2" presStyleCnt="5"/>
      <dgm:spPr/>
    </dgm:pt>
    <dgm:pt modelId="{1FAA4040-EE63-4197-94EC-7F6F035E83C1}" type="pres">
      <dgm:prSet presAssocID="{75AD5CA8-238B-4BD6-B55F-BE0590AA4312}" presName="vert1" presStyleCnt="0"/>
      <dgm:spPr/>
    </dgm:pt>
    <dgm:pt modelId="{C038056C-82AC-4214-A686-4D8A7B7CA0CE}" type="pres">
      <dgm:prSet presAssocID="{53BBD858-140F-426D-A87C-1464E2ABB879}" presName="thickLine" presStyleLbl="alignNode1" presStyleIdx="3" presStyleCnt="5"/>
      <dgm:spPr/>
    </dgm:pt>
    <dgm:pt modelId="{1F80FA89-A27C-492A-B4F9-877A1CCE4F15}" type="pres">
      <dgm:prSet presAssocID="{53BBD858-140F-426D-A87C-1464E2ABB879}" presName="horz1" presStyleCnt="0"/>
      <dgm:spPr/>
    </dgm:pt>
    <dgm:pt modelId="{FB7F75C1-E47F-4901-9589-DAC0407ADD07}" type="pres">
      <dgm:prSet presAssocID="{53BBD858-140F-426D-A87C-1464E2ABB879}" presName="tx1" presStyleLbl="revTx" presStyleIdx="3" presStyleCnt="5"/>
      <dgm:spPr/>
    </dgm:pt>
    <dgm:pt modelId="{451E13E9-A6F9-407A-A816-BC210B1EEAB0}" type="pres">
      <dgm:prSet presAssocID="{53BBD858-140F-426D-A87C-1464E2ABB879}" presName="vert1" presStyleCnt="0"/>
      <dgm:spPr/>
    </dgm:pt>
    <dgm:pt modelId="{3AC332DD-E947-41EF-B585-D40E6AD4B0BE}" type="pres">
      <dgm:prSet presAssocID="{6234CA00-3D66-468E-B47A-607F65165BF3}" presName="thickLine" presStyleLbl="alignNode1" presStyleIdx="4" presStyleCnt="5"/>
      <dgm:spPr/>
    </dgm:pt>
    <dgm:pt modelId="{D2B7512C-BC53-4667-9DC9-900620F58A73}" type="pres">
      <dgm:prSet presAssocID="{6234CA00-3D66-468E-B47A-607F65165BF3}" presName="horz1" presStyleCnt="0"/>
      <dgm:spPr/>
    </dgm:pt>
    <dgm:pt modelId="{C0D99963-2C37-49DF-88DF-A3AE01B02425}" type="pres">
      <dgm:prSet presAssocID="{6234CA00-3D66-468E-B47A-607F65165BF3}" presName="tx1" presStyleLbl="revTx" presStyleIdx="4" presStyleCnt="5"/>
      <dgm:spPr/>
    </dgm:pt>
    <dgm:pt modelId="{0FFF2CB3-2376-4DF0-AB8D-95E50106FF11}" type="pres">
      <dgm:prSet presAssocID="{6234CA00-3D66-468E-B47A-607F65165BF3}" presName="vert1" presStyleCnt="0"/>
      <dgm:spPr/>
    </dgm:pt>
  </dgm:ptLst>
  <dgm:cxnLst>
    <dgm:cxn modelId="{C6F57238-01BE-43D0-997D-59A89D94DEAE}" srcId="{A22D22F8-0609-4C42-9CFB-C80FFF5D259B}" destId="{53BBD858-140F-426D-A87C-1464E2ABB879}" srcOrd="3" destOrd="0" parTransId="{85B5B2BA-04AD-4BE0-97DF-485912AB5948}" sibTransId="{A90CBD8A-A5F7-44B3-BF49-0577BCB2602C}"/>
    <dgm:cxn modelId="{9273CB3F-0CDD-4B58-9D90-4081DD25E02D}" type="presOf" srcId="{A22D22F8-0609-4C42-9CFB-C80FFF5D259B}" destId="{2219B7D4-0F72-4C86-AD96-004E16EC6443}" srcOrd="0" destOrd="0" presId="urn:microsoft.com/office/officeart/2008/layout/LinedList"/>
    <dgm:cxn modelId="{F8A38544-9B83-4C47-8315-C22D5C67B1DB}" srcId="{A22D22F8-0609-4C42-9CFB-C80FFF5D259B}" destId="{6234CA00-3D66-468E-B47A-607F65165BF3}" srcOrd="4" destOrd="0" parTransId="{EC258BB4-54D5-4522-BF9C-4DEFEE200590}" sibTransId="{BD2C3A09-3CE2-42C3-AAF6-FADD85144F1C}"/>
    <dgm:cxn modelId="{40344847-E644-4265-ADF2-133FF0F64085}" type="presOf" srcId="{75AD5CA8-238B-4BD6-B55F-BE0590AA4312}" destId="{7A942325-0CA7-4D6E-B293-B62F87FD6416}" srcOrd="0" destOrd="0" presId="urn:microsoft.com/office/officeart/2008/layout/LinedList"/>
    <dgm:cxn modelId="{8B4AFB6B-BC19-40A2-A129-1681010CC8E8}" type="presOf" srcId="{5C9D728E-D2DA-4771-A0FB-443F7C3AE68F}" destId="{21AA2646-7B21-4BB2-BB59-34CE94B6424B}" srcOrd="0" destOrd="0" presId="urn:microsoft.com/office/officeart/2008/layout/LinedList"/>
    <dgm:cxn modelId="{4DA0566D-E1B2-4DA5-B03F-3DB71427ED38}" type="presOf" srcId="{53BBD858-140F-426D-A87C-1464E2ABB879}" destId="{FB7F75C1-E47F-4901-9589-DAC0407ADD07}" srcOrd="0" destOrd="0" presId="urn:microsoft.com/office/officeart/2008/layout/LinedList"/>
    <dgm:cxn modelId="{00B6A273-B184-483B-BA0F-90D7D844B434}" type="presOf" srcId="{6234CA00-3D66-468E-B47A-607F65165BF3}" destId="{C0D99963-2C37-49DF-88DF-A3AE01B02425}" srcOrd="0" destOrd="0" presId="urn:microsoft.com/office/officeart/2008/layout/LinedList"/>
    <dgm:cxn modelId="{E953E553-6805-418F-B25F-02728244B6F9}" srcId="{A22D22F8-0609-4C42-9CFB-C80FFF5D259B}" destId="{5C9D728E-D2DA-4771-A0FB-443F7C3AE68F}" srcOrd="0" destOrd="0" parTransId="{EB2F03D5-0117-431B-BA45-8AD4924E4DA2}" sibTransId="{AB931021-1936-4007-86BD-794ABF3AD37B}"/>
    <dgm:cxn modelId="{51A4338B-1921-4C3D-BA80-49B472C56163}" type="presOf" srcId="{D152B5C8-DE68-4E52-9825-AAF6F66B333A}" destId="{56262FDE-BAAE-4439-BB73-3ADF27FE107D}" srcOrd="0" destOrd="0" presId="urn:microsoft.com/office/officeart/2008/layout/LinedList"/>
    <dgm:cxn modelId="{A435F697-F32E-46B5-BD22-5B260C49B9AD}" srcId="{A22D22F8-0609-4C42-9CFB-C80FFF5D259B}" destId="{D152B5C8-DE68-4E52-9825-AAF6F66B333A}" srcOrd="1" destOrd="0" parTransId="{CF95D556-63E1-4AA9-A6CC-1590F53E488E}" sibTransId="{3C21F424-BB1A-43E8-AC67-8C5A5526E230}"/>
    <dgm:cxn modelId="{C107C0DC-112A-4A2A-892E-45B2147269EF}" srcId="{A22D22F8-0609-4C42-9CFB-C80FFF5D259B}" destId="{75AD5CA8-238B-4BD6-B55F-BE0590AA4312}" srcOrd="2" destOrd="0" parTransId="{96AEBA70-B730-4F8C-8D0B-F9EB21C5A81F}" sibTransId="{6A9B23A7-FAAD-4628-A58A-CCC1A3D4792B}"/>
    <dgm:cxn modelId="{52D82D43-7143-4E98-B414-4CA4F527F6A6}" type="presParOf" srcId="{2219B7D4-0F72-4C86-AD96-004E16EC6443}" destId="{C20A87B1-9054-43E6-ABAD-C5C51493C154}" srcOrd="0" destOrd="0" presId="urn:microsoft.com/office/officeart/2008/layout/LinedList"/>
    <dgm:cxn modelId="{D87A300D-3E88-414E-A885-FE4296FF3F26}" type="presParOf" srcId="{2219B7D4-0F72-4C86-AD96-004E16EC6443}" destId="{693E5FCE-AB0B-444B-8EB6-1BA1C7B75556}" srcOrd="1" destOrd="0" presId="urn:microsoft.com/office/officeart/2008/layout/LinedList"/>
    <dgm:cxn modelId="{278A4F0A-6499-44F5-80F0-0D5FC1F4AA6F}" type="presParOf" srcId="{693E5FCE-AB0B-444B-8EB6-1BA1C7B75556}" destId="{21AA2646-7B21-4BB2-BB59-34CE94B6424B}" srcOrd="0" destOrd="0" presId="urn:microsoft.com/office/officeart/2008/layout/LinedList"/>
    <dgm:cxn modelId="{E1D02557-C519-47E3-ACA5-7B32733182DE}" type="presParOf" srcId="{693E5FCE-AB0B-444B-8EB6-1BA1C7B75556}" destId="{0E9F61C2-5FF3-4FF8-9018-4955D9C21C3C}" srcOrd="1" destOrd="0" presId="urn:microsoft.com/office/officeart/2008/layout/LinedList"/>
    <dgm:cxn modelId="{D63A3888-AD0E-419A-B648-566749FADFC4}" type="presParOf" srcId="{2219B7D4-0F72-4C86-AD96-004E16EC6443}" destId="{07952642-1811-48AF-8A7D-BA2362E6964A}" srcOrd="2" destOrd="0" presId="urn:microsoft.com/office/officeart/2008/layout/LinedList"/>
    <dgm:cxn modelId="{4DAFC2BE-16CF-4A6F-980F-D6A1E5381262}" type="presParOf" srcId="{2219B7D4-0F72-4C86-AD96-004E16EC6443}" destId="{E9B08497-230D-4B75-B45E-D53448A78BC8}" srcOrd="3" destOrd="0" presId="urn:microsoft.com/office/officeart/2008/layout/LinedList"/>
    <dgm:cxn modelId="{4D69E0B9-5420-43F3-87EC-6909E92CEBB8}" type="presParOf" srcId="{E9B08497-230D-4B75-B45E-D53448A78BC8}" destId="{56262FDE-BAAE-4439-BB73-3ADF27FE107D}" srcOrd="0" destOrd="0" presId="urn:microsoft.com/office/officeart/2008/layout/LinedList"/>
    <dgm:cxn modelId="{F7FD0CF4-A964-4489-AA2B-C82B1E460776}" type="presParOf" srcId="{E9B08497-230D-4B75-B45E-D53448A78BC8}" destId="{91612412-724B-4913-8540-03D6BCE11334}" srcOrd="1" destOrd="0" presId="urn:microsoft.com/office/officeart/2008/layout/LinedList"/>
    <dgm:cxn modelId="{357008CB-7832-437F-B0C8-A9FB32256735}" type="presParOf" srcId="{2219B7D4-0F72-4C86-AD96-004E16EC6443}" destId="{AC9BD3EB-74D7-486D-9F35-63FFBF7A7812}" srcOrd="4" destOrd="0" presId="urn:microsoft.com/office/officeart/2008/layout/LinedList"/>
    <dgm:cxn modelId="{54C8DBBF-1B83-4510-9D8D-7A20F4B7720B}" type="presParOf" srcId="{2219B7D4-0F72-4C86-AD96-004E16EC6443}" destId="{516753C6-98F3-4EFF-A764-E5E13EEA50EC}" srcOrd="5" destOrd="0" presId="urn:microsoft.com/office/officeart/2008/layout/LinedList"/>
    <dgm:cxn modelId="{4BF96557-08D3-4F4A-AFFA-5409BAF70FB3}" type="presParOf" srcId="{516753C6-98F3-4EFF-A764-E5E13EEA50EC}" destId="{7A942325-0CA7-4D6E-B293-B62F87FD6416}" srcOrd="0" destOrd="0" presId="urn:microsoft.com/office/officeart/2008/layout/LinedList"/>
    <dgm:cxn modelId="{93B0831B-43A6-4ECA-BD3A-8F5BB8EACFC6}" type="presParOf" srcId="{516753C6-98F3-4EFF-A764-E5E13EEA50EC}" destId="{1FAA4040-EE63-4197-94EC-7F6F035E83C1}" srcOrd="1" destOrd="0" presId="urn:microsoft.com/office/officeart/2008/layout/LinedList"/>
    <dgm:cxn modelId="{3B0FDA4E-F861-42F7-A71B-57A64380B489}" type="presParOf" srcId="{2219B7D4-0F72-4C86-AD96-004E16EC6443}" destId="{C038056C-82AC-4214-A686-4D8A7B7CA0CE}" srcOrd="6" destOrd="0" presId="urn:microsoft.com/office/officeart/2008/layout/LinedList"/>
    <dgm:cxn modelId="{8B884487-08DA-4A01-B074-2924A53D522A}" type="presParOf" srcId="{2219B7D4-0F72-4C86-AD96-004E16EC6443}" destId="{1F80FA89-A27C-492A-B4F9-877A1CCE4F15}" srcOrd="7" destOrd="0" presId="urn:microsoft.com/office/officeart/2008/layout/LinedList"/>
    <dgm:cxn modelId="{ED33B3D2-6DA8-4584-BC7B-D028B8103386}" type="presParOf" srcId="{1F80FA89-A27C-492A-B4F9-877A1CCE4F15}" destId="{FB7F75C1-E47F-4901-9589-DAC0407ADD07}" srcOrd="0" destOrd="0" presId="urn:microsoft.com/office/officeart/2008/layout/LinedList"/>
    <dgm:cxn modelId="{22643881-D7FF-4BAA-9B58-1C6968371B62}" type="presParOf" srcId="{1F80FA89-A27C-492A-B4F9-877A1CCE4F15}" destId="{451E13E9-A6F9-407A-A816-BC210B1EEAB0}" srcOrd="1" destOrd="0" presId="urn:microsoft.com/office/officeart/2008/layout/LinedList"/>
    <dgm:cxn modelId="{E85D3825-4306-4076-8626-EE8D6D3AE952}" type="presParOf" srcId="{2219B7D4-0F72-4C86-AD96-004E16EC6443}" destId="{3AC332DD-E947-41EF-B585-D40E6AD4B0BE}" srcOrd="8" destOrd="0" presId="urn:microsoft.com/office/officeart/2008/layout/LinedList"/>
    <dgm:cxn modelId="{D8ECE58D-8629-413F-AE9F-76A6AF3F5269}" type="presParOf" srcId="{2219B7D4-0F72-4C86-AD96-004E16EC6443}" destId="{D2B7512C-BC53-4667-9DC9-900620F58A73}" srcOrd="9" destOrd="0" presId="urn:microsoft.com/office/officeart/2008/layout/LinedList"/>
    <dgm:cxn modelId="{511C6DC8-1DDD-4A66-AF67-E21E04C83DAD}" type="presParOf" srcId="{D2B7512C-BC53-4667-9DC9-900620F58A73}" destId="{C0D99963-2C37-49DF-88DF-A3AE01B02425}" srcOrd="0" destOrd="0" presId="urn:microsoft.com/office/officeart/2008/layout/LinedList"/>
    <dgm:cxn modelId="{838656E1-D4BB-4E9B-9B2B-B229284F279B}" type="presParOf" srcId="{D2B7512C-BC53-4667-9DC9-900620F58A73}" destId="{0FFF2CB3-2376-4DF0-AB8D-95E50106FF11}"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FC99B8A-D59B-4187-ADD9-9BD730809F8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6C015B82-FDC9-40AA-8B93-35E9FF412C3A}">
      <dgm:prSet/>
      <dgm:spPr/>
      <dgm:t>
        <a:bodyPr/>
        <a:lstStyle/>
        <a:p>
          <a:r>
            <a:rPr lang="en-US" dirty="0"/>
            <a:t>The Commission was required by Section 38.2-3445.03 of the Code of Virginia to contract with Virginia Health Information to establish the Virginia data set to assist in determining commercially reasonable payments and resolving payment disputes for out-of-network services. </a:t>
          </a:r>
        </a:p>
      </dgm:t>
    </dgm:pt>
    <dgm:pt modelId="{7E741EFD-30F4-4520-97D6-1E3799E0F333}" type="parTrans" cxnId="{F17F1E23-6EDC-4435-AEAB-86DFFFDD8404}">
      <dgm:prSet/>
      <dgm:spPr/>
      <dgm:t>
        <a:bodyPr/>
        <a:lstStyle/>
        <a:p>
          <a:endParaRPr lang="en-US"/>
        </a:p>
      </dgm:t>
    </dgm:pt>
    <dgm:pt modelId="{121DEC6B-4C81-40A2-BDCE-94AB0B25D26C}" type="sibTrans" cxnId="{F17F1E23-6EDC-4435-AEAB-86DFFFDD8404}">
      <dgm:prSet/>
      <dgm:spPr/>
      <dgm:t>
        <a:bodyPr/>
        <a:lstStyle/>
        <a:p>
          <a:endParaRPr lang="en-US"/>
        </a:p>
      </dgm:t>
    </dgm:pt>
    <dgm:pt modelId="{BE9BF3A5-2208-4D5C-9902-973CF8D9665A}">
      <dgm:prSet/>
      <dgm:spPr/>
      <dgm:t>
        <a:bodyPr/>
        <a:lstStyle/>
        <a:p>
          <a:r>
            <a:rPr lang="en-US" dirty="0"/>
            <a:t>The data set  provides combined median in- and out-of-network allowed amounts and median billed charges for specific services by geographic area in Virginia. </a:t>
          </a:r>
        </a:p>
      </dgm:t>
    </dgm:pt>
    <dgm:pt modelId="{D4A5AC60-CB2C-40FF-B86D-9A41B3C3B607}" type="parTrans" cxnId="{ED6348B7-3560-4E4A-AD66-93DBC57D31E9}">
      <dgm:prSet/>
      <dgm:spPr/>
      <dgm:t>
        <a:bodyPr/>
        <a:lstStyle/>
        <a:p>
          <a:endParaRPr lang="en-US"/>
        </a:p>
      </dgm:t>
    </dgm:pt>
    <dgm:pt modelId="{83907417-3B36-40B4-B3FD-0E95BE33E7F9}" type="sibTrans" cxnId="{ED6348B7-3560-4E4A-AD66-93DBC57D31E9}">
      <dgm:prSet/>
      <dgm:spPr/>
      <dgm:t>
        <a:bodyPr/>
        <a:lstStyle/>
        <a:p>
          <a:endParaRPr lang="en-US"/>
        </a:p>
      </dgm:t>
    </dgm:pt>
    <dgm:pt modelId="{C0A39A69-70AA-4CC8-A48A-52902D0CD881}">
      <dgm:prSet/>
      <dgm:spPr/>
      <dgm:t>
        <a:bodyPr/>
        <a:lstStyle/>
        <a:p>
          <a:r>
            <a:rPr lang="en-US" dirty="0"/>
            <a:t>When sufficient data exists, the data set shows the amounts by geographic rating area (commonly used by carriers) and by health planning region (commonly used by providers).</a:t>
          </a:r>
        </a:p>
      </dgm:t>
    </dgm:pt>
    <dgm:pt modelId="{DE4E73CC-8DBB-45B9-A752-1C410CFB0BE0}" type="parTrans" cxnId="{D926133F-A083-4721-9A4C-DB36E5EF658B}">
      <dgm:prSet/>
      <dgm:spPr/>
      <dgm:t>
        <a:bodyPr/>
        <a:lstStyle/>
        <a:p>
          <a:endParaRPr lang="en-US"/>
        </a:p>
      </dgm:t>
    </dgm:pt>
    <dgm:pt modelId="{DECF324A-E6EF-4A15-9F01-064930613BD0}" type="sibTrans" cxnId="{D926133F-A083-4721-9A4C-DB36E5EF658B}">
      <dgm:prSet/>
      <dgm:spPr/>
      <dgm:t>
        <a:bodyPr/>
        <a:lstStyle/>
        <a:p>
          <a:endParaRPr lang="en-US"/>
        </a:p>
      </dgm:t>
    </dgm:pt>
    <dgm:pt modelId="{3A7FBA05-5230-491A-8C90-A8DBCA9242B6}" type="pres">
      <dgm:prSet presAssocID="{5FC99B8A-D59B-4187-ADD9-9BD730809F88}" presName="vert0" presStyleCnt="0">
        <dgm:presLayoutVars>
          <dgm:dir/>
          <dgm:animOne val="branch"/>
          <dgm:animLvl val="lvl"/>
        </dgm:presLayoutVars>
      </dgm:prSet>
      <dgm:spPr/>
    </dgm:pt>
    <dgm:pt modelId="{7044EC3E-BBB9-4774-802B-0546D015B7B0}" type="pres">
      <dgm:prSet presAssocID="{6C015B82-FDC9-40AA-8B93-35E9FF412C3A}" presName="thickLine" presStyleLbl="alignNode1" presStyleIdx="0" presStyleCnt="3"/>
      <dgm:spPr/>
    </dgm:pt>
    <dgm:pt modelId="{C46D09B2-CAF4-42D1-A173-3AF51BD8E611}" type="pres">
      <dgm:prSet presAssocID="{6C015B82-FDC9-40AA-8B93-35E9FF412C3A}" presName="horz1" presStyleCnt="0"/>
      <dgm:spPr/>
    </dgm:pt>
    <dgm:pt modelId="{27CE3079-41AB-4222-AA49-745BA70AAB9A}" type="pres">
      <dgm:prSet presAssocID="{6C015B82-FDC9-40AA-8B93-35E9FF412C3A}" presName="tx1" presStyleLbl="revTx" presStyleIdx="0" presStyleCnt="3"/>
      <dgm:spPr/>
    </dgm:pt>
    <dgm:pt modelId="{55603C1D-F1A5-4148-828B-54410C69B4A5}" type="pres">
      <dgm:prSet presAssocID="{6C015B82-FDC9-40AA-8B93-35E9FF412C3A}" presName="vert1" presStyleCnt="0"/>
      <dgm:spPr/>
    </dgm:pt>
    <dgm:pt modelId="{3584AA95-66EC-4EBB-851C-8F5D93925F4E}" type="pres">
      <dgm:prSet presAssocID="{BE9BF3A5-2208-4D5C-9902-973CF8D9665A}" presName="thickLine" presStyleLbl="alignNode1" presStyleIdx="1" presStyleCnt="3"/>
      <dgm:spPr/>
    </dgm:pt>
    <dgm:pt modelId="{57AE38BC-24AD-4DE0-8005-B5AF392BA16B}" type="pres">
      <dgm:prSet presAssocID="{BE9BF3A5-2208-4D5C-9902-973CF8D9665A}" presName="horz1" presStyleCnt="0"/>
      <dgm:spPr/>
    </dgm:pt>
    <dgm:pt modelId="{3D619EAD-0D49-45B5-A4CF-A13BB9829AB3}" type="pres">
      <dgm:prSet presAssocID="{BE9BF3A5-2208-4D5C-9902-973CF8D9665A}" presName="tx1" presStyleLbl="revTx" presStyleIdx="1" presStyleCnt="3"/>
      <dgm:spPr/>
    </dgm:pt>
    <dgm:pt modelId="{358BFA62-11D5-4B3F-88E1-273EC0E74FDF}" type="pres">
      <dgm:prSet presAssocID="{BE9BF3A5-2208-4D5C-9902-973CF8D9665A}" presName="vert1" presStyleCnt="0"/>
      <dgm:spPr/>
    </dgm:pt>
    <dgm:pt modelId="{03CB7292-B04A-49DF-AFAF-FD0BC80248FB}" type="pres">
      <dgm:prSet presAssocID="{C0A39A69-70AA-4CC8-A48A-52902D0CD881}" presName="thickLine" presStyleLbl="alignNode1" presStyleIdx="2" presStyleCnt="3"/>
      <dgm:spPr/>
    </dgm:pt>
    <dgm:pt modelId="{47DFD7E5-4BCE-43B3-B92C-0B5CE0992155}" type="pres">
      <dgm:prSet presAssocID="{C0A39A69-70AA-4CC8-A48A-52902D0CD881}" presName="horz1" presStyleCnt="0"/>
      <dgm:spPr/>
    </dgm:pt>
    <dgm:pt modelId="{5ABE7EC7-A77E-45DC-A936-2B31B567C6F2}" type="pres">
      <dgm:prSet presAssocID="{C0A39A69-70AA-4CC8-A48A-52902D0CD881}" presName="tx1" presStyleLbl="revTx" presStyleIdx="2" presStyleCnt="3"/>
      <dgm:spPr/>
    </dgm:pt>
    <dgm:pt modelId="{B29BB6EA-A5F5-4DB5-A0AB-CD095B650194}" type="pres">
      <dgm:prSet presAssocID="{C0A39A69-70AA-4CC8-A48A-52902D0CD881}" presName="vert1" presStyleCnt="0"/>
      <dgm:spPr/>
    </dgm:pt>
  </dgm:ptLst>
  <dgm:cxnLst>
    <dgm:cxn modelId="{32A92C03-A2B3-4902-B5F7-552FE22F8002}" type="presOf" srcId="{6C015B82-FDC9-40AA-8B93-35E9FF412C3A}" destId="{27CE3079-41AB-4222-AA49-745BA70AAB9A}" srcOrd="0" destOrd="0" presId="urn:microsoft.com/office/officeart/2008/layout/LinedList"/>
    <dgm:cxn modelId="{F17F1E23-6EDC-4435-AEAB-86DFFFDD8404}" srcId="{5FC99B8A-D59B-4187-ADD9-9BD730809F88}" destId="{6C015B82-FDC9-40AA-8B93-35E9FF412C3A}" srcOrd="0" destOrd="0" parTransId="{7E741EFD-30F4-4520-97D6-1E3799E0F333}" sibTransId="{121DEC6B-4C81-40A2-BDCE-94AB0B25D26C}"/>
    <dgm:cxn modelId="{D926133F-A083-4721-9A4C-DB36E5EF658B}" srcId="{5FC99B8A-D59B-4187-ADD9-9BD730809F88}" destId="{C0A39A69-70AA-4CC8-A48A-52902D0CD881}" srcOrd="2" destOrd="0" parTransId="{DE4E73CC-8DBB-45B9-A752-1C410CFB0BE0}" sibTransId="{DECF324A-E6EF-4A15-9F01-064930613BD0}"/>
    <dgm:cxn modelId="{8AA88948-56F0-4B0F-B215-0C76A887918F}" type="presOf" srcId="{5FC99B8A-D59B-4187-ADD9-9BD730809F88}" destId="{3A7FBA05-5230-491A-8C90-A8DBCA9242B6}" srcOrd="0" destOrd="0" presId="urn:microsoft.com/office/officeart/2008/layout/LinedList"/>
    <dgm:cxn modelId="{85F200A5-7839-46AE-9548-5E86E4BE0E26}" type="presOf" srcId="{BE9BF3A5-2208-4D5C-9902-973CF8D9665A}" destId="{3D619EAD-0D49-45B5-A4CF-A13BB9829AB3}" srcOrd="0" destOrd="0" presId="urn:microsoft.com/office/officeart/2008/layout/LinedList"/>
    <dgm:cxn modelId="{ED6348B7-3560-4E4A-AD66-93DBC57D31E9}" srcId="{5FC99B8A-D59B-4187-ADD9-9BD730809F88}" destId="{BE9BF3A5-2208-4D5C-9902-973CF8D9665A}" srcOrd="1" destOrd="0" parTransId="{D4A5AC60-CB2C-40FF-B86D-9A41B3C3B607}" sibTransId="{83907417-3B36-40B4-B3FD-0E95BE33E7F9}"/>
    <dgm:cxn modelId="{2D3639BE-FC20-476A-86AD-86F96188DBD9}" type="presOf" srcId="{C0A39A69-70AA-4CC8-A48A-52902D0CD881}" destId="{5ABE7EC7-A77E-45DC-A936-2B31B567C6F2}" srcOrd="0" destOrd="0" presId="urn:microsoft.com/office/officeart/2008/layout/LinedList"/>
    <dgm:cxn modelId="{8D562A3B-BCB7-4077-B4F1-2FEA1942FC24}" type="presParOf" srcId="{3A7FBA05-5230-491A-8C90-A8DBCA9242B6}" destId="{7044EC3E-BBB9-4774-802B-0546D015B7B0}" srcOrd="0" destOrd="0" presId="urn:microsoft.com/office/officeart/2008/layout/LinedList"/>
    <dgm:cxn modelId="{6AAF48B3-FBB2-483A-AFDA-3E17362C5F43}" type="presParOf" srcId="{3A7FBA05-5230-491A-8C90-A8DBCA9242B6}" destId="{C46D09B2-CAF4-42D1-A173-3AF51BD8E611}" srcOrd="1" destOrd="0" presId="urn:microsoft.com/office/officeart/2008/layout/LinedList"/>
    <dgm:cxn modelId="{E12161DD-2C7C-42FF-9E3B-B65442EAEFAF}" type="presParOf" srcId="{C46D09B2-CAF4-42D1-A173-3AF51BD8E611}" destId="{27CE3079-41AB-4222-AA49-745BA70AAB9A}" srcOrd="0" destOrd="0" presId="urn:microsoft.com/office/officeart/2008/layout/LinedList"/>
    <dgm:cxn modelId="{5569835A-4B70-420A-A9D6-27D53B3CF328}" type="presParOf" srcId="{C46D09B2-CAF4-42D1-A173-3AF51BD8E611}" destId="{55603C1D-F1A5-4148-828B-54410C69B4A5}" srcOrd="1" destOrd="0" presId="urn:microsoft.com/office/officeart/2008/layout/LinedList"/>
    <dgm:cxn modelId="{35F06B68-500D-401E-8A81-25C614CEEA1F}" type="presParOf" srcId="{3A7FBA05-5230-491A-8C90-A8DBCA9242B6}" destId="{3584AA95-66EC-4EBB-851C-8F5D93925F4E}" srcOrd="2" destOrd="0" presId="urn:microsoft.com/office/officeart/2008/layout/LinedList"/>
    <dgm:cxn modelId="{C3FA6390-B33F-4DB0-8D7B-4B852C06C8F3}" type="presParOf" srcId="{3A7FBA05-5230-491A-8C90-A8DBCA9242B6}" destId="{57AE38BC-24AD-4DE0-8005-B5AF392BA16B}" srcOrd="3" destOrd="0" presId="urn:microsoft.com/office/officeart/2008/layout/LinedList"/>
    <dgm:cxn modelId="{98013A62-64F0-43DF-9D47-59074B6665BE}" type="presParOf" srcId="{57AE38BC-24AD-4DE0-8005-B5AF392BA16B}" destId="{3D619EAD-0D49-45B5-A4CF-A13BB9829AB3}" srcOrd="0" destOrd="0" presId="urn:microsoft.com/office/officeart/2008/layout/LinedList"/>
    <dgm:cxn modelId="{D1C8A8C3-5F16-4229-95B4-0E3F18F60533}" type="presParOf" srcId="{57AE38BC-24AD-4DE0-8005-B5AF392BA16B}" destId="{358BFA62-11D5-4B3F-88E1-273EC0E74FDF}" srcOrd="1" destOrd="0" presId="urn:microsoft.com/office/officeart/2008/layout/LinedList"/>
    <dgm:cxn modelId="{5E095825-7255-4F36-9955-09B36CE1246C}" type="presParOf" srcId="{3A7FBA05-5230-491A-8C90-A8DBCA9242B6}" destId="{03CB7292-B04A-49DF-AFAF-FD0BC80248FB}" srcOrd="4" destOrd="0" presId="urn:microsoft.com/office/officeart/2008/layout/LinedList"/>
    <dgm:cxn modelId="{4831C768-2446-4B7A-823A-8FBDA0C7E717}" type="presParOf" srcId="{3A7FBA05-5230-491A-8C90-A8DBCA9242B6}" destId="{47DFD7E5-4BCE-43B3-B92C-0B5CE0992155}" srcOrd="5" destOrd="0" presId="urn:microsoft.com/office/officeart/2008/layout/LinedList"/>
    <dgm:cxn modelId="{67D03951-A9B1-4C23-9DBB-1287AD24619C}" type="presParOf" srcId="{47DFD7E5-4BCE-43B3-B92C-0B5CE0992155}" destId="{5ABE7EC7-A77E-45DC-A936-2B31B567C6F2}" srcOrd="0" destOrd="0" presId="urn:microsoft.com/office/officeart/2008/layout/LinedList"/>
    <dgm:cxn modelId="{904CCAEA-2DA0-47AD-A2D2-6D6ED1B546B4}" type="presParOf" srcId="{47DFD7E5-4BCE-43B3-B92C-0B5CE0992155}" destId="{B29BB6EA-A5F5-4DB5-A0AB-CD095B650194}"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74D920-2C72-4F93-8D6C-FB73BDC3735A}">
      <dsp:nvSpPr>
        <dsp:cNvPr id="0" name=""/>
        <dsp:cNvSpPr/>
      </dsp:nvSpPr>
      <dsp:spPr>
        <a:xfrm>
          <a:off x="0" y="1170949"/>
          <a:ext cx="6666833" cy="4284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018C23A-4219-4DD1-A958-F1C18053FCD4}">
      <dsp:nvSpPr>
        <dsp:cNvPr id="0" name=""/>
        <dsp:cNvSpPr/>
      </dsp:nvSpPr>
      <dsp:spPr>
        <a:xfrm>
          <a:off x="333341" y="920029"/>
          <a:ext cx="4666783" cy="50184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755650">
            <a:lnSpc>
              <a:spcPct val="90000"/>
            </a:lnSpc>
            <a:spcBef>
              <a:spcPct val="0"/>
            </a:spcBef>
            <a:spcAft>
              <a:spcPct val="35000"/>
            </a:spcAft>
            <a:buNone/>
          </a:pPr>
          <a:r>
            <a:rPr lang="en-US" sz="1700" kern="1200"/>
            <a:t>Arbitrator Qualification, Application, and Duties</a:t>
          </a:r>
        </a:p>
      </dsp:txBody>
      <dsp:txXfrm>
        <a:off x="357839" y="944527"/>
        <a:ext cx="4617787" cy="452844"/>
      </dsp:txXfrm>
    </dsp:sp>
    <dsp:sp modelId="{B8AC7A81-9F9B-4590-AB2E-E70B5CABFC94}">
      <dsp:nvSpPr>
        <dsp:cNvPr id="0" name=""/>
        <dsp:cNvSpPr/>
      </dsp:nvSpPr>
      <dsp:spPr>
        <a:xfrm>
          <a:off x="0" y="1942069"/>
          <a:ext cx="6666833" cy="1820700"/>
        </a:xfrm>
        <a:prstGeom prst="rect">
          <a:avLst/>
        </a:prstGeom>
        <a:solidFill>
          <a:schemeClr val="lt1">
            <a:alpha val="90000"/>
            <a:hueOff val="0"/>
            <a:satOff val="0"/>
            <a:lumOff val="0"/>
            <a:alphaOff val="0"/>
          </a:schemeClr>
        </a:solidFill>
        <a:ln w="6350" cap="flat" cmpd="sng" algn="ctr">
          <a:solidFill>
            <a:schemeClr val="accent3">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354076" rIns="517420"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Overview of Complete Timeline</a:t>
          </a:r>
        </a:p>
        <a:p>
          <a:pPr marL="171450" lvl="1" indent="-171450" algn="l" defTabSz="755650">
            <a:lnSpc>
              <a:spcPct val="90000"/>
            </a:lnSpc>
            <a:spcBef>
              <a:spcPct val="0"/>
            </a:spcBef>
            <a:spcAft>
              <a:spcPct val="15000"/>
            </a:spcAft>
            <a:buChar char="•"/>
          </a:pPr>
          <a:r>
            <a:rPr lang="en-US" sz="1700" kern="1200"/>
            <a:t>Notification to Parties</a:t>
          </a:r>
        </a:p>
        <a:p>
          <a:pPr marL="171450" lvl="1" indent="-171450" algn="l" defTabSz="755650">
            <a:lnSpc>
              <a:spcPct val="90000"/>
            </a:lnSpc>
            <a:spcBef>
              <a:spcPct val="0"/>
            </a:spcBef>
            <a:spcAft>
              <a:spcPct val="15000"/>
            </a:spcAft>
            <a:buChar char="•"/>
          </a:pPr>
          <a:r>
            <a:rPr lang="en-US" sz="1700" kern="1200"/>
            <a:t>Arbitration Decision</a:t>
          </a:r>
        </a:p>
        <a:p>
          <a:pPr marL="171450" lvl="1" indent="-171450" algn="l" defTabSz="755650">
            <a:lnSpc>
              <a:spcPct val="90000"/>
            </a:lnSpc>
            <a:spcBef>
              <a:spcPct val="0"/>
            </a:spcBef>
            <a:spcAft>
              <a:spcPct val="15000"/>
            </a:spcAft>
            <a:buChar char="•"/>
          </a:pPr>
          <a:r>
            <a:rPr lang="en-US" sz="1700" kern="1200"/>
            <a:t>Claim Bundling</a:t>
          </a:r>
        </a:p>
        <a:p>
          <a:pPr marL="171450" lvl="1" indent="-171450" algn="l" defTabSz="755650">
            <a:lnSpc>
              <a:spcPct val="90000"/>
            </a:lnSpc>
            <a:spcBef>
              <a:spcPct val="0"/>
            </a:spcBef>
            <a:spcAft>
              <a:spcPct val="15000"/>
            </a:spcAft>
            <a:buChar char="•"/>
          </a:pPr>
          <a:r>
            <a:rPr lang="en-US" sz="1700" kern="1200"/>
            <a:t>Appeal</a:t>
          </a:r>
        </a:p>
      </dsp:txBody>
      <dsp:txXfrm>
        <a:off x="0" y="1942069"/>
        <a:ext cx="6666833" cy="1820700"/>
      </dsp:txXfrm>
    </dsp:sp>
    <dsp:sp modelId="{DF853814-3C31-469D-BE2C-E2BA3CDF7840}">
      <dsp:nvSpPr>
        <dsp:cNvPr id="0" name=""/>
        <dsp:cNvSpPr/>
      </dsp:nvSpPr>
      <dsp:spPr>
        <a:xfrm>
          <a:off x="333341" y="1691150"/>
          <a:ext cx="4666783" cy="501840"/>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755650">
            <a:lnSpc>
              <a:spcPct val="90000"/>
            </a:lnSpc>
            <a:spcBef>
              <a:spcPct val="0"/>
            </a:spcBef>
            <a:spcAft>
              <a:spcPct val="35000"/>
            </a:spcAft>
            <a:buNone/>
          </a:pPr>
          <a:r>
            <a:rPr lang="en-US" sz="1700" kern="1200"/>
            <a:t>Arbitration Process</a:t>
          </a:r>
        </a:p>
      </dsp:txBody>
      <dsp:txXfrm>
        <a:off x="357839" y="1715648"/>
        <a:ext cx="4617787" cy="452844"/>
      </dsp:txXfrm>
    </dsp:sp>
    <dsp:sp modelId="{8E55668A-F268-4FFB-BC8B-8368BE3F2AA8}">
      <dsp:nvSpPr>
        <dsp:cNvPr id="0" name=""/>
        <dsp:cNvSpPr/>
      </dsp:nvSpPr>
      <dsp:spPr>
        <a:xfrm>
          <a:off x="0" y="4105490"/>
          <a:ext cx="6666833" cy="428400"/>
        </a:xfrm>
        <a:prstGeom prst="rect">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BD560E2-B9D3-4FC6-BAB9-79055EDF4F00}">
      <dsp:nvSpPr>
        <dsp:cNvPr id="0" name=""/>
        <dsp:cNvSpPr/>
      </dsp:nvSpPr>
      <dsp:spPr>
        <a:xfrm>
          <a:off x="333341" y="3854570"/>
          <a:ext cx="4666783" cy="50184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755650">
            <a:lnSpc>
              <a:spcPct val="90000"/>
            </a:lnSpc>
            <a:spcBef>
              <a:spcPct val="0"/>
            </a:spcBef>
            <a:spcAft>
              <a:spcPct val="35000"/>
            </a:spcAft>
            <a:buNone/>
          </a:pPr>
          <a:r>
            <a:rPr lang="en-US" sz="1700" kern="1200"/>
            <a:t>Texas Comparison</a:t>
          </a:r>
        </a:p>
      </dsp:txBody>
      <dsp:txXfrm>
        <a:off x="357839" y="3879068"/>
        <a:ext cx="4617787"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A00803-B468-4156-BE0D-929EDB46E5CD}">
      <dsp:nvSpPr>
        <dsp:cNvPr id="0" name=""/>
        <dsp:cNvSpPr/>
      </dsp:nvSpPr>
      <dsp:spPr>
        <a:xfrm>
          <a:off x="0" y="2547"/>
          <a:ext cx="5549387" cy="129099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478EE5-7BCB-4B68-A238-A54CDD7CC026}">
      <dsp:nvSpPr>
        <dsp:cNvPr id="0" name=""/>
        <dsp:cNvSpPr/>
      </dsp:nvSpPr>
      <dsp:spPr>
        <a:xfrm>
          <a:off x="390526" y="293021"/>
          <a:ext cx="710048" cy="71004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D28365B-AF04-42D5-A767-DCCFFD3533E6}">
      <dsp:nvSpPr>
        <dsp:cNvPr id="0" name=""/>
        <dsp:cNvSpPr/>
      </dsp:nvSpPr>
      <dsp:spPr>
        <a:xfrm>
          <a:off x="1491100" y="2547"/>
          <a:ext cx="4058286" cy="1290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630" tIns="136630" rIns="136630" bIns="136630" numCol="1" spcCol="1270" anchor="ctr" anchorCtr="0">
          <a:noAutofit/>
        </a:bodyPr>
        <a:lstStyle/>
        <a:p>
          <a:pPr marL="0" lvl="0" indent="0" algn="l" defTabSz="933450">
            <a:lnSpc>
              <a:spcPct val="100000"/>
            </a:lnSpc>
            <a:spcBef>
              <a:spcPct val="0"/>
            </a:spcBef>
            <a:spcAft>
              <a:spcPct val="35000"/>
            </a:spcAft>
            <a:buNone/>
          </a:pPr>
          <a:r>
            <a:rPr lang="en-US" sz="2100" kern="1200"/>
            <a:t>Ensure arbitrations are conducted within the specified timeframe.</a:t>
          </a:r>
        </a:p>
      </dsp:txBody>
      <dsp:txXfrm>
        <a:off x="1491100" y="2547"/>
        <a:ext cx="4058286" cy="1290996"/>
      </dsp:txXfrm>
    </dsp:sp>
    <dsp:sp modelId="{28443E37-9857-4796-BD8D-2322F673DDDF}">
      <dsp:nvSpPr>
        <dsp:cNvPr id="0" name=""/>
        <dsp:cNvSpPr/>
      </dsp:nvSpPr>
      <dsp:spPr>
        <a:xfrm>
          <a:off x="0" y="1616292"/>
          <a:ext cx="5549387" cy="129099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DDD3BE-EC81-4F7F-A1D8-79B88D0E405A}">
      <dsp:nvSpPr>
        <dsp:cNvPr id="0" name=""/>
        <dsp:cNvSpPr/>
      </dsp:nvSpPr>
      <dsp:spPr>
        <a:xfrm>
          <a:off x="390526" y="1906767"/>
          <a:ext cx="710048" cy="71004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C77D814-43F9-4013-8A6D-69AA3F8106F2}">
      <dsp:nvSpPr>
        <dsp:cNvPr id="0" name=""/>
        <dsp:cNvSpPr/>
      </dsp:nvSpPr>
      <dsp:spPr>
        <a:xfrm>
          <a:off x="1491100" y="1616292"/>
          <a:ext cx="4058286" cy="1290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630" tIns="136630" rIns="136630" bIns="136630" numCol="1" spcCol="1270" anchor="ctr" anchorCtr="0">
          <a:noAutofit/>
        </a:bodyPr>
        <a:lstStyle/>
        <a:p>
          <a:pPr marL="0" lvl="0" indent="0" algn="l" defTabSz="933450">
            <a:lnSpc>
              <a:spcPct val="100000"/>
            </a:lnSpc>
            <a:spcBef>
              <a:spcPct val="0"/>
            </a:spcBef>
            <a:spcAft>
              <a:spcPct val="35000"/>
            </a:spcAft>
            <a:buNone/>
          </a:pPr>
          <a:r>
            <a:rPr lang="en-US" sz="2100" kern="1200"/>
            <a:t>Ensure required notices are provided in a timely manner.</a:t>
          </a:r>
        </a:p>
      </dsp:txBody>
      <dsp:txXfrm>
        <a:off x="1491100" y="1616292"/>
        <a:ext cx="4058286" cy="1290996"/>
      </dsp:txXfrm>
    </dsp:sp>
    <dsp:sp modelId="{2C2D34DB-DB6A-46CB-96B2-F7FFC4DFC30A}">
      <dsp:nvSpPr>
        <dsp:cNvPr id="0" name=""/>
        <dsp:cNvSpPr/>
      </dsp:nvSpPr>
      <dsp:spPr>
        <a:xfrm>
          <a:off x="0" y="3230038"/>
          <a:ext cx="5549387" cy="129099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8B150E-B0EB-4AEB-BB5F-C1FA310CEF7D}">
      <dsp:nvSpPr>
        <dsp:cNvPr id="0" name=""/>
        <dsp:cNvSpPr/>
      </dsp:nvSpPr>
      <dsp:spPr>
        <a:xfrm>
          <a:off x="390526" y="3520512"/>
          <a:ext cx="710048" cy="71004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098994-5D1B-4B5D-BD24-3CFA309008B1}">
      <dsp:nvSpPr>
        <dsp:cNvPr id="0" name=""/>
        <dsp:cNvSpPr/>
      </dsp:nvSpPr>
      <dsp:spPr>
        <a:xfrm>
          <a:off x="1491100" y="3230038"/>
          <a:ext cx="4058286" cy="1290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630" tIns="136630" rIns="136630" bIns="136630" numCol="1" spcCol="1270" anchor="ctr" anchorCtr="0">
          <a:noAutofit/>
        </a:bodyPr>
        <a:lstStyle/>
        <a:p>
          <a:pPr marL="0" lvl="0" indent="0" algn="l" defTabSz="933450">
            <a:lnSpc>
              <a:spcPct val="100000"/>
            </a:lnSpc>
            <a:spcBef>
              <a:spcPct val="0"/>
            </a:spcBef>
            <a:spcAft>
              <a:spcPct val="35000"/>
            </a:spcAft>
            <a:buNone/>
          </a:pPr>
          <a:r>
            <a:rPr lang="en-US" sz="2100" kern="1200" dirty="0"/>
            <a:t>Ensure records are maintained.</a:t>
          </a:r>
        </a:p>
      </dsp:txBody>
      <dsp:txXfrm>
        <a:off x="1491100" y="3230038"/>
        <a:ext cx="4058286" cy="1290996"/>
      </dsp:txXfrm>
    </dsp:sp>
    <dsp:sp modelId="{C65341C0-6F44-4621-BB30-C79A1B51FDBA}">
      <dsp:nvSpPr>
        <dsp:cNvPr id="0" name=""/>
        <dsp:cNvSpPr/>
      </dsp:nvSpPr>
      <dsp:spPr>
        <a:xfrm>
          <a:off x="0" y="4843784"/>
          <a:ext cx="5549387" cy="1290996"/>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A2D740-367D-44A9-98CC-AF31420A9C2E}">
      <dsp:nvSpPr>
        <dsp:cNvPr id="0" name=""/>
        <dsp:cNvSpPr/>
      </dsp:nvSpPr>
      <dsp:spPr>
        <a:xfrm>
          <a:off x="390526" y="5134258"/>
          <a:ext cx="710048" cy="71004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4F9055C-35C4-4E83-BAA5-BA035761A290}">
      <dsp:nvSpPr>
        <dsp:cNvPr id="0" name=""/>
        <dsp:cNvSpPr/>
      </dsp:nvSpPr>
      <dsp:spPr>
        <a:xfrm>
          <a:off x="1491100" y="4843784"/>
          <a:ext cx="4058286" cy="12909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630" tIns="136630" rIns="136630" bIns="136630" numCol="1" spcCol="1270" anchor="ctr" anchorCtr="0">
          <a:noAutofit/>
        </a:bodyPr>
        <a:lstStyle/>
        <a:p>
          <a:pPr marL="0" lvl="0" indent="0" algn="l" defTabSz="933450">
            <a:lnSpc>
              <a:spcPct val="100000"/>
            </a:lnSpc>
            <a:spcBef>
              <a:spcPct val="0"/>
            </a:spcBef>
            <a:spcAft>
              <a:spcPct val="35000"/>
            </a:spcAft>
            <a:buNone/>
          </a:pPr>
          <a:r>
            <a:rPr lang="en-US" sz="2100" kern="1200" dirty="0"/>
            <a:t>Provide the Completed Arbitration Decision Form to </a:t>
          </a:r>
          <a:r>
            <a:rPr lang="en-US" sz="2100" kern="1200" dirty="0">
              <a:hlinkClick xmlns:r="http://schemas.openxmlformats.org/officeDocument/2006/relationships" r:id="rId9"/>
            </a:rPr>
            <a:t>BBVA@scc.virginia.gov</a:t>
          </a:r>
          <a:r>
            <a:rPr lang="en-US" sz="2100" kern="1200" dirty="0"/>
            <a:t>.</a:t>
          </a:r>
        </a:p>
      </dsp:txBody>
      <dsp:txXfrm>
        <a:off x="1491100" y="4843784"/>
        <a:ext cx="4058286" cy="129099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A87B1-9054-43E6-ABAD-C5C51493C154}">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AA2646-7B21-4BB2-BB59-34CE94B6424B}">
      <dsp:nvSpPr>
        <dsp:cNvPr id="0" name=""/>
        <dsp:cNvSpPr/>
      </dsp:nvSpPr>
      <dsp:spPr>
        <a:xfrm>
          <a:off x="0" y="62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Complete Arbitration Timeline</a:t>
          </a:r>
        </a:p>
      </dsp:txBody>
      <dsp:txXfrm>
        <a:off x="0" y="623"/>
        <a:ext cx="6492875" cy="1020830"/>
      </dsp:txXfrm>
    </dsp:sp>
    <dsp:sp modelId="{07952642-1811-48AF-8A7D-BA2362E6964A}">
      <dsp:nvSpPr>
        <dsp:cNvPr id="0" name=""/>
        <dsp:cNvSpPr/>
      </dsp:nvSpPr>
      <dsp:spPr>
        <a:xfrm>
          <a:off x="0" y="1021453"/>
          <a:ext cx="6492875"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6262FDE-BAAE-4439-BB73-3ADF27FE107D}">
      <dsp:nvSpPr>
        <dsp:cNvPr id="0" name=""/>
        <dsp:cNvSpPr/>
      </dsp:nvSpPr>
      <dsp:spPr>
        <a:xfrm>
          <a:off x="0" y="1021453"/>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Notification to Parties</a:t>
          </a:r>
        </a:p>
      </dsp:txBody>
      <dsp:txXfrm>
        <a:off x="0" y="1021453"/>
        <a:ext cx="6492875" cy="1020830"/>
      </dsp:txXfrm>
    </dsp:sp>
    <dsp:sp modelId="{AC9BD3EB-74D7-486D-9F35-63FFBF7A7812}">
      <dsp:nvSpPr>
        <dsp:cNvPr id="0" name=""/>
        <dsp:cNvSpPr/>
      </dsp:nvSpPr>
      <dsp:spPr>
        <a:xfrm>
          <a:off x="0" y="2042284"/>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942325-0CA7-4D6E-B293-B62F87FD6416}">
      <dsp:nvSpPr>
        <dsp:cNvPr id="0" name=""/>
        <dsp:cNvSpPr/>
      </dsp:nvSpPr>
      <dsp:spPr>
        <a:xfrm>
          <a:off x="0" y="2042284"/>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Decision</a:t>
          </a:r>
        </a:p>
      </dsp:txBody>
      <dsp:txXfrm>
        <a:off x="0" y="2042284"/>
        <a:ext cx="6492875" cy="1020830"/>
      </dsp:txXfrm>
    </dsp:sp>
    <dsp:sp modelId="{C038056C-82AC-4214-A686-4D8A7B7CA0CE}">
      <dsp:nvSpPr>
        <dsp:cNvPr id="0" name=""/>
        <dsp:cNvSpPr/>
      </dsp:nvSpPr>
      <dsp:spPr>
        <a:xfrm>
          <a:off x="0" y="3063115"/>
          <a:ext cx="6492875"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7F75C1-E47F-4901-9589-DAC0407ADD07}">
      <dsp:nvSpPr>
        <dsp:cNvPr id="0" name=""/>
        <dsp:cNvSpPr/>
      </dsp:nvSpPr>
      <dsp:spPr>
        <a:xfrm>
          <a:off x="0" y="3063115"/>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Bundled Claims</a:t>
          </a:r>
        </a:p>
      </dsp:txBody>
      <dsp:txXfrm>
        <a:off x="0" y="3063115"/>
        <a:ext cx="6492875" cy="1020830"/>
      </dsp:txXfrm>
    </dsp:sp>
    <dsp:sp modelId="{3AC332DD-E947-41EF-B585-D40E6AD4B0BE}">
      <dsp:nvSpPr>
        <dsp:cNvPr id="0" name=""/>
        <dsp:cNvSpPr/>
      </dsp:nvSpPr>
      <dsp:spPr>
        <a:xfrm>
          <a:off x="0" y="4083946"/>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D99963-2C37-49DF-88DF-A3AE01B02425}">
      <dsp:nvSpPr>
        <dsp:cNvPr id="0" name=""/>
        <dsp:cNvSpPr/>
      </dsp:nvSpPr>
      <dsp:spPr>
        <a:xfrm>
          <a:off x="0" y="4083946"/>
          <a:ext cx="6492875" cy="102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590" tIns="148590" rIns="148590" bIns="148590" numCol="1" spcCol="1270" anchor="t" anchorCtr="0">
          <a:noAutofit/>
        </a:bodyPr>
        <a:lstStyle/>
        <a:p>
          <a:pPr marL="0" lvl="0" indent="0" algn="l" defTabSz="1733550">
            <a:lnSpc>
              <a:spcPct val="90000"/>
            </a:lnSpc>
            <a:spcBef>
              <a:spcPct val="0"/>
            </a:spcBef>
            <a:spcAft>
              <a:spcPct val="35000"/>
            </a:spcAft>
            <a:buNone/>
          </a:pPr>
          <a:r>
            <a:rPr lang="en-US" sz="3900" kern="1200"/>
            <a:t>Appeal</a:t>
          </a:r>
        </a:p>
      </dsp:txBody>
      <dsp:txXfrm>
        <a:off x="0" y="4083946"/>
        <a:ext cx="6492875" cy="10208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44EC3E-BBB9-4774-802B-0546D015B7B0}">
      <dsp:nvSpPr>
        <dsp:cNvPr id="0" name=""/>
        <dsp:cNvSpPr/>
      </dsp:nvSpPr>
      <dsp:spPr>
        <a:xfrm>
          <a:off x="0" y="2687"/>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7CE3079-41AB-4222-AA49-745BA70AAB9A}">
      <dsp:nvSpPr>
        <dsp:cNvPr id="0" name=""/>
        <dsp:cNvSpPr/>
      </dsp:nvSpPr>
      <dsp:spPr>
        <a:xfrm>
          <a:off x="0" y="2687"/>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The Commission was required by Section 38.2-3445.03 of the Code of Virginia to contract with Virginia Health Information to establish the Virginia data set to assist in determining commercially reasonable payments and resolving payment disputes for out-of-network services. </a:t>
          </a:r>
        </a:p>
      </dsp:txBody>
      <dsp:txXfrm>
        <a:off x="0" y="2687"/>
        <a:ext cx="6263640" cy="1833104"/>
      </dsp:txXfrm>
    </dsp:sp>
    <dsp:sp modelId="{3584AA95-66EC-4EBB-851C-8F5D93925F4E}">
      <dsp:nvSpPr>
        <dsp:cNvPr id="0" name=""/>
        <dsp:cNvSpPr/>
      </dsp:nvSpPr>
      <dsp:spPr>
        <a:xfrm>
          <a:off x="0" y="1835791"/>
          <a:ext cx="6263640"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619EAD-0D49-45B5-A4CF-A13BB9829AB3}">
      <dsp:nvSpPr>
        <dsp:cNvPr id="0" name=""/>
        <dsp:cNvSpPr/>
      </dsp:nvSpPr>
      <dsp:spPr>
        <a:xfrm>
          <a:off x="0" y="1835791"/>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The data set  provides combined median in- and out-of-network allowed amounts and median billed charges for specific services by geographic area in Virginia. </a:t>
          </a:r>
        </a:p>
      </dsp:txBody>
      <dsp:txXfrm>
        <a:off x="0" y="1835791"/>
        <a:ext cx="6263640" cy="1833104"/>
      </dsp:txXfrm>
    </dsp:sp>
    <dsp:sp modelId="{03CB7292-B04A-49DF-AFAF-FD0BC80248FB}">
      <dsp:nvSpPr>
        <dsp:cNvPr id="0" name=""/>
        <dsp:cNvSpPr/>
      </dsp:nvSpPr>
      <dsp:spPr>
        <a:xfrm>
          <a:off x="0" y="3668896"/>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ABE7EC7-A77E-45DC-A936-2B31B567C6F2}">
      <dsp:nvSpPr>
        <dsp:cNvPr id="0" name=""/>
        <dsp:cNvSpPr/>
      </dsp:nvSpPr>
      <dsp:spPr>
        <a:xfrm>
          <a:off x="0" y="3668896"/>
          <a:ext cx="6263640" cy="18331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When sufficient data exists, the data set shows the amounts by geographic rating area (commonly used by carriers) and by health planning region (commonly used by providers).</a:t>
          </a:r>
        </a:p>
      </dsp:txBody>
      <dsp:txXfrm>
        <a:off x="0" y="3668896"/>
        <a:ext cx="6263640" cy="183310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8E6EB4-9D11-469F-A7B2-9AAFBE0D6536}" type="datetimeFigureOut">
              <a:rPr lang="en-US" smtClean="0"/>
              <a:t>12/16/2021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30ADA4-C2BD-495F-857A-F057543E3305}" type="slidenum">
              <a:rPr lang="en-US" smtClean="0"/>
              <a:t>‹#›</a:t>
            </a:fld>
            <a:endParaRPr lang="en-US"/>
          </a:p>
        </p:txBody>
      </p:sp>
    </p:spTree>
    <p:extLst>
      <p:ext uri="{BB962C8B-B14F-4D97-AF65-F5344CB8AC3E}">
        <p14:creationId xmlns:p14="http://schemas.microsoft.com/office/powerpoint/2010/main" val="4071050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FFD326D-0046-44D6-A46C-4FC6F172AC10}" type="slidenum">
              <a:rPr lang="en-US" smtClean="0"/>
              <a:t>1</a:t>
            </a:fld>
            <a:endParaRPr lang="en-US"/>
          </a:p>
        </p:txBody>
      </p:sp>
    </p:spTree>
    <p:extLst>
      <p:ext uri="{BB962C8B-B14F-4D97-AF65-F5344CB8AC3E}">
        <p14:creationId xmlns:p14="http://schemas.microsoft.com/office/powerpoint/2010/main" val="986939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05966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57852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u="non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9222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sn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76476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57275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i="0" u="none"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738218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7126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5275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49607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0ADA4-C2BD-495F-857A-F057543E3305}" type="slidenum">
              <a:rPr lang="en-US" smtClean="0"/>
              <a:t>19</a:t>
            </a:fld>
            <a:endParaRPr lang="en-US"/>
          </a:p>
        </p:txBody>
      </p:sp>
    </p:spTree>
    <p:extLst>
      <p:ext uri="{BB962C8B-B14F-4D97-AF65-F5344CB8AC3E}">
        <p14:creationId xmlns:p14="http://schemas.microsoft.com/office/powerpoint/2010/main" val="1581279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0ADA4-C2BD-495F-857A-F057543E3305}" type="slidenum">
              <a:rPr lang="en-US" smtClean="0"/>
              <a:t>2</a:t>
            </a:fld>
            <a:endParaRPr lang="en-US"/>
          </a:p>
        </p:txBody>
      </p:sp>
    </p:spTree>
    <p:extLst>
      <p:ext uri="{BB962C8B-B14F-4D97-AF65-F5344CB8AC3E}">
        <p14:creationId xmlns:p14="http://schemas.microsoft.com/office/powerpoint/2010/main" val="2986691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56916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u="sng"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6109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0ADA4-C2BD-495F-857A-F057543E3305}" type="slidenum">
              <a:rPr lang="en-US" smtClean="0"/>
              <a:t>3</a:t>
            </a:fld>
            <a:endParaRPr lang="en-US"/>
          </a:p>
        </p:txBody>
      </p:sp>
    </p:spTree>
    <p:extLst>
      <p:ext uri="{BB962C8B-B14F-4D97-AF65-F5344CB8AC3E}">
        <p14:creationId xmlns:p14="http://schemas.microsoft.com/office/powerpoint/2010/main" val="746170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7FFD326D-0046-44D6-A46C-4FC6F172AC10}" type="slidenum">
              <a:rPr lang="en-US" smtClean="0"/>
              <a:t>4</a:t>
            </a:fld>
            <a:endParaRPr lang="en-US"/>
          </a:p>
        </p:txBody>
      </p:sp>
    </p:spTree>
    <p:extLst>
      <p:ext uri="{BB962C8B-B14F-4D97-AF65-F5344CB8AC3E}">
        <p14:creationId xmlns:p14="http://schemas.microsoft.com/office/powerpoint/2010/main" val="958045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p:txBody>
      </p:sp>
      <p:sp>
        <p:nvSpPr>
          <p:cNvPr id="4" name="Slide Number Placeholder 3"/>
          <p:cNvSpPr>
            <a:spLocks noGrp="1"/>
          </p:cNvSpPr>
          <p:nvPr>
            <p:ph type="sldNum" sz="quarter" idx="5"/>
          </p:nvPr>
        </p:nvSpPr>
        <p:spPr/>
        <p:txBody>
          <a:bodyPr/>
          <a:lstStyle/>
          <a:p>
            <a:fld id="{7FFD326D-0046-44D6-A46C-4FC6F172AC10}" type="slidenum">
              <a:rPr lang="en-US" smtClean="0"/>
              <a:t>5</a:t>
            </a:fld>
            <a:endParaRPr lang="en-US"/>
          </a:p>
        </p:txBody>
      </p:sp>
    </p:spTree>
    <p:extLst>
      <p:ext uri="{BB962C8B-B14F-4D97-AF65-F5344CB8AC3E}">
        <p14:creationId xmlns:p14="http://schemas.microsoft.com/office/powerpoint/2010/main" val="1879397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0ADA4-C2BD-495F-857A-F057543E3305}" type="slidenum">
              <a:rPr lang="en-US" smtClean="0"/>
              <a:t>6</a:t>
            </a:fld>
            <a:endParaRPr lang="en-US"/>
          </a:p>
        </p:txBody>
      </p:sp>
    </p:spTree>
    <p:extLst>
      <p:ext uri="{BB962C8B-B14F-4D97-AF65-F5344CB8AC3E}">
        <p14:creationId xmlns:p14="http://schemas.microsoft.com/office/powerpoint/2010/main" val="1081581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0ADA4-C2BD-495F-857A-F057543E3305}" type="slidenum">
              <a:rPr lang="en-US" smtClean="0"/>
              <a:t>7</a:t>
            </a:fld>
            <a:endParaRPr lang="en-US"/>
          </a:p>
        </p:txBody>
      </p:sp>
    </p:spTree>
    <p:extLst>
      <p:ext uri="{BB962C8B-B14F-4D97-AF65-F5344CB8AC3E}">
        <p14:creationId xmlns:p14="http://schemas.microsoft.com/office/powerpoint/2010/main" val="923182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FD326D-0046-44D6-A46C-4FC6F172AC1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923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30ADA4-C2BD-495F-857A-F057543E3305}" type="slidenum">
              <a:rPr lang="en-US" smtClean="0"/>
              <a:t>9</a:t>
            </a:fld>
            <a:endParaRPr lang="en-US"/>
          </a:p>
        </p:txBody>
      </p:sp>
    </p:spTree>
    <p:extLst>
      <p:ext uri="{BB962C8B-B14F-4D97-AF65-F5344CB8AC3E}">
        <p14:creationId xmlns:p14="http://schemas.microsoft.com/office/powerpoint/2010/main" val="2132881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7C528-C996-4713-866D-F3737A4C89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F01BB1-19AA-4871-92DC-327710DE29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366493-C326-46B4-88ED-17BFF644D2E0}"/>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5" name="Footer Placeholder 4">
            <a:extLst>
              <a:ext uri="{FF2B5EF4-FFF2-40B4-BE49-F238E27FC236}">
                <a16:creationId xmlns:a16="http://schemas.microsoft.com/office/drawing/2014/main" id="{3DB50B1A-55D3-49D7-AB57-5AD413F921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282AC-7664-4A84-83D1-91EBDB10080E}"/>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681120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AAAA8-5B95-4A95-BA75-2065726957B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79255E-C887-4528-A079-241896E079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D62998-D287-4CA9-92A4-53A7E983CDE5}"/>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5" name="Footer Placeholder 4">
            <a:extLst>
              <a:ext uri="{FF2B5EF4-FFF2-40B4-BE49-F238E27FC236}">
                <a16:creationId xmlns:a16="http://schemas.microsoft.com/office/drawing/2014/main" id="{ABB6C4E8-B5ED-4219-9F98-6B6497F8B9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90F28-C6F1-4D10-9447-24852EF08F1E}"/>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2117292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CAF479-8254-455D-BF47-CD138600494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397E92-6630-44D5-893B-7BAF0C79024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8EDAA-DC99-4D2D-898B-2838C0B3646C}"/>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5" name="Footer Placeholder 4">
            <a:extLst>
              <a:ext uri="{FF2B5EF4-FFF2-40B4-BE49-F238E27FC236}">
                <a16:creationId xmlns:a16="http://schemas.microsoft.com/office/drawing/2014/main" id="{8BC9B5A6-3ECA-4DF5-B727-297AD29F52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3457CF-8CE9-418C-ADFA-E8638CA166C1}"/>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1445008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97C39-FD3E-434B-B6AD-F6B8A8C382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75C73-C42B-4600-87F0-DBB9695092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146E26-9C4E-4267-905B-56F68AAFB62E}"/>
              </a:ext>
            </a:extLst>
          </p:cNvPr>
          <p:cNvSpPr>
            <a:spLocks noGrp="1"/>
          </p:cNvSpPr>
          <p:nvPr>
            <p:ph type="dt" sz="half" idx="10"/>
          </p:nvPr>
        </p:nvSpPr>
        <p:spPr/>
        <p:txBody>
          <a:bodyPr/>
          <a:lstStyle/>
          <a:p>
            <a:fld id="{98D700DD-B58E-4ECF-88BE-4B2254BAFB85}" type="datetime1">
              <a:rPr lang="en-US" smtClean="0"/>
              <a:t>12/16/2021</a:t>
            </a:fld>
            <a:endParaRPr lang="en-US"/>
          </a:p>
        </p:txBody>
      </p:sp>
      <p:sp>
        <p:nvSpPr>
          <p:cNvPr id="5" name="Footer Placeholder 4">
            <a:extLst>
              <a:ext uri="{FF2B5EF4-FFF2-40B4-BE49-F238E27FC236}">
                <a16:creationId xmlns:a16="http://schemas.microsoft.com/office/drawing/2014/main" id="{80F764AA-A57B-452F-BB77-BB0E214D71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5CD68D-B17B-440C-9716-9C830DA20EE7}"/>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15135816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901A7-BBA9-447C-822E-8A0730C9AB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1444C0-74ED-4A0A-8AC6-EEEA00B899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9F5719-D594-49C5-A604-13363FAA0994}"/>
              </a:ext>
            </a:extLst>
          </p:cNvPr>
          <p:cNvSpPr>
            <a:spLocks noGrp="1"/>
          </p:cNvSpPr>
          <p:nvPr>
            <p:ph type="dt" sz="half" idx="10"/>
          </p:nvPr>
        </p:nvSpPr>
        <p:spPr/>
        <p:txBody>
          <a:bodyPr/>
          <a:lstStyle/>
          <a:p>
            <a:fld id="{FAC7191B-850D-4CF9-86FD-73FF03089D68}" type="datetime1">
              <a:rPr lang="en-US" smtClean="0"/>
              <a:t>12/16/2021</a:t>
            </a:fld>
            <a:endParaRPr lang="en-US"/>
          </a:p>
        </p:txBody>
      </p:sp>
      <p:sp>
        <p:nvSpPr>
          <p:cNvPr id="5" name="Footer Placeholder 4">
            <a:extLst>
              <a:ext uri="{FF2B5EF4-FFF2-40B4-BE49-F238E27FC236}">
                <a16:creationId xmlns:a16="http://schemas.microsoft.com/office/drawing/2014/main" id="{7B6E1DFE-8EF3-4757-A3CF-6CCEE65CCF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1C4F1-BFA2-4ED2-86D0-9FA99831987C}"/>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3664607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6C764-BA46-437B-8EEF-FC418B172B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06DEB2-A6BF-4627-BFAF-2EC1B2E93A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DB61425-DBFF-4DDB-8ADA-9A7138DA23AF}"/>
              </a:ext>
            </a:extLst>
          </p:cNvPr>
          <p:cNvSpPr>
            <a:spLocks noGrp="1"/>
          </p:cNvSpPr>
          <p:nvPr>
            <p:ph type="dt" sz="half" idx="10"/>
          </p:nvPr>
        </p:nvSpPr>
        <p:spPr/>
        <p:txBody>
          <a:bodyPr/>
          <a:lstStyle/>
          <a:p>
            <a:fld id="{99DCAB73-2951-47DD-B31D-9F1C0CF0F2E3}" type="datetime1">
              <a:rPr lang="en-US" smtClean="0"/>
              <a:t>12/16/2021</a:t>
            </a:fld>
            <a:endParaRPr lang="en-US"/>
          </a:p>
        </p:txBody>
      </p:sp>
      <p:sp>
        <p:nvSpPr>
          <p:cNvPr id="5" name="Footer Placeholder 4">
            <a:extLst>
              <a:ext uri="{FF2B5EF4-FFF2-40B4-BE49-F238E27FC236}">
                <a16:creationId xmlns:a16="http://schemas.microsoft.com/office/drawing/2014/main" id="{73C67D68-CCCB-4900-8511-EE553C9D1E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259290-EE8A-45CD-8A8A-6D8A8252B79C}"/>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3710082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301C8-AE8F-4F1C-A72E-3CA887465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0AFC3A-9CF2-4239-8740-A452E034BC8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082416-CD05-4AD7-ACCE-C68305814CA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DE5E0E-8738-41A1-A965-7F8BAEBC2808}"/>
              </a:ext>
            </a:extLst>
          </p:cNvPr>
          <p:cNvSpPr>
            <a:spLocks noGrp="1"/>
          </p:cNvSpPr>
          <p:nvPr>
            <p:ph type="dt" sz="half" idx="10"/>
          </p:nvPr>
        </p:nvSpPr>
        <p:spPr/>
        <p:txBody>
          <a:bodyPr/>
          <a:lstStyle/>
          <a:p>
            <a:fld id="{7FFEE742-8271-47A0-8C0F-7A961C230DF1}" type="datetime1">
              <a:rPr lang="en-US" smtClean="0"/>
              <a:t>12/16/2021</a:t>
            </a:fld>
            <a:endParaRPr lang="en-US"/>
          </a:p>
        </p:txBody>
      </p:sp>
      <p:sp>
        <p:nvSpPr>
          <p:cNvPr id="6" name="Footer Placeholder 5">
            <a:extLst>
              <a:ext uri="{FF2B5EF4-FFF2-40B4-BE49-F238E27FC236}">
                <a16:creationId xmlns:a16="http://schemas.microsoft.com/office/drawing/2014/main" id="{370522CB-667E-45AF-97F5-B0B005116A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DC3D35-A744-4B10-82A3-AC8D9F400563}"/>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2611035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3CD01-3026-44C1-8DAF-A37A92B3FE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9EF8B2-2084-4E8C-940D-2902D084A9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277852-28BA-4EBC-81AC-294CDD9CDA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D553D7-53BC-4622-B08F-D991C46C92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6E08E-FA54-4AC2-9843-6A474E1E7E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8A0C645-1F6D-46FE-AEDA-882A66B57746}"/>
              </a:ext>
            </a:extLst>
          </p:cNvPr>
          <p:cNvSpPr>
            <a:spLocks noGrp="1"/>
          </p:cNvSpPr>
          <p:nvPr>
            <p:ph type="dt" sz="half" idx="10"/>
          </p:nvPr>
        </p:nvSpPr>
        <p:spPr/>
        <p:txBody>
          <a:bodyPr/>
          <a:lstStyle/>
          <a:p>
            <a:fld id="{1E307C13-E622-417B-BA15-92EEA08A3413}" type="datetime1">
              <a:rPr lang="en-US" smtClean="0"/>
              <a:t>12/16/2021</a:t>
            </a:fld>
            <a:endParaRPr lang="en-US"/>
          </a:p>
        </p:txBody>
      </p:sp>
      <p:sp>
        <p:nvSpPr>
          <p:cNvPr id="8" name="Footer Placeholder 7">
            <a:extLst>
              <a:ext uri="{FF2B5EF4-FFF2-40B4-BE49-F238E27FC236}">
                <a16:creationId xmlns:a16="http://schemas.microsoft.com/office/drawing/2014/main" id="{E7F79BE9-42ED-4799-8235-BC69B31676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1D44A8-8FBC-4813-875B-35B9BBF368C7}"/>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8250745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27EE7-9A33-451B-9097-BB19E2357B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717F8E-FD77-4054-8755-241BC7F8405E}"/>
              </a:ext>
            </a:extLst>
          </p:cNvPr>
          <p:cNvSpPr>
            <a:spLocks noGrp="1"/>
          </p:cNvSpPr>
          <p:nvPr>
            <p:ph type="dt" sz="half" idx="10"/>
          </p:nvPr>
        </p:nvSpPr>
        <p:spPr/>
        <p:txBody>
          <a:bodyPr/>
          <a:lstStyle/>
          <a:p>
            <a:fld id="{21784941-7EA4-4457-9CC1-BC27E86CCA52}" type="datetime1">
              <a:rPr lang="en-US" smtClean="0"/>
              <a:t>12/16/2021</a:t>
            </a:fld>
            <a:endParaRPr lang="en-US"/>
          </a:p>
        </p:txBody>
      </p:sp>
      <p:sp>
        <p:nvSpPr>
          <p:cNvPr id="4" name="Footer Placeholder 3">
            <a:extLst>
              <a:ext uri="{FF2B5EF4-FFF2-40B4-BE49-F238E27FC236}">
                <a16:creationId xmlns:a16="http://schemas.microsoft.com/office/drawing/2014/main" id="{F738D02D-5C20-4198-8D90-5E9212F657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56EA9-C349-4538-AE59-44778329CD8F}"/>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1550165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6DC5EB-D34D-4952-921C-2070F56977B2}"/>
              </a:ext>
            </a:extLst>
          </p:cNvPr>
          <p:cNvSpPr>
            <a:spLocks noGrp="1"/>
          </p:cNvSpPr>
          <p:nvPr>
            <p:ph type="dt" sz="half" idx="10"/>
          </p:nvPr>
        </p:nvSpPr>
        <p:spPr/>
        <p:txBody>
          <a:bodyPr/>
          <a:lstStyle/>
          <a:p>
            <a:fld id="{0BB609D5-6A28-4D35-B9ED-8BB2FA011393}" type="datetime1">
              <a:rPr lang="en-US" smtClean="0"/>
              <a:t>12/16/2021</a:t>
            </a:fld>
            <a:endParaRPr lang="en-US"/>
          </a:p>
        </p:txBody>
      </p:sp>
      <p:sp>
        <p:nvSpPr>
          <p:cNvPr id="3" name="Footer Placeholder 2">
            <a:extLst>
              <a:ext uri="{FF2B5EF4-FFF2-40B4-BE49-F238E27FC236}">
                <a16:creationId xmlns:a16="http://schemas.microsoft.com/office/drawing/2014/main" id="{355D1FAE-D80F-4E32-876E-6DA9EDF2376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D4EDA5-44AD-407E-9585-F1CAB5C20F56}"/>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29018769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FE433-5EE2-41FE-AA4F-AA4366323E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5DF618-505A-434E-B411-F09E86834C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B960C2-9C89-41B6-BF15-B25A1F994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B33EB-8CFB-45A5-99DA-62D53B2708BB}"/>
              </a:ext>
            </a:extLst>
          </p:cNvPr>
          <p:cNvSpPr>
            <a:spLocks noGrp="1"/>
          </p:cNvSpPr>
          <p:nvPr>
            <p:ph type="dt" sz="half" idx="10"/>
          </p:nvPr>
        </p:nvSpPr>
        <p:spPr/>
        <p:txBody>
          <a:bodyPr/>
          <a:lstStyle/>
          <a:p>
            <a:fld id="{7F70371F-78DC-4B34-9F98-6F6470D7BBAF}" type="datetime1">
              <a:rPr lang="en-US" smtClean="0"/>
              <a:t>12/16/2021</a:t>
            </a:fld>
            <a:endParaRPr lang="en-US"/>
          </a:p>
        </p:txBody>
      </p:sp>
      <p:sp>
        <p:nvSpPr>
          <p:cNvPr id="6" name="Footer Placeholder 5">
            <a:extLst>
              <a:ext uri="{FF2B5EF4-FFF2-40B4-BE49-F238E27FC236}">
                <a16:creationId xmlns:a16="http://schemas.microsoft.com/office/drawing/2014/main" id="{459411DF-FA06-4DF3-A5AE-C6D0BB210D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A11C77-936C-4590-BEB0-B86F9722BE2B}"/>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2058329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CBB3E-54CD-4C7D-9F40-2149F4C84C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632E62-642C-4102-9395-B7F2445F03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D6C6BF-FE5D-4BD2-A2F4-760376B7159A}"/>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5" name="Footer Placeholder 4">
            <a:extLst>
              <a:ext uri="{FF2B5EF4-FFF2-40B4-BE49-F238E27FC236}">
                <a16:creationId xmlns:a16="http://schemas.microsoft.com/office/drawing/2014/main" id="{8A47E75A-FE1C-4811-B4F7-B9219B855E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82157C-9D61-47E3-8907-F99474BA44F6}"/>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3790636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EDDCC-5292-4991-A996-BE42475E9F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520474-F8D1-4F07-ACD0-346B91AC5C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0F50FA0-6562-4B70-A2BD-B6FE1BBE58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B349D3-4A96-443B-9F90-ECA269A68D33}"/>
              </a:ext>
            </a:extLst>
          </p:cNvPr>
          <p:cNvSpPr>
            <a:spLocks noGrp="1"/>
          </p:cNvSpPr>
          <p:nvPr>
            <p:ph type="dt" sz="half" idx="10"/>
          </p:nvPr>
        </p:nvSpPr>
        <p:spPr/>
        <p:txBody>
          <a:bodyPr/>
          <a:lstStyle/>
          <a:p>
            <a:fld id="{A41A3C5A-1013-4D26-AFFE-50A47A461BC8}" type="datetime1">
              <a:rPr lang="en-US" smtClean="0"/>
              <a:t>12/16/2021</a:t>
            </a:fld>
            <a:endParaRPr lang="en-US"/>
          </a:p>
        </p:txBody>
      </p:sp>
      <p:sp>
        <p:nvSpPr>
          <p:cNvPr id="6" name="Footer Placeholder 5">
            <a:extLst>
              <a:ext uri="{FF2B5EF4-FFF2-40B4-BE49-F238E27FC236}">
                <a16:creationId xmlns:a16="http://schemas.microsoft.com/office/drawing/2014/main" id="{9E3D4622-E588-49E1-B16A-FEE4F65DD3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962603-5C40-4ACA-9121-2E0568691A71}"/>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20014595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049AC-6AF2-4E40-9524-E4A6466621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CD2533-19DD-4993-AC87-993FE4FF3AB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A29691-6854-4DBA-ABCB-C41B66C33D5C}"/>
              </a:ext>
            </a:extLst>
          </p:cNvPr>
          <p:cNvSpPr>
            <a:spLocks noGrp="1"/>
          </p:cNvSpPr>
          <p:nvPr>
            <p:ph type="dt" sz="half" idx="10"/>
          </p:nvPr>
        </p:nvSpPr>
        <p:spPr/>
        <p:txBody>
          <a:bodyPr/>
          <a:lstStyle/>
          <a:p>
            <a:fld id="{B7E47565-9036-4C05-BE4D-9DAA45FA8CDE}" type="datetime1">
              <a:rPr lang="en-US" smtClean="0"/>
              <a:t>12/16/2021</a:t>
            </a:fld>
            <a:endParaRPr lang="en-US"/>
          </a:p>
        </p:txBody>
      </p:sp>
      <p:sp>
        <p:nvSpPr>
          <p:cNvPr id="5" name="Footer Placeholder 4">
            <a:extLst>
              <a:ext uri="{FF2B5EF4-FFF2-40B4-BE49-F238E27FC236}">
                <a16:creationId xmlns:a16="http://schemas.microsoft.com/office/drawing/2014/main" id="{43DC0320-E49B-4438-B2CB-8570058464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8DC956-C507-4C38-9C0B-6EA803688FD3}"/>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1060338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0BDF1E-CCE4-4436-B932-D9D8F88C37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A78BA72-1400-4D09-A107-8F3BA2DF44B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0B0C9B-2BC7-4C34-90C8-D6BD5D845D35}"/>
              </a:ext>
            </a:extLst>
          </p:cNvPr>
          <p:cNvSpPr>
            <a:spLocks noGrp="1"/>
          </p:cNvSpPr>
          <p:nvPr>
            <p:ph type="dt" sz="half" idx="10"/>
          </p:nvPr>
        </p:nvSpPr>
        <p:spPr/>
        <p:txBody>
          <a:bodyPr/>
          <a:lstStyle/>
          <a:p>
            <a:fld id="{C413E7ED-3E53-4B23-A314-92825462FB92}" type="datetime1">
              <a:rPr lang="en-US" smtClean="0"/>
              <a:t>12/16/2021</a:t>
            </a:fld>
            <a:endParaRPr lang="en-US"/>
          </a:p>
        </p:txBody>
      </p:sp>
      <p:sp>
        <p:nvSpPr>
          <p:cNvPr id="5" name="Footer Placeholder 4">
            <a:extLst>
              <a:ext uri="{FF2B5EF4-FFF2-40B4-BE49-F238E27FC236}">
                <a16:creationId xmlns:a16="http://schemas.microsoft.com/office/drawing/2014/main" id="{08CC6C80-7FDF-4CB6-9CD0-A59CEC78AA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58545-72C3-4CAF-AB25-84EE5A72BBF5}"/>
              </a:ext>
            </a:extLst>
          </p:cNvPr>
          <p:cNvSpPr>
            <a:spLocks noGrp="1"/>
          </p:cNvSpPr>
          <p:nvPr>
            <p:ph type="sldNum" sz="quarter" idx="12"/>
          </p:nvPr>
        </p:nvSpPr>
        <p:spPr/>
        <p:txBody>
          <a:bodyPr/>
          <a:lstStyle/>
          <a:p>
            <a:fld id="{7F131A6C-792C-4812-9223-88D8C86D2D3B}" type="slidenum">
              <a:rPr lang="en-US" smtClean="0"/>
              <a:t>‹#›</a:t>
            </a:fld>
            <a:endParaRPr lang="en-US"/>
          </a:p>
        </p:txBody>
      </p:sp>
    </p:spTree>
    <p:extLst>
      <p:ext uri="{BB962C8B-B14F-4D97-AF65-F5344CB8AC3E}">
        <p14:creationId xmlns:p14="http://schemas.microsoft.com/office/powerpoint/2010/main" val="102655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6F9D-4D71-4551-9E81-E450332EE0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0468D4-9A84-4B20-8DF7-A07DB362C2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BF6B23-0420-41B9-8A7F-C1D2AABF5780}"/>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5" name="Footer Placeholder 4">
            <a:extLst>
              <a:ext uri="{FF2B5EF4-FFF2-40B4-BE49-F238E27FC236}">
                <a16:creationId xmlns:a16="http://schemas.microsoft.com/office/drawing/2014/main" id="{06C9AA38-C068-4374-89F7-5C394487C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86935A-AD01-4E97-93A3-42812EAE24DB}"/>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555996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53798-CF91-4821-B640-05B61CC594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B90F7D-0505-4AD8-AC69-8A916AC4682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B24539-9751-4CFA-8E40-E1A789C917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E3B195-686A-4BF6-8479-3FD4D446A7C6}"/>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6" name="Footer Placeholder 5">
            <a:extLst>
              <a:ext uri="{FF2B5EF4-FFF2-40B4-BE49-F238E27FC236}">
                <a16:creationId xmlns:a16="http://schemas.microsoft.com/office/drawing/2014/main" id="{11757B6C-6942-4709-A79B-8A20567197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75AF4D-18D2-4648-BBA1-42534F413D58}"/>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97049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54DBB-8CA6-4405-866B-7574CE063C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83740D-1A4F-47C6-9FD9-D0468D03E4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FAD120-D08A-4EF6-AC56-EB5933B925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020FA0-D386-431C-888D-4F71F52257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9D59A1-23EE-4D27-9C31-0AABD1521C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6CAEB7-9651-4920-89C8-21889EF92C60}"/>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8" name="Footer Placeholder 7">
            <a:extLst>
              <a:ext uri="{FF2B5EF4-FFF2-40B4-BE49-F238E27FC236}">
                <a16:creationId xmlns:a16="http://schemas.microsoft.com/office/drawing/2014/main" id="{CED56680-F359-415E-B04C-85A98F6D10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36C406C-4AF7-46B5-9184-B3258A3E8E83}"/>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122441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F2888-19F1-43BD-9BA3-D7FBF795AA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F9EB168-19DB-4C68-80B7-96003989A90C}"/>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4" name="Footer Placeholder 3">
            <a:extLst>
              <a:ext uri="{FF2B5EF4-FFF2-40B4-BE49-F238E27FC236}">
                <a16:creationId xmlns:a16="http://schemas.microsoft.com/office/drawing/2014/main" id="{A5656F16-8F07-4F87-86B2-57D064B46D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1B3B9-9C9B-4EB2-B141-90E369D14093}"/>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937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9CC68E-A702-4D5A-9C30-31BE085EE246}"/>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3" name="Footer Placeholder 2">
            <a:extLst>
              <a:ext uri="{FF2B5EF4-FFF2-40B4-BE49-F238E27FC236}">
                <a16:creationId xmlns:a16="http://schemas.microsoft.com/office/drawing/2014/main" id="{B081C678-DB33-4B44-998D-474F9E03D9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B415914-F292-4589-80EB-5FCCBE30638B}"/>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3560225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202AA-9107-43DE-9F15-3B5437D23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5F66AD-DE91-4264-B112-8E13ABEF05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A32A28C-4AE0-40F2-8086-6E36385919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425C13-0242-4C4E-9BEE-9035534966F0}"/>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6" name="Footer Placeholder 5">
            <a:extLst>
              <a:ext uri="{FF2B5EF4-FFF2-40B4-BE49-F238E27FC236}">
                <a16:creationId xmlns:a16="http://schemas.microsoft.com/office/drawing/2014/main" id="{234B5C70-DE2A-4769-959A-471CB1B47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456349-FDA9-4680-9DE1-B7A2820E6767}"/>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2471207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58B44-290A-46E2-8D3F-7043B14113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E02619-D6D5-486C-93BB-E862F4F805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85069EA-EB9C-45AA-A7C9-2AAC7DBB36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D3057C-2A0B-4B5A-8378-513E7A07DDB6}"/>
              </a:ext>
            </a:extLst>
          </p:cNvPr>
          <p:cNvSpPr>
            <a:spLocks noGrp="1"/>
          </p:cNvSpPr>
          <p:nvPr>
            <p:ph type="dt" sz="half" idx="10"/>
          </p:nvPr>
        </p:nvSpPr>
        <p:spPr/>
        <p:txBody>
          <a:bodyPr/>
          <a:lstStyle/>
          <a:p>
            <a:fld id="{624D6EA4-684F-47AA-A517-588D4B643A25}" type="datetimeFigureOut">
              <a:rPr lang="en-US" smtClean="0"/>
              <a:t>12/16/2021</a:t>
            </a:fld>
            <a:endParaRPr lang="en-US"/>
          </a:p>
        </p:txBody>
      </p:sp>
      <p:sp>
        <p:nvSpPr>
          <p:cNvPr id="6" name="Footer Placeholder 5">
            <a:extLst>
              <a:ext uri="{FF2B5EF4-FFF2-40B4-BE49-F238E27FC236}">
                <a16:creationId xmlns:a16="http://schemas.microsoft.com/office/drawing/2014/main" id="{9FCA25E1-687E-49A7-BFBE-4C729E68A4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6BB682-46FD-419C-96EC-7F9282CFB5FA}"/>
              </a:ext>
            </a:extLst>
          </p:cNvPr>
          <p:cNvSpPr>
            <a:spLocks noGrp="1"/>
          </p:cNvSpPr>
          <p:nvPr>
            <p:ph type="sldNum" sz="quarter" idx="12"/>
          </p:nvPr>
        </p:nvSpPr>
        <p:spPr/>
        <p:txBody>
          <a:bodyPr/>
          <a:lstStyle/>
          <a:p>
            <a:fld id="{9DF33E08-5603-4D30-B154-73C72D54E4EA}" type="slidenum">
              <a:rPr lang="en-US" smtClean="0"/>
              <a:t>‹#›</a:t>
            </a:fld>
            <a:endParaRPr lang="en-US"/>
          </a:p>
        </p:txBody>
      </p:sp>
    </p:spTree>
    <p:extLst>
      <p:ext uri="{BB962C8B-B14F-4D97-AF65-F5344CB8AC3E}">
        <p14:creationId xmlns:p14="http://schemas.microsoft.com/office/powerpoint/2010/main" val="991851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4D3AEC-CB87-4307-937C-690892691C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0F0D60-3076-46A6-A491-23745C6170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301546-BBA5-4639-A3BA-E9EA3CD12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4D6EA4-684F-47AA-A517-588D4B643A25}" type="datetimeFigureOut">
              <a:rPr lang="en-US" smtClean="0"/>
              <a:t>12/16/2021</a:t>
            </a:fld>
            <a:endParaRPr lang="en-US"/>
          </a:p>
        </p:txBody>
      </p:sp>
      <p:sp>
        <p:nvSpPr>
          <p:cNvPr id="5" name="Footer Placeholder 4">
            <a:extLst>
              <a:ext uri="{FF2B5EF4-FFF2-40B4-BE49-F238E27FC236}">
                <a16:creationId xmlns:a16="http://schemas.microsoft.com/office/drawing/2014/main" id="{3E3B4569-B334-4491-BAEF-763A3B418B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49F52C-82CA-44F6-BBB7-3048493C2E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33E08-5603-4D30-B154-73C72D54E4EA}" type="slidenum">
              <a:rPr lang="en-US" smtClean="0"/>
              <a:t>‹#›</a:t>
            </a:fld>
            <a:endParaRPr lang="en-US"/>
          </a:p>
        </p:txBody>
      </p:sp>
    </p:spTree>
    <p:extLst>
      <p:ext uri="{BB962C8B-B14F-4D97-AF65-F5344CB8AC3E}">
        <p14:creationId xmlns:p14="http://schemas.microsoft.com/office/powerpoint/2010/main" val="2823001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74FDF3-532C-419E-8317-4CE52509D3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87DC6-BB1B-4BFA-8B6A-5E8361DF6B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6038-612B-498E-A8AD-C390418EA9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693C4-DFFD-45E2-A41B-D70C5DB39FA7}" type="datetime1">
              <a:rPr lang="en-US" smtClean="0"/>
              <a:t>12/16/2021</a:t>
            </a:fld>
            <a:endParaRPr lang="en-US"/>
          </a:p>
        </p:txBody>
      </p:sp>
      <p:sp>
        <p:nvSpPr>
          <p:cNvPr id="5" name="Footer Placeholder 4">
            <a:extLst>
              <a:ext uri="{FF2B5EF4-FFF2-40B4-BE49-F238E27FC236}">
                <a16:creationId xmlns:a16="http://schemas.microsoft.com/office/drawing/2014/main" id="{6ADD4480-B5DE-4C8F-86A5-EDA1B68513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78066B-5850-4C37-B9C8-82555CF4D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131A6C-792C-4812-9223-88D8C86D2D3B}" type="slidenum">
              <a:rPr lang="en-US" smtClean="0"/>
              <a:t>‹#›</a:t>
            </a:fld>
            <a:endParaRPr lang="en-US"/>
          </a:p>
        </p:txBody>
      </p:sp>
    </p:spTree>
    <p:extLst>
      <p:ext uri="{BB962C8B-B14F-4D97-AF65-F5344CB8AC3E}">
        <p14:creationId xmlns:p14="http://schemas.microsoft.com/office/powerpoint/2010/main" val="220176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hyperlink" Target="https://scc.virginia.gov/boi/co/pc/index.aspx"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 Id="rId5" Type="http://schemas.openxmlformats.org/officeDocument/2006/relationships/hyperlink" Target="https://www.tdi.texas.gov/medical-billing/providers.html" TargetMode="External"/><Relationship Id="rId4" Type="http://schemas.openxmlformats.org/officeDocument/2006/relationships/hyperlink" Target="mailto:BBVA@SCC.virginia.gov"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mailto:BBVAARBCERT@scc.virginia.gov"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0">
            <a:extLst>
              <a:ext uri="{FF2B5EF4-FFF2-40B4-BE49-F238E27FC236}">
                <a16:creationId xmlns:a16="http://schemas.microsoft.com/office/drawing/2014/main" id="{2C98574B-2D8B-4BD2-8E41-3C9E9E833F20}"/>
              </a:ext>
            </a:extLst>
          </p:cNvPr>
          <p:cNvSpPr>
            <a:spLocks noGrp="1"/>
          </p:cNvSpPr>
          <p:nvPr>
            <p:ph type="ctrTitle"/>
          </p:nvPr>
        </p:nvSpPr>
        <p:spPr>
          <a:xfrm>
            <a:off x="1127208" y="857251"/>
            <a:ext cx="4747280" cy="3098061"/>
          </a:xfrm>
        </p:spPr>
        <p:txBody>
          <a:bodyPr anchor="b">
            <a:normAutofit/>
          </a:bodyPr>
          <a:lstStyle/>
          <a:p>
            <a:pPr algn="l"/>
            <a:r>
              <a:rPr lang="en-US" sz="4800" b="1">
                <a:solidFill>
                  <a:srgbClr val="FFFFFF"/>
                </a:solidFill>
              </a:rPr>
              <a:t>Arbitration Process for Balance Billing Disputes</a:t>
            </a:r>
            <a:br>
              <a:rPr lang="en-US" sz="4800">
                <a:solidFill>
                  <a:srgbClr val="FFFFFF"/>
                </a:solidFill>
              </a:rPr>
            </a:br>
            <a:endParaRPr lang="en-US" sz="4800">
              <a:solidFill>
                <a:srgbClr val="FFFFFF"/>
              </a:solidFill>
            </a:endParaRPr>
          </a:p>
        </p:txBody>
      </p:sp>
      <p:sp>
        <p:nvSpPr>
          <p:cNvPr id="44" name="Rectangle 43">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btitle 11">
            <a:extLst>
              <a:ext uri="{FF2B5EF4-FFF2-40B4-BE49-F238E27FC236}">
                <a16:creationId xmlns:a16="http://schemas.microsoft.com/office/drawing/2014/main" id="{8CB567C5-1552-41D9-89F2-B03EFCB53C34}"/>
              </a:ext>
            </a:extLst>
          </p:cNvPr>
          <p:cNvSpPr>
            <a:spLocks noGrp="1"/>
          </p:cNvSpPr>
          <p:nvPr>
            <p:ph type="subTitle" idx="1"/>
          </p:nvPr>
        </p:nvSpPr>
        <p:spPr>
          <a:xfrm>
            <a:off x="1127208" y="4756265"/>
            <a:ext cx="4393278" cy="1244483"/>
          </a:xfrm>
        </p:spPr>
        <p:txBody>
          <a:bodyPr anchor="t">
            <a:normAutofit/>
          </a:bodyPr>
          <a:lstStyle/>
          <a:p>
            <a:pPr algn="l"/>
            <a:r>
              <a:rPr lang="en-US" b="1" dirty="0">
                <a:solidFill>
                  <a:srgbClr val="FFFFFF"/>
                </a:solidFill>
              </a:rPr>
              <a:t>Presentation by the Bureau of Insurance, 12/16/2021</a:t>
            </a:r>
          </a:p>
          <a:p>
            <a:pPr algn="l"/>
            <a:endParaRPr lang="en-US" dirty="0">
              <a:solidFill>
                <a:srgbClr val="FFFFFF"/>
              </a:solidFill>
            </a:endParaRPr>
          </a:p>
        </p:txBody>
      </p:sp>
      <p:sp>
        <p:nvSpPr>
          <p:cNvPr id="46" name="Oval 45">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a:extLst>
              <a:ext uri="{FF2B5EF4-FFF2-40B4-BE49-F238E27FC236}">
                <a16:creationId xmlns:a16="http://schemas.microsoft.com/office/drawing/2014/main" id="{5A0E4DAD-4F12-47E1-9A0E-9E2404E5BD7B}"/>
              </a:ext>
            </a:extLst>
          </p:cNvPr>
          <p:cNvSpPr>
            <a:spLocks noGrp="1"/>
          </p:cNvSpPr>
          <p:nvPr>
            <p:ph type="sldNum" sz="quarter" idx="12"/>
          </p:nvPr>
        </p:nvSpPr>
        <p:spPr>
          <a:xfrm>
            <a:off x="11704320" y="6451600"/>
            <a:ext cx="444500" cy="365125"/>
          </a:xfrm>
        </p:spPr>
        <p:txBody>
          <a:bodyPr>
            <a:normAutofit/>
          </a:bodyPr>
          <a:lstStyle/>
          <a:p>
            <a:pPr>
              <a:spcAft>
                <a:spcPts val="600"/>
              </a:spcAft>
            </a:pPr>
            <a:fld id="{7F131A6C-792C-4812-9223-88D8C86D2D3B}" type="slidenum">
              <a:rPr lang="en-US" sz="1100">
                <a:solidFill>
                  <a:srgbClr val="FFFFFF"/>
                </a:solidFill>
              </a:rPr>
              <a:pPr>
                <a:spcAft>
                  <a:spcPts val="600"/>
                </a:spcAft>
              </a:pPr>
              <a:t>1</a:t>
            </a:fld>
            <a:endParaRPr lang="en-US" sz="1100">
              <a:solidFill>
                <a:srgbClr val="FFFFFF"/>
              </a:solidFill>
            </a:endParaRPr>
          </a:p>
        </p:txBody>
      </p:sp>
      <p:pic>
        <p:nvPicPr>
          <p:cNvPr id="14" name="Picture 13">
            <a:extLst>
              <a:ext uri="{FF2B5EF4-FFF2-40B4-BE49-F238E27FC236}">
                <a16:creationId xmlns:a16="http://schemas.microsoft.com/office/drawing/2014/main" id="{E12F644B-EA92-41D4-8893-70913D32C602}"/>
              </a:ext>
            </a:extLst>
          </p:cNvPr>
          <p:cNvPicPr/>
          <p:nvPr/>
        </p:nvPicPr>
        <p:blipFill>
          <a:blip r:embed="rId3">
            <a:extLst>
              <a:ext uri="{28A0092B-C50C-407E-A947-70E740481C1C}">
                <a14:useLocalDpi xmlns:a14="http://schemas.microsoft.com/office/drawing/2010/main" val="0"/>
              </a:ext>
            </a:extLst>
          </a:blip>
          <a:stretch>
            <a:fillRect/>
          </a:stretch>
        </p:blipFill>
        <p:spPr>
          <a:xfrm>
            <a:off x="7260378" y="2155310"/>
            <a:ext cx="3057525" cy="2200275"/>
          </a:xfrm>
          <a:prstGeom prst="rect">
            <a:avLst/>
          </a:prstGeom>
        </p:spPr>
      </p:pic>
    </p:spTree>
    <p:extLst>
      <p:ext uri="{BB962C8B-B14F-4D97-AF65-F5344CB8AC3E}">
        <p14:creationId xmlns:p14="http://schemas.microsoft.com/office/powerpoint/2010/main" val="106896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1E5A9A7-95C6-4F4F-B00E-C82E07FE6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07DD2DE-F619-49DD-B5E7-03A290FF4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5149191-5F60-4A28-AAFF-039F96B0F3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F8260ED5-17F7-4158-B241-D51DD4CF1B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023DFAC-9373-4D17-8018-E8EDF1A15668}"/>
              </a:ext>
            </a:extLst>
          </p:cNvPr>
          <p:cNvSpPr>
            <a:spLocks noGrp="1"/>
          </p:cNvSpPr>
          <p:nvPr>
            <p:ph type="title"/>
          </p:nvPr>
        </p:nvSpPr>
        <p:spPr>
          <a:xfrm>
            <a:off x="578888" y="1607868"/>
            <a:ext cx="2880828" cy="3071906"/>
          </a:xfrm>
        </p:spPr>
        <p:txBody>
          <a:bodyPr vert="horz" lIns="91440" tIns="45720" rIns="91440" bIns="45720" rtlCol="0" anchor="t">
            <a:normAutofit/>
          </a:bodyPr>
          <a:lstStyle/>
          <a:p>
            <a:r>
              <a:rPr lang="en-US" b="1" kern="1200" dirty="0">
                <a:solidFill>
                  <a:srgbClr val="FFFFFF"/>
                </a:solidFill>
                <a:latin typeface="+mj-lt"/>
                <a:ea typeface="+mj-ea"/>
                <a:cs typeface="+mj-cs"/>
              </a:rPr>
              <a:t>Notice of Intent to Arbitrate (NIA) Form</a:t>
            </a:r>
          </a:p>
        </p:txBody>
      </p:sp>
      <p:pic>
        <p:nvPicPr>
          <p:cNvPr id="10" name="Picture 9">
            <a:extLst>
              <a:ext uri="{FF2B5EF4-FFF2-40B4-BE49-F238E27FC236}">
                <a16:creationId xmlns:a16="http://schemas.microsoft.com/office/drawing/2014/main" id="{5ACE55B3-3A4B-48F8-8F83-197B53EB4B9B}"/>
              </a:ext>
            </a:extLst>
          </p:cNvPr>
          <p:cNvPicPr>
            <a:picLocks noChangeAspect="1"/>
          </p:cNvPicPr>
          <p:nvPr/>
        </p:nvPicPr>
        <p:blipFill>
          <a:blip r:embed="rId3"/>
          <a:stretch>
            <a:fillRect/>
          </a:stretch>
        </p:blipFill>
        <p:spPr>
          <a:xfrm>
            <a:off x="5509828" y="112008"/>
            <a:ext cx="5210947" cy="6745564"/>
          </a:xfrm>
          <a:prstGeom prst="rect">
            <a:avLst/>
          </a:prstGeom>
        </p:spPr>
      </p:pic>
      <p:sp>
        <p:nvSpPr>
          <p:cNvPr id="3" name="Slide Number Placeholder 2">
            <a:extLst>
              <a:ext uri="{FF2B5EF4-FFF2-40B4-BE49-F238E27FC236}">
                <a16:creationId xmlns:a16="http://schemas.microsoft.com/office/drawing/2014/main" id="{1D934F4D-6B4F-4E38-A4B6-C6CB1E7253B7}"/>
              </a:ext>
            </a:extLst>
          </p:cNvPr>
          <p:cNvSpPr>
            <a:spLocks noGrp="1"/>
          </p:cNvSpPr>
          <p:nvPr>
            <p:ph type="sldNum" sz="quarter" idx="12"/>
          </p:nvPr>
        </p:nvSpPr>
        <p:spPr>
          <a:xfrm>
            <a:off x="11704319" y="6455664"/>
            <a:ext cx="448056" cy="365125"/>
          </a:xfrm>
        </p:spPr>
        <p:txBody>
          <a:bodyPr vert="horz" lIns="91440" tIns="45720" rIns="91440" bIns="45720" rtlCol="0" anchor="ctr">
            <a:normAutofit/>
          </a:bodyPr>
          <a:lstStyle/>
          <a:p>
            <a:pPr marR="0" lvl="0" indent="0" fontAlgn="auto">
              <a:spcBef>
                <a:spcPts val="0"/>
              </a:spcBef>
              <a:spcAft>
                <a:spcPts val="600"/>
              </a:spcAft>
              <a:buClrTx/>
              <a:buSzTx/>
              <a:buFontTx/>
              <a:buNone/>
              <a:tabLst/>
              <a:defRPr/>
            </a:pPr>
            <a:fld id="{7F131A6C-792C-4812-9223-88D8C86D2D3B}" type="slidenum">
              <a:rPr kumimoji="0" lang="en-US" sz="1100" b="0" i="0" u="none" strike="noStrike" cap="none" spc="0" normalizeH="0" baseline="0" noProof="0">
                <a:ln>
                  <a:noFill/>
                </a:ln>
                <a:solidFill>
                  <a:schemeClr val="tx1">
                    <a:lumMod val="50000"/>
                    <a:lumOff val="50000"/>
                  </a:schemeClr>
                </a:solidFill>
                <a:effectLst/>
                <a:uLnTx/>
                <a:uFillTx/>
              </a:rPr>
              <a:pPr marR="0" lvl="0" indent="0" fontAlgn="auto">
                <a:spcBef>
                  <a:spcPts val="0"/>
                </a:spcBef>
                <a:spcAft>
                  <a:spcPts val="600"/>
                </a:spcAft>
                <a:buClrTx/>
                <a:buSzTx/>
                <a:buFontTx/>
                <a:buNone/>
                <a:tabLst/>
                <a:defRPr/>
              </a:pPr>
              <a:t>10</a:t>
            </a:fld>
            <a:endParaRPr kumimoji="0" lang="en-US" sz="1100" b="0" i="0" u="none" strike="noStrike" cap="none" spc="0" normalizeH="0" baseline="0" noProof="0">
              <a:ln>
                <a:noFill/>
              </a:ln>
              <a:solidFill>
                <a:schemeClr val="tx1">
                  <a:lumMod val="50000"/>
                  <a:lumOff val="50000"/>
                </a:schemeClr>
              </a:solidFill>
              <a:effectLst/>
              <a:uLnTx/>
              <a:uFillTx/>
            </a:endParaRPr>
          </a:p>
        </p:txBody>
      </p:sp>
    </p:spTree>
    <p:extLst>
      <p:ext uri="{BB962C8B-B14F-4D97-AF65-F5344CB8AC3E}">
        <p14:creationId xmlns:p14="http://schemas.microsoft.com/office/powerpoint/2010/main" val="2068932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606D08B6-0379-46E2-9F7E-C2F13C89895C}"/>
              </a:ext>
            </a:extLst>
          </p:cNvPr>
          <p:cNvSpPr>
            <a:spLocks noGrp="1"/>
          </p:cNvSpPr>
          <p:nvPr>
            <p:ph type="title"/>
          </p:nvPr>
        </p:nvSpPr>
        <p:spPr>
          <a:xfrm>
            <a:off x="934872" y="982272"/>
            <a:ext cx="3388419" cy="4560970"/>
          </a:xfrm>
        </p:spPr>
        <p:txBody>
          <a:bodyPr>
            <a:normAutofit/>
          </a:bodyPr>
          <a:lstStyle/>
          <a:p>
            <a:r>
              <a:rPr lang="en-US" sz="4000" dirty="0">
                <a:solidFill>
                  <a:srgbClr val="FFFFFF"/>
                </a:solidFill>
              </a:rPr>
              <a:t>Notification email will include</a:t>
            </a:r>
            <a:endParaRPr lang="en-US" sz="4000" strike="sngStrike" dirty="0">
              <a:solidFill>
                <a:srgbClr val="FF0000"/>
              </a:solidFill>
            </a:endParaRPr>
          </a:p>
        </p:txBody>
      </p:sp>
      <p:sp>
        <p:nvSpPr>
          <p:cNvPr id="36"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Content Placeholder 5">
            <a:extLst>
              <a:ext uri="{FF2B5EF4-FFF2-40B4-BE49-F238E27FC236}">
                <a16:creationId xmlns:a16="http://schemas.microsoft.com/office/drawing/2014/main" id="{A80F119A-8DFB-4FCB-9922-A4606F3640A6}"/>
              </a:ext>
            </a:extLst>
          </p:cNvPr>
          <p:cNvSpPr>
            <a:spLocks noGrp="1"/>
          </p:cNvSpPr>
          <p:nvPr>
            <p:ph idx="1"/>
          </p:nvPr>
        </p:nvSpPr>
        <p:spPr>
          <a:xfrm>
            <a:off x="5221862" y="1719618"/>
            <a:ext cx="5948831" cy="4334629"/>
          </a:xfrm>
        </p:spPr>
        <p:txBody>
          <a:bodyPr anchor="ctr">
            <a:normAutofit lnSpcReduction="10000"/>
          </a:bodyPr>
          <a:lstStyle/>
          <a:p>
            <a:r>
              <a:rPr lang="en-US" sz="2400" dirty="0">
                <a:solidFill>
                  <a:srgbClr val="FEFFFF"/>
                </a:solidFill>
              </a:rPr>
              <a:t>The chosen arbitrator.</a:t>
            </a:r>
          </a:p>
          <a:p>
            <a:r>
              <a:rPr lang="en-US" sz="2400" dirty="0">
                <a:solidFill>
                  <a:srgbClr val="FEFFFF"/>
                </a:solidFill>
              </a:rPr>
              <a:t>A copy of the NIA Form.</a:t>
            </a:r>
          </a:p>
          <a:p>
            <a:r>
              <a:rPr lang="en-US" sz="2400" dirty="0">
                <a:solidFill>
                  <a:srgbClr val="FEFFFF"/>
                </a:solidFill>
              </a:rPr>
              <a:t>The Arbitrator Decision Form.</a:t>
            </a:r>
          </a:p>
          <a:p>
            <a:r>
              <a:rPr lang="en-US" sz="2400" dirty="0">
                <a:solidFill>
                  <a:srgbClr val="FEFFFF"/>
                </a:solidFill>
              </a:rPr>
              <a:t>The total arbitration fee.</a:t>
            </a:r>
          </a:p>
          <a:p>
            <a:r>
              <a:rPr lang="en-US" sz="2400" dirty="0">
                <a:solidFill>
                  <a:srgbClr val="FEFFFF"/>
                </a:solidFill>
              </a:rPr>
              <a:t>The deadline to pay the arbitration fee.</a:t>
            </a:r>
          </a:p>
          <a:p>
            <a:r>
              <a:rPr lang="en-US" sz="2400" dirty="0">
                <a:solidFill>
                  <a:srgbClr val="FEFFFF"/>
                </a:solidFill>
              </a:rPr>
              <a:t>Any determination of ineligible claims within a bundle.</a:t>
            </a:r>
          </a:p>
          <a:p>
            <a:r>
              <a:rPr lang="en-US" sz="2400" dirty="0">
                <a:solidFill>
                  <a:srgbClr val="FEFFFF"/>
                </a:solidFill>
              </a:rPr>
              <a:t>A reminder to execute the NDA.</a:t>
            </a:r>
          </a:p>
          <a:p>
            <a:r>
              <a:rPr lang="en-US" sz="2400" dirty="0">
                <a:solidFill>
                  <a:srgbClr val="FEFFFF"/>
                </a:solidFill>
              </a:rPr>
              <a:t>A reminder for both parties to submit in writing what the arbitrator should consider.</a:t>
            </a:r>
          </a:p>
          <a:p>
            <a:r>
              <a:rPr lang="en-US" sz="2400" dirty="0">
                <a:solidFill>
                  <a:srgbClr val="FEFFFF"/>
                </a:solidFill>
              </a:rPr>
              <a:t>A timeline reminder.</a:t>
            </a:r>
          </a:p>
        </p:txBody>
      </p:sp>
      <p:sp>
        <p:nvSpPr>
          <p:cNvPr id="2" name="Slide Number Placeholder 1">
            <a:extLst>
              <a:ext uri="{FF2B5EF4-FFF2-40B4-BE49-F238E27FC236}">
                <a16:creationId xmlns:a16="http://schemas.microsoft.com/office/drawing/2014/main" id="{1F7BFB2A-4E74-4B1B-A1E5-D58760D46E9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131A6C-792C-4812-9223-88D8C86D2D3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6853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8E8D9C-FB02-4C60-BF54-B20E47BF4FEC}"/>
              </a:ext>
            </a:extLst>
          </p:cNvPr>
          <p:cNvSpPr>
            <a:spLocks noGrp="1"/>
          </p:cNvSpPr>
          <p:nvPr>
            <p:ph type="title"/>
          </p:nvPr>
        </p:nvSpPr>
        <p:spPr>
          <a:xfrm>
            <a:off x="640079" y="2053641"/>
            <a:ext cx="3669161" cy="2760098"/>
          </a:xfrm>
        </p:spPr>
        <p:txBody>
          <a:bodyPr>
            <a:normAutofit fontScale="90000"/>
          </a:bodyPr>
          <a:lstStyle/>
          <a:p>
            <a:r>
              <a:rPr lang="en-US" dirty="0">
                <a:solidFill>
                  <a:srgbClr val="FFFFFF"/>
                </a:solidFill>
              </a:rPr>
              <a:t>Virginia Arbitrator Decision Reporting Form</a:t>
            </a:r>
          </a:p>
        </p:txBody>
      </p:sp>
      <p:sp>
        <p:nvSpPr>
          <p:cNvPr id="3" name="Slide Number Placeholder 2">
            <a:extLst>
              <a:ext uri="{FF2B5EF4-FFF2-40B4-BE49-F238E27FC236}">
                <a16:creationId xmlns:a16="http://schemas.microsoft.com/office/drawing/2014/main" id="{52A52982-D0C0-4C50-97C9-B6808FBED13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131A6C-792C-4812-9223-88D8C86D2D3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99493ADC-B437-499C-80AF-EE03ED56BBA4}"/>
              </a:ext>
            </a:extLst>
          </p:cNvPr>
          <p:cNvPicPr>
            <a:picLocks noChangeAspect="1"/>
          </p:cNvPicPr>
          <p:nvPr/>
        </p:nvPicPr>
        <p:blipFill>
          <a:blip r:embed="rId4"/>
          <a:stretch>
            <a:fillRect/>
          </a:stretch>
        </p:blipFill>
        <p:spPr>
          <a:xfrm>
            <a:off x="5750485" y="0"/>
            <a:ext cx="5137173" cy="6858000"/>
          </a:xfrm>
          <a:prstGeom prst="rect">
            <a:avLst/>
          </a:prstGeom>
        </p:spPr>
      </p:pic>
    </p:spTree>
    <p:extLst>
      <p:ext uri="{BB962C8B-B14F-4D97-AF65-F5344CB8AC3E}">
        <p14:creationId xmlns:p14="http://schemas.microsoft.com/office/powerpoint/2010/main" val="3941535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44" name="Group 43">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45"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6"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7"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2" name="Title 1">
            <a:extLst>
              <a:ext uri="{FF2B5EF4-FFF2-40B4-BE49-F238E27FC236}">
                <a16:creationId xmlns:a16="http://schemas.microsoft.com/office/drawing/2014/main" id="{3B59B53C-C553-48DB-9665-2012985A9F3A}"/>
              </a:ext>
            </a:extLst>
          </p:cNvPr>
          <p:cNvSpPr>
            <a:spLocks noGrp="1"/>
          </p:cNvSpPr>
          <p:nvPr>
            <p:ph type="title"/>
          </p:nvPr>
        </p:nvSpPr>
        <p:spPr>
          <a:xfrm>
            <a:off x="1098468" y="885651"/>
            <a:ext cx="3229803" cy="4624603"/>
          </a:xfrm>
        </p:spPr>
        <p:txBody>
          <a:bodyPr>
            <a:normAutofit/>
          </a:bodyPr>
          <a:lstStyle/>
          <a:p>
            <a:pPr algn="ctr"/>
            <a:r>
              <a:rPr lang="en-US" sz="4000" b="1" dirty="0">
                <a:solidFill>
                  <a:srgbClr val="FFFFFF"/>
                </a:solidFill>
              </a:rPr>
              <a:t>Arbitration Decision: Making a Determination</a:t>
            </a:r>
          </a:p>
        </p:txBody>
      </p:sp>
      <p:sp>
        <p:nvSpPr>
          <p:cNvPr id="3" name="Content Placeholder 2">
            <a:extLst>
              <a:ext uri="{FF2B5EF4-FFF2-40B4-BE49-F238E27FC236}">
                <a16:creationId xmlns:a16="http://schemas.microsoft.com/office/drawing/2014/main" id="{73F54CAD-C551-488F-90BD-40DEC0B8A3C0}"/>
              </a:ext>
            </a:extLst>
          </p:cNvPr>
          <p:cNvSpPr>
            <a:spLocks noGrp="1"/>
          </p:cNvSpPr>
          <p:nvPr>
            <p:ph idx="1"/>
          </p:nvPr>
        </p:nvSpPr>
        <p:spPr>
          <a:xfrm>
            <a:off x="4978708" y="516101"/>
            <a:ext cx="6525220" cy="5710964"/>
          </a:xfrm>
        </p:spPr>
        <p:txBody>
          <a:bodyPr anchor="ctr">
            <a:normAutofit/>
          </a:bodyPr>
          <a:lstStyle/>
          <a:p>
            <a:pPr marL="0" indent="0">
              <a:buNone/>
            </a:pPr>
            <a:r>
              <a:rPr lang="en-US" sz="2200" b="1" dirty="0"/>
              <a:t>What MUST be considered:</a:t>
            </a:r>
          </a:p>
          <a:p>
            <a:r>
              <a:rPr lang="en-US" sz="2000" dirty="0"/>
              <a:t>The evidence and methodology submitted by the parties to assert their final offer is reasonable.</a:t>
            </a:r>
          </a:p>
          <a:p>
            <a:r>
              <a:rPr lang="en-US" sz="2000" dirty="0"/>
              <a:t>Patient characteristics and the circumstances and complexity of the case, including time and place of service and type of facility.</a:t>
            </a:r>
          </a:p>
          <a:p>
            <a:pPr marL="0" indent="0">
              <a:buNone/>
            </a:pPr>
            <a:r>
              <a:rPr lang="en-US" sz="2200" b="1" dirty="0"/>
              <a:t>What MAY be considered:</a:t>
            </a:r>
          </a:p>
          <a:p>
            <a:r>
              <a:rPr lang="en-US" sz="2000" dirty="0"/>
              <a:t>Other information the party believes is relevant, and information requested by the arbitrator, but only as part of the original submission to the arbitrator.</a:t>
            </a:r>
          </a:p>
          <a:p>
            <a:r>
              <a:rPr lang="en-US" sz="2000" dirty="0"/>
              <a:t>Arbitrator may request the parties to indicate their argument as to whether Virginia's commercially reasonable data set should be used.</a:t>
            </a:r>
          </a:p>
          <a:p>
            <a:pPr lvl="1"/>
            <a:r>
              <a:rPr lang="en-US" sz="1800" dirty="0"/>
              <a:t>Data sets can only be used if provided in the parties’ original written submission</a:t>
            </a:r>
            <a:r>
              <a:rPr lang="en-US" sz="2000" dirty="0"/>
              <a:t>.</a:t>
            </a:r>
          </a:p>
        </p:txBody>
      </p:sp>
      <p:sp>
        <p:nvSpPr>
          <p:cNvPr id="4" name="Slide Number Placeholder 3">
            <a:extLst>
              <a:ext uri="{FF2B5EF4-FFF2-40B4-BE49-F238E27FC236}">
                <a16:creationId xmlns:a16="http://schemas.microsoft.com/office/drawing/2014/main" id="{F6731E95-D55C-4BEF-A39A-5A6AE81B5FE2}"/>
              </a:ext>
            </a:extLst>
          </p:cNvPr>
          <p:cNvSpPr>
            <a:spLocks noGrp="1"/>
          </p:cNvSpPr>
          <p:nvPr>
            <p:ph type="sldNum" sz="quarter" idx="12"/>
          </p:nvPr>
        </p:nvSpPr>
        <p:spPr>
          <a:xfrm>
            <a:off x="10707624" y="6382512"/>
            <a:ext cx="685800" cy="320040"/>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7F131A6C-792C-4812-9223-88D8C86D2D3B}" type="slidenum">
              <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13</a:t>
            </a:fld>
            <a:endParaRPr kumimoji="0" lang="en-US" sz="10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4353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09320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E04E4B7-E7DE-415D-9372-C0AB6F4AD2C0}"/>
              </a:ext>
            </a:extLst>
          </p:cNvPr>
          <p:cNvSpPr>
            <a:spLocks noGrp="1"/>
          </p:cNvSpPr>
          <p:nvPr>
            <p:ph type="title"/>
          </p:nvPr>
        </p:nvSpPr>
        <p:spPr>
          <a:xfrm>
            <a:off x="524741" y="620392"/>
            <a:ext cx="3808268" cy="5504688"/>
          </a:xfrm>
        </p:spPr>
        <p:txBody>
          <a:bodyPr>
            <a:normAutofit/>
          </a:bodyPr>
          <a:lstStyle/>
          <a:p>
            <a:r>
              <a:rPr lang="en-US" sz="6000">
                <a:solidFill>
                  <a:schemeClr val="bg1"/>
                </a:solidFill>
              </a:rPr>
              <a:t>Data Sets</a:t>
            </a:r>
          </a:p>
        </p:txBody>
      </p:sp>
      <p:sp>
        <p:nvSpPr>
          <p:cNvPr id="4" name="Slide Number Placeholder 3">
            <a:extLst>
              <a:ext uri="{FF2B5EF4-FFF2-40B4-BE49-F238E27FC236}">
                <a16:creationId xmlns:a16="http://schemas.microsoft.com/office/drawing/2014/main" id="{C93F56BA-1DD8-4794-AB78-9237463326A9}"/>
              </a:ext>
            </a:extLst>
          </p:cNvPr>
          <p:cNvSpPr>
            <a:spLocks noGrp="1"/>
          </p:cNvSpPr>
          <p:nvPr>
            <p:ph type="sldNum" sz="quarter" idx="12"/>
          </p:nvPr>
        </p:nvSpPr>
        <p:spPr>
          <a:xfrm>
            <a:off x="8610600" y="6356350"/>
            <a:ext cx="2743200" cy="365125"/>
          </a:xfrm>
        </p:spPr>
        <p:txBody>
          <a:bodyPr>
            <a:normAutofit/>
          </a:bodyPr>
          <a:lstStyle/>
          <a:p>
            <a:pPr marL="0" marR="0" lvl="0" indent="0" defTabSz="914400" rtl="0" eaLnBrk="1" fontAlgn="auto" latinLnBrk="0" hangingPunct="1">
              <a:spcBef>
                <a:spcPts val="0"/>
              </a:spcBef>
              <a:spcAft>
                <a:spcPts val="600"/>
              </a:spcAft>
              <a:buClrTx/>
              <a:buSzTx/>
              <a:buFontTx/>
              <a:buNone/>
              <a:tabLst/>
              <a:defRPr/>
            </a:pPr>
            <a:fld id="{7F131A6C-792C-4812-9223-88D8C86D2D3B}" type="slidenum">
              <a:rPr kumimoji="0" lang="en-US" b="0" i="0" u="none" strike="noStrike" kern="1200" cap="none" spc="0" normalizeH="0" baseline="0" noProof="0" smtClean="0">
                <a:ln>
                  <a:noFill/>
                </a:ln>
                <a:effectLst/>
                <a:uLnTx/>
                <a:uFillTx/>
                <a:latin typeface="Calibri" panose="020F0502020204030204"/>
                <a:ea typeface="+mn-ea"/>
                <a:cs typeface="+mn-cs"/>
              </a:rPr>
              <a:pPr marL="0" marR="0" lvl="0" indent="0" defTabSz="914400" rtl="0" eaLnBrk="1" fontAlgn="auto" latinLnBrk="0" hangingPunct="1">
                <a:spcBef>
                  <a:spcPts val="0"/>
                </a:spcBef>
                <a:spcAft>
                  <a:spcPts val="600"/>
                </a:spcAft>
                <a:buClrTx/>
                <a:buSzTx/>
                <a:buFontTx/>
                <a:buNone/>
                <a:tabLst/>
                <a:defRPr/>
              </a:pPr>
              <a:t>14</a:t>
            </a:fld>
            <a:endParaRPr kumimoji="0" lang="en-US" b="0" i="0" u="none" strike="noStrike" kern="1200" cap="none" spc="0" normalizeH="0" baseline="0" noProof="0">
              <a:ln>
                <a:noFill/>
              </a:ln>
              <a:effectLst/>
              <a:uLnTx/>
              <a:uFillTx/>
              <a:latin typeface="Calibri" panose="020F0502020204030204"/>
              <a:ea typeface="+mn-ea"/>
              <a:cs typeface="+mn-cs"/>
            </a:endParaRPr>
          </a:p>
        </p:txBody>
      </p:sp>
      <p:graphicFrame>
        <p:nvGraphicFramePr>
          <p:cNvPr id="6" name="Content Placeholder 2">
            <a:extLst>
              <a:ext uri="{FF2B5EF4-FFF2-40B4-BE49-F238E27FC236}">
                <a16:creationId xmlns:a16="http://schemas.microsoft.com/office/drawing/2014/main" id="{ACF9B68F-5FD7-4E66-A2EE-FE00B759EA80}"/>
              </a:ext>
            </a:extLst>
          </p:cNvPr>
          <p:cNvGraphicFramePr>
            <a:graphicFrameLocks noGrp="1"/>
          </p:cNvGraphicFramePr>
          <p:nvPr>
            <p:ph idx="1"/>
            <p:extLst>
              <p:ext uri="{D42A27DB-BD31-4B8C-83A1-F6EECF244321}">
                <p14:modId xmlns:p14="http://schemas.microsoft.com/office/powerpoint/2010/main" val="3865650953"/>
              </p:ext>
            </p:extLst>
          </p:nvPr>
        </p:nvGraphicFramePr>
        <p:xfrm>
          <a:off x="5468389"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0482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1">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BA26874-E579-4D84-AC09-F2976093C00B}"/>
              </a:ext>
            </a:extLst>
          </p:cNvPr>
          <p:cNvSpPr>
            <a:spLocks noGrp="1"/>
          </p:cNvSpPr>
          <p:nvPr>
            <p:ph type="title"/>
          </p:nvPr>
        </p:nvSpPr>
        <p:spPr>
          <a:xfrm>
            <a:off x="656823" y="962166"/>
            <a:ext cx="3103808" cy="4421876"/>
          </a:xfrm>
        </p:spPr>
        <p:txBody>
          <a:bodyPr anchor="t">
            <a:normAutofit/>
          </a:bodyPr>
          <a:lstStyle/>
          <a:p>
            <a:pPr algn="r"/>
            <a:r>
              <a:rPr lang="en-US" sz="4000" dirty="0"/>
              <a:t>Using Data Sets in Arbitration Decision</a:t>
            </a:r>
          </a:p>
        </p:txBody>
      </p:sp>
      <p:sp>
        <p:nvSpPr>
          <p:cNvPr id="3" name="Content Placeholder 2">
            <a:extLst>
              <a:ext uri="{FF2B5EF4-FFF2-40B4-BE49-F238E27FC236}">
                <a16:creationId xmlns:a16="http://schemas.microsoft.com/office/drawing/2014/main" id="{8CA7A621-EF89-411D-8CE8-89ECF1AE814F}"/>
              </a:ext>
            </a:extLst>
          </p:cNvPr>
          <p:cNvSpPr>
            <a:spLocks noGrp="1"/>
          </p:cNvSpPr>
          <p:nvPr>
            <p:ph idx="1"/>
          </p:nvPr>
        </p:nvSpPr>
        <p:spPr>
          <a:xfrm>
            <a:off x="4088929" y="962166"/>
            <a:ext cx="6858113" cy="5137691"/>
          </a:xfrm>
        </p:spPr>
        <p:txBody>
          <a:bodyPr anchor="t">
            <a:normAutofit/>
          </a:bodyPr>
          <a:lstStyle/>
          <a:p>
            <a:r>
              <a:rPr lang="en-US" sz="2000" dirty="0"/>
              <a:t>The data set can be used to provide carriers, providers, and arbitrators with data to assist in determining commercially reasonable payments and resolving payment disputes.</a:t>
            </a:r>
          </a:p>
          <a:p>
            <a:r>
              <a:rPr lang="en-US" sz="2000" dirty="0"/>
              <a:t>The data set currently shows a combined in and out of network median allowed amount.</a:t>
            </a:r>
          </a:p>
          <a:p>
            <a:r>
              <a:rPr lang="en-US" sz="2000" dirty="0"/>
              <a:t>The original data set is based upon the most recently available full calendar year of claims data. </a:t>
            </a:r>
          </a:p>
          <a:p>
            <a:r>
              <a:rPr lang="en-US" sz="2000" dirty="0"/>
              <a:t>The data set for each subsequent year shall be adjusted by applying the Consumer Price Index-Medical Component as published by the Bureau of Labor Statistics of the U.S. Department of Labor to the previous year's data set.</a:t>
            </a:r>
          </a:p>
          <a:p>
            <a:r>
              <a:rPr lang="en-US" sz="2000" dirty="0"/>
              <a:t>Virginia does not require that the data set be considered in making the arbitration decision.</a:t>
            </a:r>
          </a:p>
          <a:p>
            <a:r>
              <a:rPr lang="en-US" sz="2000" dirty="0"/>
              <a:t>If the parties do not submit information from the data set as part of their written submission, the arbitrator cannot use the data set in the decision.</a:t>
            </a:r>
          </a:p>
        </p:txBody>
      </p:sp>
      <p:sp>
        <p:nvSpPr>
          <p:cNvPr id="24" name="Rectangle 23">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100000">
                <a:schemeClr val="accent1">
                  <a:lumMod val="50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76000"/>
                </a:srgbClr>
              </a:gs>
              <a:gs pos="100000">
                <a:schemeClr val="accent1"/>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0F0DACBD-D266-421A-AB8B-50FDCDCED830}"/>
              </a:ext>
            </a:extLst>
          </p:cNvPr>
          <p:cNvSpPr>
            <a:spLocks noGrp="1"/>
          </p:cNvSpPr>
          <p:nvPr>
            <p:ph type="sldNum" sz="quarter" idx="12"/>
          </p:nvPr>
        </p:nvSpPr>
        <p:spPr>
          <a:xfrm>
            <a:off x="11704320" y="6455431"/>
            <a:ext cx="445913"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7F131A6C-792C-4812-9223-88D8C86D2D3B}" type="slidenum">
              <a:rPr kumimoji="0" lang="en-US" sz="11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15</a:t>
            </a:fld>
            <a:endParaRPr kumimoji="0" lang="en-US" sz="11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9055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6">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4">
            <a:extLst>
              <a:ext uri="{FF2B5EF4-FFF2-40B4-BE49-F238E27FC236}">
                <a16:creationId xmlns:a16="http://schemas.microsoft.com/office/drawing/2014/main" id="{606D08B6-0379-46E2-9F7E-C2F13C89895C}"/>
              </a:ext>
            </a:extLst>
          </p:cNvPr>
          <p:cNvSpPr>
            <a:spLocks noGrp="1"/>
          </p:cNvSpPr>
          <p:nvPr>
            <p:ph type="title"/>
          </p:nvPr>
        </p:nvSpPr>
        <p:spPr>
          <a:xfrm>
            <a:off x="826396" y="586855"/>
            <a:ext cx="4230100" cy="3387497"/>
          </a:xfrm>
        </p:spPr>
        <p:txBody>
          <a:bodyPr anchor="b">
            <a:normAutofit/>
          </a:bodyPr>
          <a:lstStyle/>
          <a:p>
            <a:pPr algn="r"/>
            <a:r>
              <a:rPr lang="en-US" sz="4000" b="1" dirty="0">
                <a:solidFill>
                  <a:srgbClr val="FFFFFF"/>
                </a:solidFill>
              </a:rPr>
              <a:t>Required Arbitrator Decision</a:t>
            </a:r>
            <a:r>
              <a:rPr lang="en-US" sz="4000" b="1" dirty="0">
                <a:solidFill>
                  <a:srgbClr val="FF0000"/>
                </a:solidFill>
              </a:rPr>
              <a:t> </a:t>
            </a:r>
            <a:r>
              <a:rPr lang="en-US" sz="4000" b="1" dirty="0">
                <a:solidFill>
                  <a:srgbClr val="FFFFFF"/>
                </a:solidFill>
              </a:rPr>
              <a:t>Submission</a:t>
            </a:r>
          </a:p>
        </p:txBody>
      </p:sp>
      <p:sp>
        <p:nvSpPr>
          <p:cNvPr id="6" name="Content Placeholder 5">
            <a:extLst>
              <a:ext uri="{FF2B5EF4-FFF2-40B4-BE49-F238E27FC236}">
                <a16:creationId xmlns:a16="http://schemas.microsoft.com/office/drawing/2014/main" id="{A80F119A-8DFB-4FCB-9922-A4606F3640A6}"/>
              </a:ext>
            </a:extLst>
          </p:cNvPr>
          <p:cNvSpPr>
            <a:spLocks noGrp="1"/>
          </p:cNvSpPr>
          <p:nvPr>
            <p:ph idx="1"/>
          </p:nvPr>
        </p:nvSpPr>
        <p:spPr>
          <a:xfrm>
            <a:off x="6503158" y="649480"/>
            <a:ext cx="4862447" cy="5546047"/>
          </a:xfrm>
        </p:spPr>
        <p:txBody>
          <a:bodyPr anchor="ctr">
            <a:normAutofit/>
          </a:bodyPr>
          <a:lstStyle/>
          <a:p>
            <a:pPr marL="0" indent="0">
              <a:buNone/>
            </a:pPr>
            <a:r>
              <a:rPr lang="en-US" sz="2000" b="1"/>
              <a:t>Provide to BBVA and Parties to Arbitration:</a:t>
            </a:r>
          </a:p>
          <a:p>
            <a:r>
              <a:rPr lang="en-US" sz="2000"/>
              <a:t>The completed ADR form.</a:t>
            </a:r>
          </a:p>
          <a:p>
            <a:r>
              <a:rPr lang="en-US" sz="2000"/>
              <a:t>The corresponding NIA form, with attachments.</a:t>
            </a:r>
          </a:p>
          <a:p>
            <a:r>
              <a:rPr lang="en-US" sz="2000"/>
              <a:t>A copy of the written decision, that includes an explanation of the basis for the decision and factors relied upon.</a:t>
            </a:r>
          </a:p>
          <a:p>
            <a:r>
              <a:rPr lang="en-US" sz="2000" i="1" u="sng"/>
              <a:t>Do not provide </a:t>
            </a:r>
            <a:r>
              <a:rPr lang="en-US" sz="2000" i="1"/>
              <a:t>the written submissions of each party to BBVA unless requested</a:t>
            </a:r>
            <a:r>
              <a:rPr lang="en-US" sz="2000"/>
              <a:t>.</a:t>
            </a:r>
          </a:p>
          <a:p>
            <a:pPr marL="0" indent="0">
              <a:buNone/>
            </a:pPr>
            <a:r>
              <a:rPr lang="en-US" sz="2000" b="1"/>
              <a:t>Provide Only to Parties to Arbitration:</a:t>
            </a:r>
          </a:p>
          <a:p>
            <a:r>
              <a:rPr lang="en-US" sz="2000"/>
              <a:t>The arbitrator should send a </a:t>
            </a:r>
            <a:r>
              <a:rPr lang="en-US" sz="2000" u="sng"/>
              <a:t>second</a:t>
            </a:r>
            <a:r>
              <a:rPr lang="en-US" sz="2000"/>
              <a:t> email to both parties with each parties’ original written submission and the completed ADR form.</a:t>
            </a:r>
          </a:p>
          <a:p>
            <a:endParaRPr lang="en-US" sz="2000"/>
          </a:p>
        </p:txBody>
      </p:sp>
      <p:sp>
        <p:nvSpPr>
          <p:cNvPr id="2" name="Slide Number Placeholder 1">
            <a:extLst>
              <a:ext uri="{FF2B5EF4-FFF2-40B4-BE49-F238E27FC236}">
                <a16:creationId xmlns:a16="http://schemas.microsoft.com/office/drawing/2014/main" id="{F06E7F0B-72B2-4E03-B82C-DF0C7F60337D}"/>
              </a:ext>
            </a:extLst>
          </p:cNvPr>
          <p:cNvSpPr>
            <a:spLocks noGrp="1"/>
          </p:cNvSpPr>
          <p:nvPr>
            <p:ph type="sldNum" sz="quarter" idx="12"/>
          </p:nvPr>
        </p:nvSpPr>
        <p:spPr>
          <a:xfrm>
            <a:off x="11704320" y="6455664"/>
            <a:ext cx="448056" cy="365125"/>
          </a:xfrm>
        </p:spPr>
        <p:txBody>
          <a:bodyPr>
            <a:normAutofit/>
          </a:bodyPr>
          <a:lstStyle/>
          <a:p>
            <a:pPr marL="0" marR="0" lvl="0" indent="0" defTabSz="914400" rtl="0" eaLnBrk="1" fontAlgn="auto" latinLnBrk="0" hangingPunct="1">
              <a:spcBef>
                <a:spcPts val="0"/>
              </a:spcBef>
              <a:spcAft>
                <a:spcPts val="600"/>
              </a:spcAft>
              <a:buClrTx/>
              <a:buSzTx/>
              <a:buFontTx/>
              <a:buNone/>
              <a:tabLst/>
              <a:defRPr/>
            </a:pPr>
            <a:fld id="{7F131A6C-792C-4812-9223-88D8C86D2D3B}" type="slidenum">
              <a:rPr kumimoji="0" lang="en-US" sz="1100" b="0" i="0" u="none" strike="noStrike" kern="1200" cap="none" spc="0" normalizeH="0" baseline="0" noProof="0">
                <a:ln>
                  <a:noFill/>
                </a:ln>
                <a:solidFill>
                  <a:schemeClr val="tx1">
                    <a:lumMod val="50000"/>
                    <a:lumOff val="50000"/>
                  </a:schemeClr>
                </a:solidFill>
                <a:effectLst/>
                <a:uLnTx/>
                <a:uFillTx/>
                <a:latin typeface="Calibri" panose="020F0502020204030204"/>
                <a:ea typeface="+mn-ea"/>
                <a:cs typeface="+mn-cs"/>
              </a:rPr>
              <a:pPr marL="0" marR="0" lvl="0" indent="0" defTabSz="914400" rtl="0" eaLnBrk="1" fontAlgn="auto" latinLnBrk="0" hangingPunct="1">
                <a:spcBef>
                  <a:spcPts val="0"/>
                </a:spcBef>
                <a:spcAft>
                  <a:spcPts val="600"/>
                </a:spcAft>
                <a:buClrTx/>
                <a:buSzTx/>
                <a:buFontTx/>
                <a:buNone/>
                <a:tabLst/>
                <a:defRPr/>
              </a:pPr>
              <a:t>16</a:t>
            </a:fld>
            <a:endParaRPr kumimoji="0" lang="en-US" sz="1100" b="0" i="0" u="none" strike="noStrike" kern="1200" cap="none" spc="0" normalizeH="0" baseline="0" noProof="0">
              <a:ln>
                <a:noFill/>
              </a:ln>
              <a:solidFill>
                <a:schemeClr val="tx1">
                  <a:lumMod val="50000"/>
                  <a:lumOff val="50000"/>
                </a:scheme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7855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EDAC35-00E6-420A-8190-B3E2962836CF}"/>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What should be included in arbitrator’s written decision:</a:t>
            </a:r>
          </a:p>
        </p:txBody>
      </p:sp>
      <p:sp>
        <p:nvSpPr>
          <p:cNvPr id="3" name="Content Placeholder 2">
            <a:extLst>
              <a:ext uri="{FF2B5EF4-FFF2-40B4-BE49-F238E27FC236}">
                <a16:creationId xmlns:a16="http://schemas.microsoft.com/office/drawing/2014/main" id="{FA11770A-FCA5-46C3-8497-E2310707E0B7}"/>
              </a:ext>
            </a:extLst>
          </p:cNvPr>
          <p:cNvSpPr>
            <a:spLocks noGrp="1"/>
          </p:cNvSpPr>
          <p:nvPr>
            <p:ph idx="1"/>
          </p:nvPr>
        </p:nvSpPr>
        <p:spPr>
          <a:xfrm>
            <a:off x="4810259" y="649480"/>
            <a:ext cx="6555347" cy="5546047"/>
          </a:xfrm>
        </p:spPr>
        <p:txBody>
          <a:bodyPr anchor="t">
            <a:normAutofit/>
          </a:bodyPr>
          <a:lstStyle/>
          <a:p>
            <a:r>
              <a:rPr lang="en-US" sz="2000" dirty="0"/>
              <a:t>The requirement for the arbitrator to choose one of the party’s final offer;</a:t>
            </a:r>
          </a:p>
          <a:p>
            <a:r>
              <a:rPr lang="en-US" sz="2000" dirty="0"/>
              <a:t>The factors that must and may be considered in the decision, indicating how each factor weighed into the decision; </a:t>
            </a:r>
          </a:p>
          <a:p>
            <a:r>
              <a:rPr lang="en-US" sz="2000" dirty="0"/>
              <a:t>The factors submitted by each party to support their offers, discussing how the information did or did not support the arbitrator's decision.</a:t>
            </a:r>
          </a:p>
          <a:p>
            <a:r>
              <a:rPr lang="en-US" sz="2000" dirty="0"/>
              <a:t>A discussion of why the selected offer is a commercially reasonable amount based on payments for similar services provided in a similar geographic area; </a:t>
            </a:r>
          </a:p>
          <a:p>
            <a:pPr lvl="1"/>
            <a:r>
              <a:rPr lang="en-US" sz="1600" dirty="0"/>
              <a:t>If Virginia’s commercially reasonable data set was not used in the arbitrator’s decision, an explanation of why not, and a reference to the specific data that was used, including information about the circumstances of the data, such as whether similar patient characteristics and circumstances existed, services were rendered in a similar geographic area, and similar services were provided; and</a:t>
            </a:r>
          </a:p>
          <a:p>
            <a:pPr lvl="1"/>
            <a:r>
              <a:rPr lang="en-US" sz="1600" dirty="0"/>
              <a:t>Any suggestions to the parties about how they can improve their written submissions.</a:t>
            </a:r>
          </a:p>
          <a:p>
            <a:pPr lvl="1"/>
            <a:endParaRPr lang="en-US" sz="1400" dirty="0"/>
          </a:p>
          <a:p>
            <a:pPr marL="0" indent="0">
              <a:buNone/>
            </a:pPr>
            <a:endParaRPr lang="en-US" sz="2000" dirty="0"/>
          </a:p>
          <a:p>
            <a:pPr marL="0" indent="0">
              <a:buNone/>
            </a:pPr>
            <a:endParaRPr lang="en-US" sz="2000" dirty="0"/>
          </a:p>
          <a:p>
            <a:endParaRPr lang="en-US" sz="2000" dirty="0"/>
          </a:p>
        </p:txBody>
      </p:sp>
      <p:sp>
        <p:nvSpPr>
          <p:cNvPr id="4" name="Slide Number Placeholder 3">
            <a:extLst>
              <a:ext uri="{FF2B5EF4-FFF2-40B4-BE49-F238E27FC236}">
                <a16:creationId xmlns:a16="http://schemas.microsoft.com/office/drawing/2014/main" id="{3F83EC0A-2E30-4724-A982-CFC8AF052A8F}"/>
              </a:ext>
            </a:extLst>
          </p:cNvPr>
          <p:cNvSpPr>
            <a:spLocks noGrp="1"/>
          </p:cNvSpPr>
          <p:nvPr>
            <p:ph type="sldNum" sz="quarter" idx="12"/>
          </p:nvPr>
        </p:nvSpPr>
        <p:spPr>
          <a:xfrm>
            <a:off x="11704320" y="6455664"/>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7F131A6C-792C-4812-9223-88D8C86D2D3B}" type="slidenum">
              <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17</a:t>
            </a:fld>
            <a:endParaRPr kumimoji="0" lang="en-US" sz="11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96433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ED7D31"/>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472999-AC59-469D-A81C-F8C70350FA09}"/>
              </a:ext>
            </a:extLst>
          </p:cNvPr>
          <p:cNvSpPr>
            <a:spLocks noGrp="1"/>
          </p:cNvSpPr>
          <p:nvPr>
            <p:ph type="title"/>
          </p:nvPr>
        </p:nvSpPr>
        <p:spPr>
          <a:xfrm>
            <a:off x="992206" y="1608667"/>
            <a:ext cx="2823275" cy="4501127"/>
          </a:xfrm>
        </p:spPr>
        <p:txBody>
          <a:bodyPr anchor="t">
            <a:normAutofit/>
          </a:bodyPr>
          <a:lstStyle/>
          <a:p>
            <a:pPr algn="r"/>
            <a:r>
              <a:rPr lang="en-US" sz="3200" dirty="0">
                <a:solidFill>
                  <a:srgbClr val="FFFFFF"/>
                </a:solidFill>
              </a:rPr>
              <a:t>Bundled Claims</a:t>
            </a:r>
          </a:p>
        </p:txBody>
      </p:sp>
      <p:sp>
        <p:nvSpPr>
          <p:cNvPr id="4" name="Content Placeholder 3">
            <a:extLst>
              <a:ext uri="{FF2B5EF4-FFF2-40B4-BE49-F238E27FC236}">
                <a16:creationId xmlns:a16="http://schemas.microsoft.com/office/drawing/2014/main" id="{758B1879-E32F-49A2-B0DA-259DD9C7B4B6}"/>
              </a:ext>
            </a:extLst>
          </p:cNvPr>
          <p:cNvSpPr>
            <a:spLocks noGrp="1"/>
          </p:cNvSpPr>
          <p:nvPr>
            <p:ph sz="half" idx="1"/>
          </p:nvPr>
        </p:nvSpPr>
        <p:spPr>
          <a:xfrm>
            <a:off x="4547698" y="1608667"/>
            <a:ext cx="3421958" cy="4501127"/>
          </a:xfrm>
        </p:spPr>
        <p:txBody>
          <a:bodyPr>
            <a:normAutofit/>
          </a:bodyPr>
          <a:lstStyle/>
          <a:p>
            <a:r>
              <a:rPr lang="en-US" sz="1900"/>
              <a:t>Virginia does not have a limit on the number or dollar amount of claims.</a:t>
            </a:r>
          </a:p>
          <a:p>
            <a:r>
              <a:rPr lang="en-US" sz="1900"/>
              <a:t>Claims must have occurred within 2 months of each other and be related to the same health care professional (not a provider group), same carrier (not carrier group), and the same or similar CPT code.</a:t>
            </a:r>
          </a:p>
          <a:p>
            <a:r>
              <a:rPr lang="en-US" sz="1900"/>
              <a:t>The Bureau will rely on the parties or the arbitrator to verify that claims are correctly bundled, especially as far as similar CPT codes.</a:t>
            </a:r>
          </a:p>
          <a:p>
            <a:endParaRPr lang="en-US" sz="1900"/>
          </a:p>
          <a:p>
            <a:endParaRPr lang="en-US" sz="1900"/>
          </a:p>
          <a:p>
            <a:endParaRPr lang="en-US" sz="1900"/>
          </a:p>
          <a:p>
            <a:endParaRPr lang="en-US" sz="1900"/>
          </a:p>
          <a:p>
            <a:endParaRPr lang="en-US" sz="1900"/>
          </a:p>
        </p:txBody>
      </p:sp>
      <p:sp>
        <p:nvSpPr>
          <p:cNvPr id="14" name="Content Placeholder 13">
            <a:extLst>
              <a:ext uri="{FF2B5EF4-FFF2-40B4-BE49-F238E27FC236}">
                <a16:creationId xmlns:a16="http://schemas.microsoft.com/office/drawing/2014/main" id="{B2047051-C2D1-41F5-961F-271FB3F04C3B}"/>
              </a:ext>
            </a:extLst>
          </p:cNvPr>
          <p:cNvSpPr>
            <a:spLocks noGrp="1"/>
          </p:cNvSpPr>
          <p:nvPr>
            <p:ph sz="half" idx="2"/>
          </p:nvPr>
        </p:nvSpPr>
        <p:spPr>
          <a:xfrm>
            <a:off x="8289696" y="1608667"/>
            <a:ext cx="3421957" cy="4501127"/>
          </a:xfrm>
        </p:spPr>
        <p:txBody>
          <a:bodyPr>
            <a:normAutofit/>
          </a:bodyPr>
          <a:lstStyle/>
          <a:p>
            <a:r>
              <a:rPr lang="en-US" sz="2000" dirty="0"/>
              <a:t>Bundled claim fees listed for arbitrators are the fee for the entire bundle - not per claim.</a:t>
            </a:r>
          </a:p>
          <a:p>
            <a:r>
              <a:rPr lang="en-US" sz="2000" dirty="0"/>
              <a:t>Arbitrator should verify they have indicated their fee correctly. </a:t>
            </a:r>
          </a:p>
          <a:p>
            <a:r>
              <a:rPr lang="en-US" sz="2000" dirty="0"/>
              <a:t>Virginia does not have a mechanism for a separate per claim fee on bundled cases.</a:t>
            </a:r>
          </a:p>
          <a:p>
            <a:endParaRPr lang="en-US" sz="2000" dirty="0"/>
          </a:p>
        </p:txBody>
      </p:sp>
      <p:sp>
        <p:nvSpPr>
          <p:cNvPr id="3" name="Slide Number Placeholder 2">
            <a:extLst>
              <a:ext uri="{FF2B5EF4-FFF2-40B4-BE49-F238E27FC236}">
                <a16:creationId xmlns:a16="http://schemas.microsoft.com/office/drawing/2014/main" id="{5D2D35CE-A47E-4556-BA49-1EB5A6914562}"/>
              </a:ext>
            </a:extLst>
          </p:cNvPr>
          <p:cNvSpPr>
            <a:spLocks noGrp="1"/>
          </p:cNvSpPr>
          <p:nvPr>
            <p:ph type="sldNum" sz="quarter" idx="12"/>
          </p:nvPr>
        </p:nvSpPr>
        <p:spPr>
          <a:xfrm>
            <a:off x="10353368" y="6356350"/>
            <a:ext cx="1358284"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7F131A6C-792C-4812-9223-88D8C86D2D3B}" type="slidenum">
              <a:rPr kumimoji="0" lang="en-US" sz="1050" b="0" i="0" u="none" strike="noStrike" kern="1200" cap="none" spc="0" normalizeH="0" baseline="0" noProof="0">
                <a:ln>
                  <a:noFill/>
                </a:ln>
                <a:solidFill>
                  <a:prstClr val="white">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18</a:t>
            </a:fld>
            <a:endParaRPr kumimoji="0" lang="en-US" sz="1050" b="0" i="0" u="none" strike="noStrike" kern="1200" cap="none" spc="0" normalizeH="0" baseline="0" noProof="0">
              <a:ln>
                <a:noFill/>
              </a:ln>
              <a:solidFill>
                <a:prstClr val="white">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0638254"/>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88A741-5EE6-439C-BD83-233F8862504B}"/>
              </a:ext>
            </a:extLst>
          </p:cNvPr>
          <p:cNvSpPr>
            <a:spLocks noGrp="1"/>
          </p:cNvSpPr>
          <p:nvPr>
            <p:ph type="title"/>
          </p:nvPr>
        </p:nvSpPr>
        <p:spPr>
          <a:xfrm>
            <a:off x="466722" y="586855"/>
            <a:ext cx="3201366" cy="3387497"/>
          </a:xfrm>
        </p:spPr>
        <p:txBody>
          <a:bodyPr anchor="b">
            <a:normAutofit/>
          </a:bodyPr>
          <a:lstStyle/>
          <a:p>
            <a:pPr algn="r"/>
            <a:r>
              <a:rPr lang="en-US" sz="5400" b="1" dirty="0">
                <a:solidFill>
                  <a:srgbClr val="FFFFFF"/>
                </a:solidFill>
              </a:rPr>
              <a:t>Right to Appeal</a:t>
            </a:r>
          </a:p>
        </p:txBody>
      </p:sp>
      <p:sp>
        <p:nvSpPr>
          <p:cNvPr id="3" name="Content Placeholder 2">
            <a:extLst>
              <a:ext uri="{FF2B5EF4-FFF2-40B4-BE49-F238E27FC236}">
                <a16:creationId xmlns:a16="http://schemas.microsoft.com/office/drawing/2014/main" id="{9FF9F9FF-7A56-49F0-9136-0F2F934399C1}"/>
              </a:ext>
            </a:extLst>
          </p:cNvPr>
          <p:cNvSpPr>
            <a:spLocks noGrp="1"/>
          </p:cNvSpPr>
          <p:nvPr>
            <p:ph idx="1"/>
          </p:nvPr>
        </p:nvSpPr>
        <p:spPr>
          <a:xfrm>
            <a:off x="4810259" y="649480"/>
            <a:ext cx="6555347" cy="5546047"/>
          </a:xfrm>
        </p:spPr>
        <p:txBody>
          <a:bodyPr anchor="ctr">
            <a:normAutofit/>
          </a:bodyPr>
          <a:lstStyle/>
          <a:p>
            <a:pPr marL="0" indent="0">
              <a:buNone/>
            </a:pPr>
            <a:r>
              <a:rPr lang="en-US" sz="2000" b="1" dirty="0"/>
              <a:t>Within 30 calendar days of receipt of the arbitrator’s decision, either party may appeal </a:t>
            </a:r>
            <a:r>
              <a:rPr lang="en-US" sz="2000" b="1" u="sng" dirty="0"/>
              <a:t>if</a:t>
            </a:r>
            <a:r>
              <a:rPr lang="en-US" sz="2000" b="1" dirty="0"/>
              <a:t>:</a:t>
            </a:r>
          </a:p>
          <a:p>
            <a:r>
              <a:rPr lang="en-US" sz="2000" dirty="0"/>
              <a:t>The decision was substantially influenced by corruption, fraud, or other undue means;</a:t>
            </a:r>
          </a:p>
          <a:p>
            <a:r>
              <a:rPr lang="en-US" sz="2000" dirty="0"/>
              <a:t>There was evident partiality, corruption, or misconduct prejudicing the rights of any party; </a:t>
            </a:r>
          </a:p>
          <a:p>
            <a:r>
              <a:rPr lang="en-US" sz="2000" dirty="0"/>
              <a:t>The arbitrator exceeded his/her powers; or</a:t>
            </a:r>
          </a:p>
          <a:p>
            <a:r>
              <a:rPr lang="en-US" sz="2000" dirty="0"/>
              <a:t>The arbitrator conducted the proceeding contrary to the requirements of Virginia laws and regulations. </a:t>
            </a:r>
          </a:p>
        </p:txBody>
      </p:sp>
    </p:spTree>
    <p:extLst>
      <p:ext uri="{BB962C8B-B14F-4D97-AF65-F5344CB8AC3E}">
        <p14:creationId xmlns:p14="http://schemas.microsoft.com/office/powerpoint/2010/main" val="198057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Rectangle 37">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10C434-BF4B-4898-A866-C0AC62337258}"/>
              </a:ext>
            </a:extLst>
          </p:cNvPr>
          <p:cNvSpPr>
            <a:spLocks noGrp="1"/>
          </p:cNvSpPr>
          <p:nvPr>
            <p:ph type="title"/>
          </p:nvPr>
        </p:nvSpPr>
        <p:spPr>
          <a:xfrm>
            <a:off x="586478" y="1683756"/>
            <a:ext cx="3115265" cy="2396359"/>
          </a:xfrm>
        </p:spPr>
        <p:txBody>
          <a:bodyPr vert="horz" lIns="91440" tIns="45720" rIns="91440" bIns="45720" rtlCol="0" anchor="b">
            <a:normAutofit/>
          </a:bodyPr>
          <a:lstStyle/>
          <a:p>
            <a:pPr algn="r"/>
            <a:r>
              <a:rPr lang="en-US" sz="4000" b="1" kern="1200">
                <a:solidFill>
                  <a:srgbClr val="FFFFFF"/>
                </a:solidFill>
                <a:latin typeface="+mj-lt"/>
                <a:ea typeface="+mj-ea"/>
                <a:cs typeface="+mj-cs"/>
              </a:rPr>
              <a:t>Overview of today’s presentation:</a:t>
            </a:r>
          </a:p>
        </p:txBody>
      </p:sp>
      <p:graphicFrame>
        <p:nvGraphicFramePr>
          <p:cNvPr id="24" name="TextBox 5">
            <a:extLst>
              <a:ext uri="{FF2B5EF4-FFF2-40B4-BE49-F238E27FC236}">
                <a16:creationId xmlns:a16="http://schemas.microsoft.com/office/drawing/2014/main" id="{BE9C6297-2C65-4D90-8E00-ACEC3E5AD74D}"/>
              </a:ext>
            </a:extLst>
          </p:cNvPr>
          <p:cNvGraphicFramePr/>
          <p:nvPr>
            <p:extLst>
              <p:ext uri="{D42A27DB-BD31-4B8C-83A1-F6EECF244321}">
                <p14:modId xmlns:p14="http://schemas.microsoft.com/office/powerpoint/2010/main" val="281022404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58307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42">
            <a:extLst>
              <a:ext uri="{FF2B5EF4-FFF2-40B4-BE49-F238E27FC236}">
                <a16:creationId xmlns:a16="http://schemas.microsoft.com/office/drawing/2014/main" id="{A495F8E3-5243-4F02-AC53-F05721B35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45" name="Group 44">
            <a:extLst>
              <a:ext uri="{FF2B5EF4-FFF2-40B4-BE49-F238E27FC236}">
                <a16:creationId xmlns:a16="http://schemas.microsoft.com/office/drawing/2014/main" id="{45280F9F-2129-4B35-86B4-8A4267DFA30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46" name="Freeform 5">
              <a:extLst>
                <a:ext uri="{FF2B5EF4-FFF2-40B4-BE49-F238E27FC236}">
                  <a16:creationId xmlns:a16="http://schemas.microsoft.com/office/drawing/2014/main" id="{079E950F-26FD-49A5-8CFB-664703BE51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6">
              <a:extLst>
                <a:ext uri="{FF2B5EF4-FFF2-40B4-BE49-F238E27FC236}">
                  <a16:creationId xmlns:a16="http://schemas.microsoft.com/office/drawing/2014/main" id="{A957C5C2-2E01-464B-97B4-1981AF0523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7">
              <a:extLst>
                <a:ext uri="{FF2B5EF4-FFF2-40B4-BE49-F238E27FC236}">
                  <a16:creationId xmlns:a16="http://schemas.microsoft.com/office/drawing/2014/main" id="{53B7BE02-9D75-4EBB-879B-D7B75937FC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8">
              <a:extLst>
                <a:ext uri="{FF2B5EF4-FFF2-40B4-BE49-F238E27FC236}">
                  <a16:creationId xmlns:a16="http://schemas.microsoft.com/office/drawing/2014/main" id="{0D9536D6-02B7-4110-BF2B-17B08DDFE7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9">
              <a:extLst>
                <a:ext uri="{FF2B5EF4-FFF2-40B4-BE49-F238E27FC236}">
                  <a16:creationId xmlns:a16="http://schemas.microsoft.com/office/drawing/2014/main" id="{ADA6B83F-32F5-4D8C-AA2F-53A4FA1252E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0">
              <a:extLst>
                <a:ext uri="{FF2B5EF4-FFF2-40B4-BE49-F238E27FC236}">
                  <a16:creationId xmlns:a16="http://schemas.microsoft.com/office/drawing/2014/main" id="{AE2FF24D-C357-4073-8093-410279D42F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1">
              <a:extLst>
                <a:ext uri="{FF2B5EF4-FFF2-40B4-BE49-F238E27FC236}">
                  <a16:creationId xmlns:a16="http://schemas.microsoft.com/office/drawing/2014/main" id="{7A7D5D9E-853D-4831-B45D-ED773133B8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2">
              <a:extLst>
                <a:ext uri="{FF2B5EF4-FFF2-40B4-BE49-F238E27FC236}">
                  <a16:creationId xmlns:a16="http://schemas.microsoft.com/office/drawing/2014/main" id="{5D185781-4FC4-4AF1-B231-942FDE9634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3">
              <a:extLst>
                <a:ext uri="{FF2B5EF4-FFF2-40B4-BE49-F238E27FC236}">
                  <a16:creationId xmlns:a16="http://schemas.microsoft.com/office/drawing/2014/main" id="{CC270413-B0D3-4A07-BD1B-E9254A9892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5" name="Freeform 14">
              <a:extLst>
                <a:ext uri="{FF2B5EF4-FFF2-40B4-BE49-F238E27FC236}">
                  <a16:creationId xmlns:a16="http://schemas.microsoft.com/office/drawing/2014/main" id="{2C47358D-4669-406F-AC20-6D169951BE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15">
              <a:extLst>
                <a:ext uri="{FF2B5EF4-FFF2-40B4-BE49-F238E27FC236}">
                  <a16:creationId xmlns:a16="http://schemas.microsoft.com/office/drawing/2014/main" id="{328C9057-3C8A-45CB-A084-4AD4535CDC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7" name="Freeform 16">
              <a:extLst>
                <a:ext uri="{FF2B5EF4-FFF2-40B4-BE49-F238E27FC236}">
                  <a16:creationId xmlns:a16="http://schemas.microsoft.com/office/drawing/2014/main" id="{D204A0F9-30D5-4D9E-9019-95DEDCFFE8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17">
              <a:extLst>
                <a:ext uri="{FF2B5EF4-FFF2-40B4-BE49-F238E27FC236}">
                  <a16:creationId xmlns:a16="http://schemas.microsoft.com/office/drawing/2014/main" id="{F9CC2C27-C82D-467C-836F-F166E7059B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8">
              <a:extLst>
                <a:ext uri="{FF2B5EF4-FFF2-40B4-BE49-F238E27FC236}">
                  <a16:creationId xmlns:a16="http://schemas.microsoft.com/office/drawing/2014/main" id="{F680CD9A-5DEE-446A-A951-936A1B2D12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9">
              <a:extLst>
                <a:ext uri="{FF2B5EF4-FFF2-40B4-BE49-F238E27FC236}">
                  <a16:creationId xmlns:a16="http://schemas.microsoft.com/office/drawing/2014/main" id="{90F745C0-6118-47A3-85AB-A412FE581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0">
              <a:extLst>
                <a:ext uri="{FF2B5EF4-FFF2-40B4-BE49-F238E27FC236}">
                  <a16:creationId xmlns:a16="http://schemas.microsoft.com/office/drawing/2014/main" id="{3CEC5B1E-7348-4ACE-B1DD-E53926EB76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1">
              <a:extLst>
                <a:ext uri="{FF2B5EF4-FFF2-40B4-BE49-F238E27FC236}">
                  <a16:creationId xmlns:a16="http://schemas.microsoft.com/office/drawing/2014/main" id="{F96B7951-47C0-4555-9A22-86491610F4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2">
              <a:extLst>
                <a:ext uri="{FF2B5EF4-FFF2-40B4-BE49-F238E27FC236}">
                  <a16:creationId xmlns:a16="http://schemas.microsoft.com/office/drawing/2014/main" id="{ACD5C04A-A4EA-432A-A9B5-F84F41D745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4" name="Freeform 23">
              <a:extLst>
                <a:ext uri="{FF2B5EF4-FFF2-40B4-BE49-F238E27FC236}">
                  <a16:creationId xmlns:a16="http://schemas.microsoft.com/office/drawing/2014/main" id="{B33C957B-D207-438D-9823-4FF59328F3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6" name="Group 65">
            <a:extLst>
              <a:ext uri="{FF2B5EF4-FFF2-40B4-BE49-F238E27FC236}">
                <a16:creationId xmlns:a16="http://schemas.microsoft.com/office/drawing/2014/main" id="{EF79D782-A9ED-4AEE-B67D-DDD6F1CB526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67" name="Rectangle 66">
              <a:extLst>
                <a:ext uri="{FF2B5EF4-FFF2-40B4-BE49-F238E27FC236}">
                  <a16:creationId xmlns:a16="http://schemas.microsoft.com/office/drawing/2014/main" id="{E6C9F140-6D17-42C4-96E2-F124090D40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 name="Isosceles Triangle 67">
              <a:extLst>
                <a:ext uri="{FF2B5EF4-FFF2-40B4-BE49-F238E27FC236}">
                  <a16:creationId xmlns:a16="http://schemas.microsoft.com/office/drawing/2014/main" id="{EE0A3AEC-72D0-4759-A596-564927A0CF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 name="Rectangle 68">
              <a:extLst>
                <a:ext uri="{FF2B5EF4-FFF2-40B4-BE49-F238E27FC236}">
                  <a16:creationId xmlns:a16="http://schemas.microsoft.com/office/drawing/2014/main" id="{1A027B02-EC1B-499B-B4F5-7221EC8D84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3B831DA6-A070-4C79-9CF7-501A823C84E2}"/>
              </a:ext>
            </a:extLst>
          </p:cNvPr>
          <p:cNvSpPr>
            <a:spLocks noGrp="1"/>
          </p:cNvSpPr>
          <p:nvPr>
            <p:ph type="title"/>
          </p:nvPr>
        </p:nvSpPr>
        <p:spPr>
          <a:xfrm>
            <a:off x="1755648" y="2075688"/>
            <a:ext cx="8677656" cy="1746504"/>
          </a:xfrm>
        </p:spPr>
        <p:txBody>
          <a:bodyPr vert="horz" lIns="91440" tIns="45720" rIns="91440" bIns="45720" rtlCol="0" anchor="b">
            <a:normAutofit/>
          </a:bodyPr>
          <a:lstStyle/>
          <a:p>
            <a:pPr algn="ctr"/>
            <a:r>
              <a:rPr lang="en-US" sz="5400" kern="1200">
                <a:solidFill>
                  <a:srgbClr val="FFFFFF"/>
                </a:solidFill>
                <a:latin typeface="+mj-lt"/>
                <a:ea typeface="+mj-ea"/>
                <a:cs typeface="+mj-cs"/>
              </a:rPr>
              <a:t>Virginia and Texas</a:t>
            </a:r>
          </a:p>
        </p:txBody>
      </p:sp>
      <p:sp>
        <p:nvSpPr>
          <p:cNvPr id="3" name="Text Placeholder 2">
            <a:extLst>
              <a:ext uri="{FF2B5EF4-FFF2-40B4-BE49-F238E27FC236}">
                <a16:creationId xmlns:a16="http://schemas.microsoft.com/office/drawing/2014/main" id="{D3BE545C-CB99-4AB9-9448-0D0C4ACF3D41}"/>
              </a:ext>
            </a:extLst>
          </p:cNvPr>
          <p:cNvSpPr>
            <a:spLocks noGrp="1"/>
          </p:cNvSpPr>
          <p:nvPr>
            <p:ph type="body" idx="1"/>
          </p:nvPr>
        </p:nvSpPr>
        <p:spPr>
          <a:xfrm>
            <a:off x="1755648" y="3881568"/>
            <a:ext cx="8677656" cy="1231533"/>
          </a:xfrm>
        </p:spPr>
        <p:txBody>
          <a:bodyPr vert="horz" lIns="91440" tIns="45720" rIns="91440" bIns="45720" rtlCol="0">
            <a:normAutofit/>
          </a:bodyPr>
          <a:lstStyle/>
          <a:p>
            <a:pPr algn="ctr"/>
            <a:r>
              <a:rPr lang="en-US" sz="2400" kern="1200" dirty="0">
                <a:solidFill>
                  <a:srgbClr val="FFFFFF"/>
                </a:solidFill>
                <a:latin typeface="+mn-lt"/>
                <a:ea typeface="+mn-ea"/>
                <a:cs typeface="+mn-cs"/>
              </a:rPr>
              <a:t>How the processes compare</a:t>
            </a:r>
          </a:p>
        </p:txBody>
      </p:sp>
      <p:sp>
        <p:nvSpPr>
          <p:cNvPr id="4" name="Slide Number Placeholder 3">
            <a:extLst>
              <a:ext uri="{FF2B5EF4-FFF2-40B4-BE49-F238E27FC236}">
                <a16:creationId xmlns:a16="http://schemas.microsoft.com/office/drawing/2014/main" id="{33C79CCE-F4F9-4D8E-A853-1B915C399080}"/>
              </a:ext>
            </a:extLst>
          </p:cNvPr>
          <p:cNvSpPr>
            <a:spLocks noGrp="1"/>
          </p:cNvSpPr>
          <p:nvPr>
            <p:ph type="sldNum" sz="quarter" idx="12"/>
          </p:nvPr>
        </p:nvSpPr>
        <p:spPr>
          <a:xfrm>
            <a:off x="10469880" y="320040"/>
            <a:ext cx="914400" cy="320040"/>
          </a:xfrm>
        </p:spPr>
        <p:txBody>
          <a:bodyPr vert="horz" lIns="91440" tIns="45720" rIns="91440" bIns="45720" rtlCol="0" anchor="ct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7F131A6C-792C-4812-9223-88D8C86D2D3B}"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20</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7964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4DDA0-0843-4972-88BB-2CCB02648511}"/>
              </a:ext>
            </a:extLst>
          </p:cNvPr>
          <p:cNvSpPr>
            <a:spLocks noGrp="1"/>
          </p:cNvSpPr>
          <p:nvPr>
            <p:ph type="title"/>
          </p:nvPr>
        </p:nvSpPr>
        <p:spPr>
          <a:xfrm>
            <a:off x="396573" y="320675"/>
            <a:ext cx="11407487" cy="1325563"/>
          </a:xfrm>
        </p:spPr>
        <p:txBody>
          <a:bodyPr>
            <a:normAutofit/>
          </a:bodyPr>
          <a:lstStyle/>
          <a:p>
            <a:r>
              <a:rPr lang="en-US" sz="5400"/>
              <a:t>How are Virginia and Texas similar?</a:t>
            </a:r>
          </a:p>
        </p:txBody>
      </p:sp>
      <p:sp>
        <p:nvSpPr>
          <p:cNvPr id="25" name="Rectangle 22">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4">
            <a:extLst>
              <a:ext uri="{FF2B5EF4-FFF2-40B4-BE49-F238E27FC236}">
                <a16:creationId xmlns:a16="http://schemas.microsoft.com/office/drawing/2014/main" id="{E9770136-7EC2-4732-9B41-1A60958D7936}"/>
              </a:ext>
            </a:extLst>
          </p:cNvPr>
          <p:cNvGraphicFramePr>
            <a:graphicFrameLocks noGrp="1"/>
          </p:cNvGraphicFramePr>
          <p:nvPr>
            <p:ph idx="1"/>
          </p:nvPr>
        </p:nvGraphicFramePr>
        <p:xfrm>
          <a:off x="489857" y="1331090"/>
          <a:ext cx="11314204" cy="5056891"/>
        </p:xfrm>
        <a:graphic>
          <a:graphicData uri="http://schemas.openxmlformats.org/drawingml/2006/table">
            <a:tbl>
              <a:tblPr firstRow="1" bandRow="1">
                <a:tableStyleId>{5C22544A-7EE6-4342-B048-85BDC9FD1C3A}</a:tableStyleId>
              </a:tblPr>
              <a:tblGrid>
                <a:gridCol w="2868197">
                  <a:extLst>
                    <a:ext uri="{9D8B030D-6E8A-4147-A177-3AD203B41FA5}">
                      <a16:colId xmlns:a16="http://schemas.microsoft.com/office/drawing/2014/main" val="45064434"/>
                    </a:ext>
                  </a:extLst>
                </a:gridCol>
                <a:gridCol w="3846786">
                  <a:extLst>
                    <a:ext uri="{9D8B030D-6E8A-4147-A177-3AD203B41FA5}">
                      <a16:colId xmlns:a16="http://schemas.microsoft.com/office/drawing/2014/main" val="2833513846"/>
                    </a:ext>
                  </a:extLst>
                </a:gridCol>
                <a:gridCol w="4599221">
                  <a:extLst>
                    <a:ext uri="{9D8B030D-6E8A-4147-A177-3AD203B41FA5}">
                      <a16:colId xmlns:a16="http://schemas.microsoft.com/office/drawing/2014/main" val="3832766704"/>
                    </a:ext>
                  </a:extLst>
                </a:gridCol>
              </a:tblGrid>
              <a:tr h="274605">
                <a:tc>
                  <a:txBody>
                    <a:bodyPr/>
                    <a:lstStyle/>
                    <a:p>
                      <a:pPr algn="l"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ctr" fontAlgn="b"/>
                      <a:r>
                        <a:rPr lang="en-US" sz="1400" u="sng" strike="noStrike">
                          <a:effectLst/>
                        </a:rPr>
                        <a:t>Virginia</a:t>
                      </a:r>
                      <a:endParaRPr lang="en-US" sz="1400" b="0" i="0" u="sng" strike="noStrike">
                        <a:solidFill>
                          <a:srgbClr val="000000"/>
                        </a:solidFill>
                        <a:effectLst/>
                        <a:latin typeface="Calibri" panose="020F0502020204030204" pitchFamily="34" charset="0"/>
                      </a:endParaRPr>
                    </a:p>
                  </a:txBody>
                  <a:tcPr marL="8790" marR="8790" marT="8790" marB="0" anchor="b"/>
                </a:tc>
                <a:tc>
                  <a:txBody>
                    <a:bodyPr/>
                    <a:lstStyle/>
                    <a:p>
                      <a:pPr algn="ctr" fontAlgn="b"/>
                      <a:r>
                        <a:rPr lang="en-US" sz="1400" u="sng" strike="noStrike">
                          <a:effectLst/>
                        </a:rPr>
                        <a:t>Texas</a:t>
                      </a:r>
                      <a:endParaRPr lang="en-US" sz="1400" b="0" i="0" u="sng" strike="noStrike">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262904378"/>
                  </a:ext>
                </a:extLst>
              </a:tr>
              <a:tr h="617239">
                <a:tc>
                  <a:txBody>
                    <a:bodyPr/>
                    <a:lstStyle/>
                    <a:p>
                      <a:pPr algn="l" fontAlgn="b"/>
                      <a:r>
                        <a:rPr lang="en-US" sz="1400" u="none" strike="noStrike" dirty="0">
                          <a:effectLst/>
                        </a:rPr>
                        <a:t>How are arbitration decisions made?</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dirty="0">
                          <a:effectLst/>
                        </a:rPr>
                        <a:t>Arbitrator reviews each final offer amount to determine which represents the more reasonable amount. One side wins.</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a:effectLst/>
                        </a:rPr>
                        <a:t>The total bill is reviewed.  The decision is based on which side is closest to the reasonable amount. One side wins.</a:t>
                      </a:r>
                      <a:endParaRPr lang="en-US" sz="1400" b="0" i="0" u="none" strike="noStrike">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2518199757"/>
                  </a:ext>
                </a:extLst>
              </a:tr>
              <a:tr h="488751">
                <a:tc>
                  <a:txBody>
                    <a:bodyPr/>
                    <a:lstStyle/>
                    <a:p>
                      <a:pPr algn="l" fontAlgn="b"/>
                      <a:r>
                        <a:rPr lang="en-US" sz="1400" u="none" strike="noStrike" dirty="0">
                          <a:effectLst/>
                        </a:rPr>
                        <a:t>Is consumer action required to start the arbitration process?</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a:effectLst/>
                        </a:rPr>
                        <a:t>No</a:t>
                      </a:r>
                      <a:endParaRPr lang="en-US" sz="1400" b="0" i="0" u="none" strike="noStrike">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dirty="0">
                          <a:effectLst/>
                        </a:rPr>
                        <a:t>No</a:t>
                      </a:r>
                      <a:endParaRPr lang="en-US" sz="1400" b="0" i="0" u="none" strike="noStrike" dirty="0">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2047753156"/>
                  </a:ext>
                </a:extLst>
              </a:tr>
              <a:tr h="1109052">
                <a:tc>
                  <a:txBody>
                    <a:bodyPr/>
                    <a:lstStyle/>
                    <a:p>
                      <a:pPr algn="l" fontAlgn="b"/>
                      <a:r>
                        <a:rPr lang="en-US" sz="1400" u="none" strike="noStrike" dirty="0">
                          <a:effectLst/>
                        </a:rPr>
                        <a:t>What qualifications are required </a:t>
                      </a:r>
                      <a:r>
                        <a:rPr lang="en-US" sz="1400" u="none" strike="noStrike">
                          <a:effectLst/>
                        </a:rPr>
                        <a:t>for arbitrators?</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dirty="0">
                          <a:effectLst/>
                        </a:rPr>
                        <a:t>Arbitrators must hold a professional license in good standing, arbitration training, medical experience, training by the Commission, arbitration experience, and not have conflicts within the health care industry  and any other relevant information. </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dirty="0">
                          <a:effectLst/>
                        </a:rPr>
                        <a:t>Arbitrators must be experienced in contract and insurance laws, and not have conflicts within the health care industry.</a:t>
                      </a:r>
                      <a:endParaRPr lang="en-US" sz="1400" b="0" i="0" u="none" strike="noStrike" dirty="0">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2831543227"/>
                  </a:ext>
                </a:extLst>
              </a:tr>
              <a:tr h="1109052">
                <a:tc>
                  <a:txBody>
                    <a:bodyPr/>
                    <a:lstStyle/>
                    <a:p>
                      <a:pPr algn="l" fontAlgn="b"/>
                      <a:r>
                        <a:rPr lang="en-US" sz="1400" u="none" strike="noStrike">
                          <a:effectLst/>
                        </a:rPr>
                        <a:t>What information is considered?</a:t>
                      </a:r>
                      <a:endParaRPr lang="en-US" sz="1400" b="0" i="0" u="none" strike="noStrike">
                        <a:solidFill>
                          <a:srgbClr val="000000"/>
                        </a:solidFill>
                        <a:effectLst/>
                        <a:latin typeface="Calibri" panose="020F0502020204030204" pitchFamily="34" charset="0"/>
                      </a:endParaRPr>
                    </a:p>
                  </a:txBody>
                  <a:tcPr marL="8790" marR="8790" marT="879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dirty="0">
                          <a:effectLst/>
                        </a:rPr>
                        <a:t>Consideration of the evidence and methodology in each party’s submission, case complexity, patient circumstances, type of facility, time and place of service and any other relevant information submitted by either party.</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a:effectLst/>
                        </a:rPr>
                        <a:t>The arbitrator must consider 10 factors. Factors include using information from the selected benchmarking database to determine the 80th percentile of providers' billed charges and the 50th percentile of health plans' payments for the same or similar services in that area.</a:t>
                      </a:r>
                      <a:endParaRPr lang="en-US" sz="1400" b="0" i="0" u="none" strike="noStrike">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2967123346"/>
                  </a:ext>
                </a:extLst>
              </a:tr>
              <a:tr h="449059">
                <a:tc>
                  <a:txBody>
                    <a:bodyPr/>
                    <a:lstStyle/>
                    <a:p>
                      <a:pPr algn="l" fontAlgn="b"/>
                      <a:r>
                        <a:rPr lang="en-US" sz="1400" u="none" strike="noStrike" dirty="0">
                          <a:effectLst/>
                        </a:rPr>
                        <a:t>How much time is allotted for arbitration?</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dirty="0">
                          <a:effectLst/>
                        </a:rPr>
                        <a:t> The arbitrator must deliver a decision 15 days of receiving the </a:t>
                      </a:r>
                      <a:r>
                        <a:rPr lang="en-US" sz="1400" kern="1200" dirty="0">
                          <a:solidFill>
                            <a:schemeClr val="dk1"/>
                          </a:solidFill>
                          <a:latin typeface="+mn-lt"/>
                          <a:ea typeface="+mn-ea"/>
                          <a:cs typeface="+mn-cs"/>
                        </a:rPr>
                        <a:t>written submissions of the parties</a:t>
                      </a: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u="none" strike="noStrike">
                          <a:effectLst/>
                        </a:rPr>
                        <a:t>51 days. This includes a 30-day informal teleconference.</a:t>
                      </a:r>
                      <a:endParaRPr lang="en-US" sz="1400" b="0" i="0" u="none" strike="noStrike">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21630041"/>
                  </a:ext>
                </a:extLst>
              </a:tr>
              <a:tr h="488751">
                <a:tc>
                  <a:txBody>
                    <a:bodyPr/>
                    <a:lstStyle/>
                    <a:p>
                      <a:pPr algn="l" fontAlgn="b"/>
                      <a:r>
                        <a:rPr lang="en-US" sz="1400" b="0" i="0" u="none" strike="noStrike" dirty="0">
                          <a:solidFill>
                            <a:srgbClr val="000000"/>
                          </a:solidFill>
                          <a:effectLst/>
                          <a:latin typeface="Calibri" panose="020F0502020204030204" pitchFamily="34" charset="0"/>
                        </a:rPr>
                        <a:t>Are bundled claims allowed?</a:t>
                      </a:r>
                    </a:p>
                  </a:txBody>
                  <a:tcPr marL="8790" marR="8790" marT="8790" marB="0" anchor="b"/>
                </a:tc>
                <a:tc>
                  <a:txBody>
                    <a:bodyPr/>
                    <a:lstStyle/>
                    <a:p>
                      <a:pPr algn="l" fontAlgn="b"/>
                      <a:r>
                        <a:rPr lang="en-US" sz="1400" b="0" i="0" u="none" strike="noStrike" dirty="0">
                          <a:solidFill>
                            <a:srgbClr val="000000"/>
                          </a:solidFill>
                          <a:effectLst/>
                          <a:latin typeface="Calibri" panose="020F0502020204030204" pitchFamily="34" charset="0"/>
                        </a:rPr>
                        <a:t>Yes, as long as the claims are related and occurred within 2 months of each other.</a:t>
                      </a:r>
                    </a:p>
                  </a:txBody>
                  <a:tcPr marL="8790" marR="8790" marT="8790" marB="0" anchor="b"/>
                </a:tc>
                <a:tc>
                  <a:txBody>
                    <a:bodyPr/>
                    <a:lstStyle/>
                    <a:p>
                      <a:pPr algn="l" fontAlgn="b"/>
                      <a:r>
                        <a:rPr lang="en-US" sz="1400" b="0" i="0" u="none" strike="noStrike" dirty="0">
                          <a:solidFill>
                            <a:srgbClr val="000000"/>
                          </a:solidFill>
                          <a:effectLst/>
                          <a:latin typeface="Calibri" panose="020F0502020204030204" pitchFamily="34" charset="0"/>
                        </a:rPr>
                        <a:t>Yes, multiple claims can be submitted, totaling up to $5000 with the same plan in a single arbitration request.</a:t>
                      </a:r>
                    </a:p>
                  </a:txBody>
                  <a:tcPr marL="8790" marR="8790" marT="8790" marB="0" anchor="b"/>
                </a:tc>
                <a:extLst>
                  <a:ext uri="{0D108BD9-81ED-4DB2-BD59-A6C34878D82A}">
                    <a16:rowId xmlns:a16="http://schemas.microsoft.com/office/drawing/2014/main" val="414657075"/>
                  </a:ext>
                </a:extLst>
              </a:tr>
              <a:tr h="488751">
                <a:tc>
                  <a:txBody>
                    <a:bodyPr/>
                    <a:lstStyle/>
                    <a:p>
                      <a:pPr algn="l" fontAlgn="b"/>
                      <a:r>
                        <a:rPr lang="en-US" sz="1400" b="0" i="0" u="none" strike="noStrike" dirty="0">
                          <a:solidFill>
                            <a:srgbClr val="000000"/>
                          </a:solidFill>
                          <a:effectLst/>
                          <a:latin typeface="Calibri" panose="020F0502020204030204" pitchFamily="34" charset="0"/>
                        </a:rPr>
                        <a:t>Where can I find more information?</a:t>
                      </a:r>
                    </a:p>
                  </a:txBody>
                  <a:tcPr marL="8790" marR="8790" marT="8790" marB="0" anchor="b"/>
                </a:tc>
                <a:tc>
                  <a:txBody>
                    <a:bodyPr/>
                    <a:lstStyle/>
                    <a:p>
                      <a:pPr algn="l" fontAlgn="b"/>
                      <a:r>
                        <a:rPr lang="en-US" sz="1400" u="none" strike="noStrike" dirty="0">
                          <a:effectLst/>
                        </a:rPr>
                        <a:t> BOI webpage </a:t>
                      </a:r>
                      <a:r>
                        <a:rPr lang="en-US" sz="1400" dirty="0">
                          <a:hlinkClick r:id="rId3"/>
                        </a:rPr>
                        <a:t>Virginia SCC - Bureau of Insurance</a:t>
                      </a:r>
                      <a:r>
                        <a:rPr lang="en-US" sz="1400" u="none" strike="noStrike" dirty="0">
                          <a:effectLst/>
                        </a:rPr>
                        <a:t>  or email to: </a:t>
                      </a:r>
                      <a:r>
                        <a:rPr lang="en-US" sz="1400" u="none" strike="noStrike" dirty="0">
                          <a:effectLst/>
                          <a:hlinkClick r:id="rId4"/>
                        </a:rPr>
                        <a:t>BBVA@SCC.virginia.gov</a:t>
                      </a:r>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8790" marR="8790" marT="8790" marB="0" anchor="b"/>
                </a:tc>
                <a:tc>
                  <a:txBody>
                    <a:bodyPr/>
                    <a:lstStyle/>
                    <a:p>
                      <a:pPr algn="l" fontAlgn="b"/>
                      <a:r>
                        <a:rPr lang="en-US" sz="1400" dirty="0">
                          <a:hlinkClick r:id="rId5"/>
                        </a:rPr>
                        <a:t>Balance billing: health care provider resources (texas.gov)</a:t>
                      </a:r>
                      <a:endParaRPr lang="en-US" sz="1400" b="0" i="0" u="none" strike="noStrike" dirty="0">
                        <a:solidFill>
                          <a:srgbClr val="000000"/>
                        </a:solidFill>
                        <a:effectLst/>
                        <a:latin typeface="Calibri" panose="020F0502020204030204" pitchFamily="34" charset="0"/>
                      </a:endParaRPr>
                    </a:p>
                  </a:txBody>
                  <a:tcPr marL="8790" marR="8790" marT="8790" marB="0" anchor="b"/>
                </a:tc>
                <a:extLst>
                  <a:ext uri="{0D108BD9-81ED-4DB2-BD59-A6C34878D82A}">
                    <a16:rowId xmlns:a16="http://schemas.microsoft.com/office/drawing/2014/main" val="3647551676"/>
                  </a:ext>
                </a:extLst>
              </a:tr>
            </a:tbl>
          </a:graphicData>
        </a:graphic>
      </p:graphicFrame>
      <p:sp>
        <p:nvSpPr>
          <p:cNvPr id="3" name="Slide Number Placeholder 2">
            <a:extLst>
              <a:ext uri="{FF2B5EF4-FFF2-40B4-BE49-F238E27FC236}">
                <a16:creationId xmlns:a16="http://schemas.microsoft.com/office/drawing/2014/main" id="{CF070BC1-5EA5-4043-AB3A-09EAA1C7B14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131A6C-792C-4812-9223-88D8C86D2D3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3246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771D5-143A-4331-B345-387B960899A1}"/>
              </a:ext>
            </a:extLst>
          </p:cNvPr>
          <p:cNvSpPr>
            <a:spLocks noGrp="1"/>
          </p:cNvSpPr>
          <p:nvPr>
            <p:ph type="title"/>
          </p:nvPr>
        </p:nvSpPr>
        <p:spPr/>
        <p:txBody>
          <a:bodyPr/>
          <a:lstStyle/>
          <a:p>
            <a:pPr algn="ctr"/>
            <a:r>
              <a:rPr lang="en-US" dirty="0"/>
              <a:t>Questions</a:t>
            </a:r>
          </a:p>
        </p:txBody>
      </p:sp>
      <p:pic>
        <p:nvPicPr>
          <p:cNvPr id="4" name="Content Placeholder 3">
            <a:extLst>
              <a:ext uri="{FF2B5EF4-FFF2-40B4-BE49-F238E27FC236}">
                <a16:creationId xmlns:a16="http://schemas.microsoft.com/office/drawing/2014/main" id="{DA908F88-6D9B-47FC-9A77-8CC161EB4CED}"/>
              </a:ext>
            </a:extLst>
          </p:cNvPr>
          <p:cNvPicPr>
            <a:picLocks noGrp="1" noChangeAspect="1"/>
          </p:cNvPicPr>
          <p:nvPr>
            <p:ph idx="1"/>
          </p:nvPr>
        </p:nvPicPr>
        <p:blipFill>
          <a:blip r:embed="rId2"/>
          <a:stretch>
            <a:fillRect/>
          </a:stretch>
        </p:blipFill>
        <p:spPr>
          <a:xfrm>
            <a:off x="3920331" y="1825625"/>
            <a:ext cx="4351338" cy="4351338"/>
          </a:xfrm>
          <a:prstGeom prst="rect">
            <a:avLst/>
          </a:prstGeom>
        </p:spPr>
      </p:pic>
      <p:sp>
        <p:nvSpPr>
          <p:cNvPr id="3" name="Slide Number Placeholder 2">
            <a:extLst>
              <a:ext uri="{FF2B5EF4-FFF2-40B4-BE49-F238E27FC236}">
                <a16:creationId xmlns:a16="http://schemas.microsoft.com/office/drawing/2014/main" id="{8898AFB4-6744-4B24-92D3-117406B83BA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F131A6C-792C-4812-9223-88D8C86D2D3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8001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Shape 28">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A17BD70-5B48-40B9-8AC5-811BCC98672A}"/>
              </a:ext>
            </a:extLst>
          </p:cNvPr>
          <p:cNvSpPr>
            <a:spLocks noGrp="1"/>
          </p:cNvSpPr>
          <p:nvPr>
            <p:ph type="title"/>
          </p:nvPr>
        </p:nvSpPr>
        <p:spPr>
          <a:xfrm>
            <a:off x="934872" y="982272"/>
            <a:ext cx="3388419" cy="4560970"/>
          </a:xfrm>
        </p:spPr>
        <p:txBody>
          <a:bodyPr>
            <a:normAutofit/>
          </a:bodyPr>
          <a:lstStyle/>
          <a:p>
            <a:r>
              <a:rPr lang="en-US" sz="4000" b="1">
                <a:solidFill>
                  <a:srgbClr val="FFFFFF"/>
                </a:solidFill>
              </a:rPr>
              <a:t>Appointing Arbitrators</a:t>
            </a:r>
          </a:p>
        </p:txBody>
      </p:sp>
      <p:sp>
        <p:nvSpPr>
          <p:cNvPr id="31"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3F5657BF-5A6D-426B-95FF-DBAB9756C4A9}"/>
              </a:ext>
            </a:extLst>
          </p:cNvPr>
          <p:cNvSpPr>
            <a:spLocks noGrp="1"/>
          </p:cNvSpPr>
          <p:nvPr>
            <p:ph idx="1"/>
          </p:nvPr>
        </p:nvSpPr>
        <p:spPr>
          <a:xfrm>
            <a:off x="5221862" y="1719618"/>
            <a:ext cx="5948831" cy="4334629"/>
          </a:xfrm>
        </p:spPr>
        <p:txBody>
          <a:bodyPr anchor="ctr">
            <a:normAutofit fontScale="92500" lnSpcReduction="10000"/>
          </a:bodyPr>
          <a:lstStyle/>
          <a:p>
            <a:r>
              <a:rPr lang="en-US" sz="2000" dirty="0">
                <a:solidFill>
                  <a:srgbClr val="FEFFFF"/>
                </a:solidFill>
              </a:rPr>
              <a:t>Required Qualifications:</a:t>
            </a:r>
          </a:p>
          <a:p>
            <a:pPr lvl="1"/>
            <a:r>
              <a:rPr lang="en-US" sz="2000" dirty="0">
                <a:solidFill>
                  <a:srgbClr val="FEFFFF"/>
                </a:solidFill>
              </a:rPr>
              <a:t>Any professional license that the arbitrator has is in good standing;</a:t>
            </a:r>
          </a:p>
          <a:p>
            <a:pPr lvl="1"/>
            <a:r>
              <a:rPr lang="en-US" sz="2000" dirty="0">
                <a:solidFill>
                  <a:srgbClr val="FEFFFF"/>
                </a:solidFill>
              </a:rPr>
              <a:t>Training in the principles of arbitration by an organization recognized by the Commission;</a:t>
            </a:r>
          </a:p>
          <a:p>
            <a:pPr lvl="1"/>
            <a:r>
              <a:rPr lang="en-US" sz="2000" dirty="0">
                <a:solidFill>
                  <a:srgbClr val="FEFFFF"/>
                </a:solidFill>
              </a:rPr>
              <a:t>Experience in matters related to medical or health care services;</a:t>
            </a:r>
          </a:p>
          <a:p>
            <a:pPr lvl="1"/>
            <a:r>
              <a:rPr lang="en-US" sz="2000" dirty="0">
                <a:solidFill>
                  <a:srgbClr val="FEFFFF"/>
                </a:solidFill>
              </a:rPr>
              <a:t>Completion of any training made available to the applicants by the Commission;</a:t>
            </a:r>
          </a:p>
          <a:p>
            <a:pPr lvl="2"/>
            <a:r>
              <a:rPr lang="en-US" dirty="0">
                <a:solidFill>
                  <a:srgbClr val="FEFFFF"/>
                </a:solidFill>
              </a:rPr>
              <a:t>Arbitrators must complete and submit a certification of training to the </a:t>
            </a:r>
            <a:r>
              <a:rPr lang="en-US" dirty="0">
                <a:hlinkClick r:id="rId3">
                  <a:extLst>
                    <a:ext uri="{A12FA001-AC4F-418D-AE19-62706E023703}">
                      <ahyp:hlinkClr xmlns:ahyp="http://schemas.microsoft.com/office/drawing/2018/hyperlinkcolor" val="tx"/>
                    </a:ext>
                  </a:extLst>
                </a:hlinkClick>
              </a:rPr>
              <a:t>BBVAARBCERT@scc.virginia.gov</a:t>
            </a:r>
            <a:r>
              <a:rPr lang="en-US" dirty="0"/>
              <a:t>  </a:t>
            </a:r>
            <a:r>
              <a:rPr lang="en-US" dirty="0">
                <a:solidFill>
                  <a:srgbClr val="FEFFFF"/>
                </a:solidFill>
              </a:rPr>
              <a:t>within 60 days of the date of this training.</a:t>
            </a:r>
          </a:p>
          <a:p>
            <a:pPr lvl="1"/>
            <a:r>
              <a:rPr lang="en-US" sz="2000" dirty="0">
                <a:solidFill>
                  <a:srgbClr val="FEFFFF"/>
                </a:solidFill>
              </a:rPr>
              <a:t>Experience in arbitration;</a:t>
            </a:r>
          </a:p>
          <a:p>
            <a:pPr lvl="1"/>
            <a:r>
              <a:rPr lang="en-US" sz="2000" dirty="0">
                <a:solidFill>
                  <a:srgbClr val="FEFFFF"/>
                </a:solidFill>
              </a:rPr>
              <a:t>Any other information deemed relevant by the Commission.</a:t>
            </a:r>
          </a:p>
        </p:txBody>
      </p:sp>
    </p:spTree>
    <p:extLst>
      <p:ext uri="{BB962C8B-B14F-4D97-AF65-F5344CB8AC3E}">
        <p14:creationId xmlns:p14="http://schemas.microsoft.com/office/powerpoint/2010/main" val="3073607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831DA6-A070-4C79-9CF7-501A823C84E2}"/>
              </a:ext>
            </a:extLst>
          </p:cNvPr>
          <p:cNvSpPr>
            <a:spLocks noGrp="1"/>
          </p:cNvSpPr>
          <p:nvPr>
            <p:ph type="title"/>
          </p:nvPr>
        </p:nvSpPr>
        <p:spPr>
          <a:xfrm>
            <a:off x="4384039" y="365125"/>
            <a:ext cx="7164493" cy="1325563"/>
          </a:xfrm>
        </p:spPr>
        <p:txBody>
          <a:bodyPr>
            <a:normAutofit/>
          </a:bodyPr>
          <a:lstStyle/>
          <a:p>
            <a:r>
              <a:rPr lang="en-US" b="1" dirty="0"/>
              <a:t>What to provide as part of the arbitrator application</a:t>
            </a:r>
            <a:r>
              <a:rPr lang="en-US" dirty="0"/>
              <a:t>:</a:t>
            </a:r>
          </a:p>
        </p:txBody>
      </p:sp>
      <p:pic>
        <p:nvPicPr>
          <p:cNvPr id="7" name="Graphic 6" descr="Checkmark">
            <a:extLst>
              <a:ext uri="{FF2B5EF4-FFF2-40B4-BE49-F238E27FC236}">
                <a16:creationId xmlns:a16="http://schemas.microsoft.com/office/drawing/2014/main" id="{8376A93D-CD0C-4BB3-B3E2-5D359CE1A73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060" y="1715781"/>
            <a:ext cx="3425957" cy="3425957"/>
          </a:xfrm>
          <a:prstGeom prst="rect">
            <a:avLst/>
          </a:prstGeom>
        </p:spPr>
      </p:pic>
      <p:sp>
        <p:nvSpPr>
          <p:cNvPr id="3" name="Text Placeholder 2">
            <a:extLst>
              <a:ext uri="{FF2B5EF4-FFF2-40B4-BE49-F238E27FC236}">
                <a16:creationId xmlns:a16="http://schemas.microsoft.com/office/drawing/2014/main" id="{D3BE545C-CB99-4AB9-9448-0D0C4ACF3D41}"/>
              </a:ext>
            </a:extLst>
          </p:cNvPr>
          <p:cNvSpPr>
            <a:spLocks noGrp="1"/>
          </p:cNvSpPr>
          <p:nvPr>
            <p:ph idx="1"/>
          </p:nvPr>
        </p:nvSpPr>
        <p:spPr>
          <a:xfrm>
            <a:off x="4387515" y="2022601"/>
            <a:ext cx="7161017" cy="4154361"/>
          </a:xfrm>
        </p:spPr>
        <p:txBody>
          <a:bodyPr>
            <a:normAutofit/>
          </a:bodyPr>
          <a:lstStyle/>
          <a:p>
            <a:r>
              <a:rPr lang="en-US" sz="2000" dirty="0"/>
              <a:t>Number of years of experience in arbitration;</a:t>
            </a:r>
          </a:p>
          <a:p>
            <a:r>
              <a:rPr lang="en-US" sz="2000" dirty="0"/>
              <a:t>Number of years of experience in practice of medicine, law or other administration of health care matters;</a:t>
            </a:r>
          </a:p>
          <a:p>
            <a:r>
              <a:rPr lang="en-US" sz="2000" dirty="0"/>
              <a:t>Names of health carriers for which arbitration has been conducted by arbitrator;</a:t>
            </a:r>
          </a:p>
          <a:p>
            <a:r>
              <a:rPr lang="en-US" sz="2000" dirty="0"/>
              <a:t>Memberships in associations related to health care or arbitration and any related training;</a:t>
            </a:r>
          </a:p>
          <a:p>
            <a:r>
              <a:rPr lang="en-US" sz="2000" dirty="0"/>
              <a:t>List of specific areas of expertise;</a:t>
            </a:r>
          </a:p>
          <a:p>
            <a:r>
              <a:rPr lang="en-US" sz="2000" u="sng" dirty="0"/>
              <a:t>Total</a:t>
            </a:r>
            <a:r>
              <a:rPr lang="en-US" sz="2000" dirty="0"/>
              <a:t> fee charged for arbitration;</a:t>
            </a:r>
          </a:p>
          <a:p>
            <a:r>
              <a:rPr lang="en-US" sz="2000" dirty="0"/>
              <a:t>Any other information deemed relevant by the Commission.</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445487BA-8827-42BF-96C2-27A878DC3EBC}"/>
              </a:ext>
            </a:extLst>
          </p:cNvPr>
          <p:cNvSpPr>
            <a:spLocks noGrp="1"/>
          </p:cNvSpPr>
          <p:nvPr>
            <p:ph type="sldNum" sz="quarter" idx="12"/>
          </p:nvPr>
        </p:nvSpPr>
        <p:spPr>
          <a:xfrm>
            <a:off x="8610600" y="6356350"/>
            <a:ext cx="2743200" cy="365125"/>
          </a:xfrm>
        </p:spPr>
        <p:txBody>
          <a:bodyPr anchor="ctr">
            <a:normAutofit/>
          </a:bodyPr>
          <a:lstStyle/>
          <a:p>
            <a:pPr>
              <a:spcAft>
                <a:spcPts val="600"/>
              </a:spcAft>
            </a:pPr>
            <a:fld id="{7F131A6C-792C-4812-9223-88D8C86D2D3B}" type="slidenum">
              <a:rPr lang="en-US">
                <a:solidFill>
                  <a:schemeClr val="tx1">
                    <a:alpha val="80000"/>
                  </a:schemeClr>
                </a:solidFill>
              </a:rPr>
              <a:pPr>
                <a:spcAft>
                  <a:spcPts val="600"/>
                </a:spcAft>
              </a:pPr>
              <a:t>4</a:t>
            </a:fld>
            <a:endParaRPr lang="en-US">
              <a:solidFill>
                <a:schemeClr val="tx1">
                  <a:alpha val="80000"/>
                </a:schemeClr>
              </a:solidFill>
            </a:endParaRPr>
          </a:p>
        </p:txBody>
      </p:sp>
    </p:spTree>
    <p:extLst>
      <p:ext uri="{BB962C8B-B14F-4D97-AF65-F5344CB8AC3E}">
        <p14:creationId xmlns:p14="http://schemas.microsoft.com/office/powerpoint/2010/main" val="289622827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7DC862-F381-41BC-8DFF-4D0BE265CE00}"/>
              </a:ext>
            </a:extLst>
          </p:cNvPr>
          <p:cNvSpPr>
            <a:spLocks noGrp="1"/>
          </p:cNvSpPr>
          <p:nvPr>
            <p:ph type="title"/>
          </p:nvPr>
        </p:nvSpPr>
        <p:spPr>
          <a:xfrm>
            <a:off x="418225" y="10133"/>
            <a:ext cx="3201366" cy="5095618"/>
          </a:xfrm>
        </p:spPr>
        <p:txBody>
          <a:bodyPr anchor="b">
            <a:normAutofit/>
          </a:bodyPr>
          <a:lstStyle/>
          <a:p>
            <a:pPr algn="ctr"/>
            <a:r>
              <a:rPr lang="en-US" sz="4800" b="1" dirty="0">
                <a:solidFill>
                  <a:srgbClr val="FFFFFF"/>
                </a:solidFill>
              </a:rPr>
              <a:t>Arbitrators must disclose conflicts of interest. </a:t>
            </a:r>
          </a:p>
        </p:txBody>
      </p:sp>
      <p:sp>
        <p:nvSpPr>
          <p:cNvPr id="3" name="Content Placeholder 2">
            <a:extLst>
              <a:ext uri="{FF2B5EF4-FFF2-40B4-BE49-F238E27FC236}">
                <a16:creationId xmlns:a16="http://schemas.microsoft.com/office/drawing/2014/main" id="{418CEFE7-B05B-4D12-BC1B-C6E2C241BA46}"/>
              </a:ext>
            </a:extLst>
          </p:cNvPr>
          <p:cNvSpPr>
            <a:spLocks noGrp="1"/>
          </p:cNvSpPr>
          <p:nvPr>
            <p:ph idx="1"/>
          </p:nvPr>
        </p:nvSpPr>
        <p:spPr>
          <a:xfrm>
            <a:off x="4810259" y="649480"/>
            <a:ext cx="6555347" cy="5546047"/>
          </a:xfrm>
        </p:spPr>
        <p:txBody>
          <a:bodyPr anchor="ctr">
            <a:normAutofit lnSpcReduction="10000"/>
          </a:bodyPr>
          <a:lstStyle/>
          <a:p>
            <a:pPr marL="0" indent="0">
              <a:buNone/>
            </a:pPr>
            <a:r>
              <a:rPr lang="en-US" sz="2000" b="1" dirty="0"/>
              <a:t>A conflict of interest may include: </a:t>
            </a:r>
          </a:p>
          <a:p>
            <a:r>
              <a:rPr lang="en-US" sz="2000" dirty="0"/>
              <a:t>Current or recent ownership or employment with any health carrier;</a:t>
            </a:r>
          </a:p>
          <a:p>
            <a:r>
              <a:rPr lang="en-US" sz="2000" dirty="0"/>
              <a:t>Current or recent ownership or employment with a physician, health care provider, the health care provider’s medical group, or the independent practice association; </a:t>
            </a:r>
          </a:p>
          <a:p>
            <a:r>
              <a:rPr lang="en-US" sz="2000" dirty="0"/>
              <a:t>Current or recent ownership or employment at the health care facility where services were provided;</a:t>
            </a:r>
          </a:p>
          <a:p>
            <a:r>
              <a:rPr lang="en-US" sz="2000" dirty="0"/>
              <a:t>Current or recent ownership por employment with the developer or manufacturer of the principal drug, device, procedure or therapy;</a:t>
            </a:r>
          </a:p>
          <a:p>
            <a:r>
              <a:rPr lang="en-US" sz="2000" dirty="0"/>
              <a:t>Having a material professional, familial, or financial conflict of interest with a party to the arbitration;</a:t>
            </a:r>
          </a:p>
          <a:p>
            <a:r>
              <a:rPr lang="en-US" sz="2000" dirty="0"/>
              <a:t>A relationship with the covered person or his/her authorized representative.</a:t>
            </a:r>
          </a:p>
          <a:p>
            <a:pPr marL="0" indent="0">
              <a:buNone/>
            </a:pPr>
            <a:r>
              <a:rPr lang="en-US" sz="2000" b="1" dirty="0"/>
              <a:t>Arbitrator must reject the appointment if any of the above exist.</a:t>
            </a:r>
          </a:p>
          <a:p>
            <a:pPr marL="0" indent="0">
              <a:buNone/>
            </a:pPr>
            <a:endParaRPr lang="en-US" sz="2000" dirty="0"/>
          </a:p>
        </p:txBody>
      </p:sp>
      <p:sp>
        <p:nvSpPr>
          <p:cNvPr id="4" name="Slide Number Placeholder 3">
            <a:extLst>
              <a:ext uri="{FF2B5EF4-FFF2-40B4-BE49-F238E27FC236}">
                <a16:creationId xmlns:a16="http://schemas.microsoft.com/office/drawing/2014/main" id="{FD1B28FD-BACE-40BE-B2AD-001A642B1802}"/>
              </a:ext>
            </a:extLst>
          </p:cNvPr>
          <p:cNvSpPr>
            <a:spLocks noGrp="1"/>
          </p:cNvSpPr>
          <p:nvPr>
            <p:ph type="sldNum" sz="quarter" idx="12"/>
          </p:nvPr>
        </p:nvSpPr>
        <p:spPr>
          <a:xfrm>
            <a:off x="11704320" y="6455664"/>
            <a:ext cx="448056" cy="365125"/>
          </a:xfrm>
        </p:spPr>
        <p:txBody>
          <a:bodyPr>
            <a:normAutofit/>
          </a:bodyPr>
          <a:lstStyle/>
          <a:p>
            <a:pPr>
              <a:spcAft>
                <a:spcPts val="600"/>
              </a:spcAft>
            </a:pPr>
            <a:fld id="{7F131A6C-792C-4812-9223-88D8C86D2D3B}" type="slidenum">
              <a:rPr lang="en-US" sz="1100">
                <a:solidFill>
                  <a:schemeClr val="tx1">
                    <a:lumMod val="50000"/>
                    <a:lumOff val="50000"/>
                  </a:schemeClr>
                </a:solidFill>
              </a:rPr>
              <a:pPr>
                <a:spcAft>
                  <a:spcPts val="600"/>
                </a:spcAft>
              </a:pPr>
              <a:t>5</a:t>
            </a:fld>
            <a:endParaRPr lang="en-US" sz="1100">
              <a:solidFill>
                <a:schemeClr val="tx1">
                  <a:lumMod val="50000"/>
                  <a:lumOff val="50000"/>
                </a:schemeClr>
              </a:solidFill>
            </a:endParaRPr>
          </a:p>
        </p:txBody>
      </p:sp>
    </p:spTree>
    <p:extLst>
      <p:ext uri="{BB962C8B-B14F-4D97-AF65-F5344CB8AC3E}">
        <p14:creationId xmlns:p14="http://schemas.microsoft.com/office/powerpoint/2010/main" val="4210436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E07CD0E-0158-4985-A6DE-38A3EC8025FF}"/>
              </a:ext>
            </a:extLst>
          </p:cNvPr>
          <p:cNvSpPr>
            <a:spLocks noGrp="1"/>
          </p:cNvSpPr>
          <p:nvPr>
            <p:ph type="title"/>
          </p:nvPr>
        </p:nvSpPr>
        <p:spPr>
          <a:xfrm>
            <a:off x="841894" y="501649"/>
            <a:ext cx="4230100" cy="3387497"/>
          </a:xfrm>
        </p:spPr>
        <p:txBody>
          <a:bodyPr anchor="b">
            <a:normAutofit/>
          </a:bodyPr>
          <a:lstStyle/>
          <a:p>
            <a:pPr algn="r"/>
            <a:r>
              <a:rPr lang="en-US" sz="5400" b="1" dirty="0">
                <a:solidFill>
                  <a:srgbClr val="FFFFFF"/>
                </a:solidFill>
              </a:rPr>
              <a:t>Arbitrator Duties</a:t>
            </a:r>
          </a:p>
        </p:txBody>
      </p:sp>
      <p:graphicFrame>
        <p:nvGraphicFramePr>
          <p:cNvPr id="11" name="Content Placeholder 2">
            <a:extLst>
              <a:ext uri="{FF2B5EF4-FFF2-40B4-BE49-F238E27FC236}">
                <a16:creationId xmlns:a16="http://schemas.microsoft.com/office/drawing/2014/main" id="{2E9B298C-51EF-4806-8A2C-A3016DEE004D}"/>
              </a:ext>
            </a:extLst>
          </p:cNvPr>
          <p:cNvGraphicFramePr>
            <a:graphicFrameLocks noGrp="1"/>
          </p:cNvGraphicFramePr>
          <p:nvPr>
            <p:ph idx="1"/>
            <p:extLst>
              <p:ext uri="{D42A27DB-BD31-4B8C-83A1-F6EECF244321}">
                <p14:modId xmlns:p14="http://schemas.microsoft.com/office/powerpoint/2010/main" val="1777882422"/>
              </p:ext>
            </p:extLst>
          </p:nvPr>
        </p:nvGraphicFramePr>
        <p:xfrm>
          <a:off x="6214820" y="433954"/>
          <a:ext cx="5549387" cy="6137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6660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6" name="Group 15">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7"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8"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9"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0"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1"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2"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13D88AEC-CD7A-4BBB-9C10-54BED54626BA}"/>
              </a:ext>
            </a:extLst>
          </p:cNvPr>
          <p:cNvSpPr>
            <a:spLocks noGrp="1"/>
          </p:cNvSpPr>
          <p:nvPr>
            <p:ph type="title"/>
          </p:nvPr>
        </p:nvSpPr>
        <p:spPr>
          <a:xfrm>
            <a:off x="535020" y="685800"/>
            <a:ext cx="2780271" cy="5105400"/>
          </a:xfrm>
        </p:spPr>
        <p:txBody>
          <a:bodyPr>
            <a:normAutofit/>
          </a:bodyPr>
          <a:lstStyle/>
          <a:p>
            <a:r>
              <a:rPr lang="en-US" b="1" dirty="0">
                <a:solidFill>
                  <a:srgbClr val="FFFFFF"/>
                </a:solidFill>
              </a:rPr>
              <a:t>Arbitration Process - Overview</a:t>
            </a:r>
          </a:p>
        </p:txBody>
      </p:sp>
      <p:graphicFrame>
        <p:nvGraphicFramePr>
          <p:cNvPr id="5" name="Content Placeholder 2">
            <a:extLst>
              <a:ext uri="{FF2B5EF4-FFF2-40B4-BE49-F238E27FC236}">
                <a16:creationId xmlns:a16="http://schemas.microsoft.com/office/drawing/2014/main" id="{098F19EB-0918-4686-BCAF-B99BA718F732}"/>
              </a:ext>
            </a:extLst>
          </p:cNvPr>
          <p:cNvGraphicFramePr>
            <a:graphicFrameLocks noGrp="1"/>
          </p:cNvGraphicFramePr>
          <p:nvPr>
            <p:ph idx="1"/>
            <p:extLst>
              <p:ext uri="{D42A27DB-BD31-4B8C-83A1-F6EECF244321}">
                <p14:modId xmlns:p14="http://schemas.microsoft.com/office/powerpoint/2010/main" val="4144424163"/>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32997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2">
            <a:extLst>
              <a:ext uri="{FF2B5EF4-FFF2-40B4-BE49-F238E27FC236}">
                <a16:creationId xmlns:a16="http://schemas.microsoft.com/office/drawing/2014/main" id="{2810EA4A-D297-4DD2-93C5-31115F58E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9" name="Picture 14">
            <a:extLst>
              <a:ext uri="{FF2B5EF4-FFF2-40B4-BE49-F238E27FC236}">
                <a16:creationId xmlns:a16="http://schemas.microsoft.com/office/drawing/2014/main" id="{6FF42514-8879-4726-A5DC-9181A01AE54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rcRect l="9003" t="45716" r="30135" b="9820"/>
          <a:stretch>
            <a:fillRect/>
          </a:stretch>
        </p:blipFill>
        <p:spPr>
          <a:xfrm rot="5400000">
            <a:off x="3752077" y="2019878"/>
            <a:ext cx="6858000" cy="2818244"/>
          </a:xfrm>
          <a:custGeom>
            <a:avLst/>
            <a:gdLst>
              <a:gd name="connsiteX0" fmla="*/ 0 w 6858000"/>
              <a:gd name="connsiteY0" fmla="*/ 2818244 h 2818244"/>
              <a:gd name="connsiteX1" fmla="*/ 0 w 6858000"/>
              <a:gd name="connsiteY1" fmla="*/ 0 h 2818244"/>
              <a:gd name="connsiteX2" fmla="*/ 6858000 w 6858000"/>
              <a:gd name="connsiteY2" fmla="*/ 0 h 2818244"/>
              <a:gd name="connsiteX3" fmla="*/ 6857999 w 6858000"/>
              <a:gd name="connsiteY3" fmla="*/ 2818244 h 2818244"/>
            </a:gdLst>
            <a:ahLst/>
            <a:cxnLst>
              <a:cxn ang="0">
                <a:pos x="connsiteX0" y="connsiteY0"/>
              </a:cxn>
              <a:cxn ang="0">
                <a:pos x="connsiteX1" y="connsiteY1"/>
              </a:cxn>
              <a:cxn ang="0">
                <a:pos x="connsiteX2" y="connsiteY2"/>
              </a:cxn>
              <a:cxn ang="0">
                <a:pos x="connsiteX3" y="connsiteY3"/>
              </a:cxn>
            </a:cxnLst>
            <a:rect l="l" t="t" r="r" b="b"/>
            <a:pathLst>
              <a:path w="6858000" h="2818244">
                <a:moveTo>
                  <a:pt x="0" y="2818244"/>
                </a:moveTo>
                <a:lnTo>
                  <a:pt x="0" y="0"/>
                </a:lnTo>
                <a:lnTo>
                  <a:pt x="6858000" y="0"/>
                </a:lnTo>
                <a:lnTo>
                  <a:pt x="6857999" y="2818244"/>
                </a:lnTo>
                <a:close/>
              </a:path>
            </a:pathLst>
          </a:custGeom>
        </p:spPr>
      </p:pic>
      <p:sp>
        <p:nvSpPr>
          <p:cNvPr id="2" name="Title 1">
            <a:extLst>
              <a:ext uri="{FF2B5EF4-FFF2-40B4-BE49-F238E27FC236}">
                <a16:creationId xmlns:a16="http://schemas.microsoft.com/office/drawing/2014/main" id="{3883B7DF-1841-4C82-8ED8-B69F0F021AA8}"/>
              </a:ext>
            </a:extLst>
          </p:cNvPr>
          <p:cNvSpPr>
            <a:spLocks noGrp="1"/>
          </p:cNvSpPr>
          <p:nvPr>
            <p:ph type="title"/>
          </p:nvPr>
        </p:nvSpPr>
        <p:spPr>
          <a:xfrm>
            <a:off x="8411997" y="651577"/>
            <a:ext cx="3404937" cy="4367463"/>
          </a:xfrm>
        </p:spPr>
        <p:txBody>
          <a:bodyPr vert="horz" lIns="91440" tIns="45720" rIns="91440" bIns="45720" rtlCol="0" anchor="b">
            <a:normAutofit/>
          </a:bodyPr>
          <a:lstStyle/>
          <a:p>
            <a:pPr algn="ctr"/>
            <a:r>
              <a:rPr lang="en-US" sz="5400" b="1" kern="1200" dirty="0">
                <a:solidFill>
                  <a:srgbClr val="FFFFFF"/>
                </a:solidFill>
                <a:latin typeface="+mj-lt"/>
                <a:ea typeface="+mj-ea"/>
                <a:cs typeface="+mj-cs"/>
              </a:rPr>
              <a:t>Complete Arbitration Process – </a:t>
            </a:r>
            <a:br>
              <a:rPr lang="en-US" sz="5400" b="1" kern="1200" dirty="0">
                <a:solidFill>
                  <a:srgbClr val="FFFFFF"/>
                </a:solidFill>
                <a:latin typeface="+mj-lt"/>
                <a:ea typeface="+mj-ea"/>
                <a:cs typeface="+mj-cs"/>
              </a:rPr>
            </a:br>
            <a:r>
              <a:rPr lang="en-US" sz="5400" b="1" kern="1200" dirty="0">
                <a:solidFill>
                  <a:srgbClr val="FFFFFF"/>
                </a:solidFill>
                <a:latin typeface="+mj-lt"/>
                <a:ea typeface="+mj-ea"/>
                <a:cs typeface="+mj-cs"/>
              </a:rPr>
              <a:t>Timeline</a:t>
            </a:r>
          </a:p>
        </p:txBody>
      </p:sp>
      <p:sp>
        <p:nvSpPr>
          <p:cNvPr id="17" name="Rectangle 16">
            <a:extLst>
              <a:ext uri="{FF2B5EF4-FFF2-40B4-BE49-F238E27FC236}">
                <a16:creationId xmlns:a16="http://schemas.microsoft.com/office/drawing/2014/main" id="{643A7A40-1AE6-4218-A8E0-8248174A53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1294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771FAC07-D1C8-4C69-BB27-A7D1D0906746}"/>
              </a:ext>
            </a:extLst>
          </p:cNvPr>
          <p:cNvSpPr>
            <a:spLocks noGrp="1"/>
          </p:cNvSpPr>
          <p:nvPr>
            <p:ph type="sldNum" sz="quarter" idx="12"/>
          </p:nvPr>
        </p:nvSpPr>
        <p:spPr>
          <a:xfrm>
            <a:off x="804672" y="6227064"/>
            <a:ext cx="570728" cy="314067"/>
          </a:xfrm>
        </p:spPr>
        <p:txBody>
          <a:bodyPr vert="horz" lIns="91440" tIns="45720" rIns="91440" bIns="45720" rtlCol="0" anchor="ctr">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fld id="{7F131A6C-792C-4812-9223-88D8C86D2D3B}" type="slidenum">
              <a:rPr kumimoji="0" lang="en-US" sz="1100" b="0" i="0" u="none" strike="noStrike" kern="1200" cap="none" spc="0" normalizeH="0" baseline="0" noProof="0">
                <a:ln>
                  <a:noFill/>
                </a:ln>
                <a:solidFill>
                  <a:srgbClr val="898989"/>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600"/>
                </a:spcAft>
                <a:buClrTx/>
                <a:buSzTx/>
                <a:buFontTx/>
                <a:buNone/>
                <a:tabLst/>
                <a:defRPr/>
              </a:pPr>
              <a:t>8</a:t>
            </a:fld>
            <a:endParaRPr kumimoji="0" lang="en-US" sz="1100" b="0" i="0" u="none" strike="noStrike" kern="1200" cap="none" spc="0" normalizeH="0" baseline="0" noProof="0">
              <a:ln>
                <a:noFill/>
              </a:ln>
              <a:solidFill>
                <a:srgbClr val="898989"/>
              </a:solidFill>
              <a:effectLst/>
              <a:uLnTx/>
              <a:uFillTx/>
              <a:latin typeface="Calibri" panose="020F0502020204030204"/>
              <a:ea typeface="+mn-ea"/>
              <a:cs typeface="+mn-cs"/>
            </a:endParaRPr>
          </a:p>
        </p:txBody>
      </p:sp>
      <p:graphicFrame>
        <p:nvGraphicFramePr>
          <p:cNvPr id="6" name="Content Placeholder 5">
            <a:extLst>
              <a:ext uri="{FF2B5EF4-FFF2-40B4-BE49-F238E27FC236}">
                <a16:creationId xmlns:a16="http://schemas.microsoft.com/office/drawing/2014/main" id="{B064D4A0-9F6F-40E4-89BC-82DC4CBD70E4}"/>
              </a:ext>
            </a:extLst>
          </p:cNvPr>
          <p:cNvGraphicFramePr>
            <a:graphicFrameLocks noGrp="1"/>
          </p:cNvGraphicFramePr>
          <p:nvPr>
            <p:ph idx="1"/>
          </p:nvPr>
        </p:nvGraphicFramePr>
        <p:xfrm>
          <a:off x="1282535" y="316870"/>
          <a:ext cx="4631377" cy="6389001"/>
        </p:xfrm>
        <a:graphic>
          <a:graphicData uri="http://schemas.openxmlformats.org/drawingml/2006/table">
            <a:tbl>
              <a:tblPr firstRow="1" firstCol="1" bandRow="1"/>
              <a:tblGrid>
                <a:gridCol w="595288">
                  <a:extLst>
                    <a:ext uri="{9D8B030D-6E8A-4147-A177-3AD203B41FA5}">
                      <a16:colId xmlns:a16="http://schemas.microsoft.com/office/drawing/2014/main" val="2616518670"/>
                    </a:ext>
                  </a:extLst>
                </a:gridCol>
                <a:gridCol w="640399">
                  <a:extLst>
                    <a:ext uri="{9D8B030D-6E8A-4147-A177-3AD203B41FA5}">
                      <a16:colId xmlns:a16="http://schemas.microsoft.com/office/drawing/2014/main" val="393895207"/>
                    </a:ext>
                  </a:extLst>
                </a:gridCol>
                <a:gridCol w="2824429">
                  <a:extLst>
                    <a:ext uri="{9D8B030D-6E8A-4147-A177-3AD203B41FA5}">
                      <a16:colId xmlns:a16="http://schemas.microsoft.com/office/drawing/2014/main" val="4187883420"/>
                    </a:ext>
                  </a:extLst>
                </a:gridCol>
                <a:gridCol w="571261">
                  <a:extLst>
                    <a:ext uri="{9D8B030D-6E8A-4147-A177-3AD203B41FA5}">
                      <a16:colId xmlns:a16="http://schemas.microsoft.com/office/drawing/2014/main" val="201676690"/>
                    </a:ext>
                  </a:extLst>
                </a:gridCol>
              </a:tblGrid>
              <a:tr h="132117">
                <a:tc>
                  <a:txBody>
                    <a:bodyPr/>
                    <a:lstStyle/>
                    <a:p>
                      <a:pPr marL="0" marR="0">
                        <a:spcBef>
                          <a:spcPts val="0"/>
                        </a:spcBef>
                        <a:spcAft>
                          <a:spcPts val="0"/>
                        </a:spcAft>
                      </a:pPr>
                      <a:r>
                        <a:rPr lang="en-US" sz="600" b="1" dirty="0">
                          <a:effectLst/>
                          <a:latin typeface="Arial" panose="020B0604020202020204" pitchFamily="34" charset="0"/>
                          <a:ea typeface="Arial" panose="020B0604020202020204" pitchFamily="34" charset="0"/>
                          <a:cs typeface="Times New Roman" panose="02020603050405020304" pitchFamily="18" charset="0"/>
                        </a:rPr>
                        <a:t> </a:t>
                      </a:r>
                      <a:endParaRPr lang="en-US" sz="600" dirty="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b="1">
                          <a:effectLst/>
                          <a:latin typeface="Arial" panose="020B0604020202020204" pitchFamily="34" charset="0"/>
                          <a:ea typeface="Arial" panose="020B0604020202020204" pitchFamily="34" charset="0"/>
                          <a:cs typeface="Times New Roman" panose="02020603050405020304" pitchFamily="18" charset="0"/>
                        </a:rPr>
                        <a:t> </a:t>
                      </a:r>
                      <a:endParaRPr lang="en-US" sz="6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a:effectLst/>
                          <a:latin typeface="Arial" panose="020B0604020202020204" pitchFamily="34" charset="0"/>
                          <a:ea typeface="Arial" panose="020B0604020202020204" pitchFamily="34" charset="0"/>
                          <a:cs typeface="Times New Roman" panose="02020603050405020304" pitchFamily="18" charset="0"/>
                        </a:rPr>
                        <a:t> </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600" b="1">
                          <a:effectLst/>
                          <a:latin typeface="Arial" panose="020B0604020202020204" pitchFamily="34" charset="0"/>
                          <a:ea typeface="Arial" panose="020B0604020202020204" pitchFamily="34" charset="0"/>
                          <a:cs typeface="Times New Roman" panose="02020603050405020304" pitchFamily="18" charset="0"/>
                        </a:rPr>
                        <a:t>Example</a:t>
                      </a:r>
                      <a:endParaRPr lang="en-US" sz="6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186791"/>
                  </a:ext>
                </a:extLst>
              </a:tr>
              <a:tr h="280214">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Step 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dirty="0">
                          <a:effectLst/>
                          <a:latin typeface="Arial" panose="020B0604020202020204" pitchFamily="34" charset="0"/>
                          <a:ea typeface="Arial" panose="020B0604020202020204" pitchFamily="34" charset="0"/>
                          <a:cs typeface="Times New Roman" panose="02020603050405020304" pitchFamily="18" charset="0"/>
                        </a:rPr>
                        <a:t> </a:t>
                      </a:r>
                      <a:endParaRPr lang="en-US" sz="900" dirty="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Out-of-network provider submits clean claim to carrier/payer.</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1/15/21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8017563"/>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2</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dirty="0">
                          <a:effectLst/>
                          <a:latin typeface="Arial" panose="020B0604020202020204" pitchFamily="34" charset="0"/>
                          <a:ea typeface="Arial" panose="020B0604020202020204" pitchFamily="34" charset="0"/>
                          <a:cs typeface="Times New Roman" panose="02020603050405020304" pitchFamily="18" charset="0"/>
                        </a:rPr>
                        <a:t>Within 30 days of Step 1 date</a:t>
                      </a:r>
                      <a:endParaRPr lang="en-US" sz="900" dirty="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Carrier/payer pays or offers to pay out-of-network provider.</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1/31/21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2250949"/>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3</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30 days of Step 2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Provider may dispute payment or payment offer by notifying carrier/payer.  </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2/15/21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5463934"/>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3 continued</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Ends 30 days after Step 2 date </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Parties are engaged in good faith negotiation.</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3/2/21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337561"/>
                  </a:ext>
                </a:extLst>
              </a:tr>
              <a:tr h="792702">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4</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10 days of the end of Step 3 continued</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Carrier/payer or provider can request arbitration by sending this form to the SCC and to the non-initiating party.  Initiating party must include their final offer with request.</a:t>
                      </a:r>
                    </a:p>
                    <a:p>
                      <a:pPr marL="0" marR="0">
                        <a:spcBef>
                          <a:spcPts val="0"/>
                        </a:spcBef>
                        <a:spcAft>
                          <a:spcPts val="0"/>
                        </a:spcAft>
                      </a:pPr>
                      <a:r>
                        <a:rPr lang="en-US" sz="900" b="1" dirty="0">
                          <a:effectLst/>
                          <a:latin typeface="Arial" panose="020B0604020202020204" pitchFamily="34" charset="0"/>
                          <a:ea typeface="Arial" panose="020B0604020202020204" pitchFamily="34" charset="0"/>
                          <a:cs typeface="Times New Roman" panose="02020603050405020304" pitchFamily="18" charset="0"/>
                        </a:rPr>
                        <a:t> </a:t>
                      </a:r>
                      <a:endParaRPr lang="en-US" sz="900" dirty="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3/12/21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213262"/>
                  </a:ext>
                </a:extLst>
              </a:tr>
              <a:tr h="700536">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5</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10 business days of Step 4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Nondisclosure agreement signed by the initiating and non-initiating parties.  The parties decide on the agreement to sign.  </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3/26/21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8693725"/>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6</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20 days of Step 4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Arbitrator is chosen.  Commission notifies initiating and non-initiating parties of chosen arbitrator and copies chosen arbitrator.</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4/1/21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1959563"/>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7</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30 days of Step 4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Both parties must make written submissions in support of final offer.</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4/11/21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9388163"/>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8</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10 days of Step 6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Parties each pay arbitrator their half of the applicable fee.</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4/11/21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89220"/>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9</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15 days of Step 7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Arbitrator issues decision.  </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4/26/21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7767560"/>
                  </a:ext>
                </a:extLst>
              </a:tr>
              <a:tr h="560429">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Step 10</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Within 10 days of Step 9 date</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Arial" panose="020B0604020202020204" pitchFamily="34" charset="0"/>
                          <a:cs typeface="Times New Roman" panose="02020603050405020304" pitchFamily="18" charset="0"/>
                        </a:rPr>
                        <a:t>Claim payment is made.</a:t>
                      </a:r>
                    </a:p>
                    <a:p>
                      <a:pPr marL="0" marR="0">
                        <a:spcBef>
                          <a:spcPts val="0"/>
                        </a:spcBef>
                        <a:spcAft>
                          <a:spcPts val="0"/>
                        </a:spcAft>
                      </a:pPr>
                      <a:r>
                        <a:rPr lang="en-US" sz="900" b="1">
                          <a:effectLst/>
                          <a:latin typeface="Arial" panose="020B0604020202020204" pitchFamily="34" charset="0"/>
                          <a:ea typeface="Arial" panose="020B0604020202020204" pitchFamily="34" charset="0"/>
                          <a:cs typeface="Times New Roman" panose="02020603050405020304" pitchFamily="18" charset="0"/>
                        </a:rPr>
                        <a:t> </a:t>
                      </a:r>
                      <a:endParaRPr lang="en-US" sz="900">
                        <a:effectLst/>
                        <a:latin typeface="Arial" panose="020B0604020202020204" pitchFamily="34" charset="0"/>
                        <a:ea typeface="Arial" panose="020B0604020202020204" pitchFamily="34" charset="0"/>
                        <a:cs typeface="Times New Roman" panose="02020603050405020304" pitchFamily="18" charset="0"/>
                      </a:endParaRP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Arial" panose="020B0604020202020204" pitchFamily="34" charset="0"/>
                          <a:cs typeface="Times New Roman" panose="02020603050405020304" pitchFamily="18" charset="0"/>
                        </a:rPr>
                        <a:t>5/6/21</a:t>
                      </a:r>
                    </a:p>
                  </a:txBody>
                  <a:tcPr marL="37015" marR="370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2859737"/>
                  </a:ext>
                </a:extLst>
              </a:tr>
            </a:tbl>
          </a:graphicData>
        </a:graphic>
      </p:graphicFrame>
    </p:spTree>
    <p:extLst>
      <p:ext uri="{BB962C8B-B14F-4D97-AF65-F5344CB8AC3E}">
        <p14:creationId xmlns:p14="http://schemas.microsoft.com/office/powerpoint/2010/main" val="3147324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FC9559-A517-4BEC-914E-923C01278708}"/>
              </a:ext>
            </a:extLst>
          </p:cNvPr>
          <p:cNvSpPr>
            <a:spLocks noGrp="1"/>
          </p:cNvSpPr>
          <p:nvPr>
            <p:ph type="title"/>
          </p:nvPr>
        </p:nvSpPr>
        <p:spPr>
          <a:xfrm>
            <a:off x="466722" y="586855"/>
            <a:ext cx="3201366" cy="3387497"/>
          </a:xfrm>
        </p:spPr>
        <p:txBody>
          <a:bodyPr anchor="b">
            <a:normAutofit/>
          </a:bodyPr>
          <a:lstStyle/>
          <a:p>
            <a:pPr algn="r"/>
            <a:r>
              <a:rPr lang="en-US" sz="4800" b="1" dirty="0">
                <a:solidFill>
                  <a:srgbClr val="FFFFFF"/>
                </a:solidFill>
              </a:rPr>
              <a:t>Initiating the Arbitration Process</a:t>
            </a:r>
          </a:p>
        </p:txBody>
      </p:sp>
      <p:sp>
        <p:nvSpPr>
          <p:cNvPr id="3" name="Content Placeholder 2">
            <a:extLst>
              <a:ext uri="{FF2B5EF4-FFF2-40B4-BE49-F238E27FC236}">
                <a16:creationId xmlns:a16="http://schemas.microsoft.com/office/drawing/2014/main" id="{AA8A1FCA-D94A-40A6-AD2F-862BED01D5AD}"/>
              </a:ext>
            </a:extLst>
          </p:cNvPr>
          <p:cNvSpPr>
            <a:spLocks noGrp="1"/>
          </p:cNvSpPr>
          <p:nvPr>
            <p:ph idx="1"/>
          </p:nvPr>
        </p:nvSpPr>
        <p:spPr>
          <a:xfrm>
            <a:off x="4810259" y="649480"/>
            <a:ext cx="6555347" cy="5546047"/>
          </a:xfrm>
        </p:spPr>
        <p:txBody>
          <a:bodyPr anchor="ctr">
            <a:normAutofit/>
          </a:bodyPr>
          <a:lstStyle/>
          <a:p>
            <a:pPr marL="0" indent="0">
              <a:buNone/>
            </a:pPr>
            <a:r>
              <a:rPr lang="en-US" dirty="0"/>
              <a:t>If a dispute is not resolved in good faith negotiation, the health carrier or provider may initiate arbitration by providing the </a:t>
            </a:r>
            <a:r>
              <a:rPr lang="en-US" b="1" u="sng" dirty="0"/>
              <a:t>Notice of Intent to Arbitrate form</a:t>
            </a:r>
            <a:r>
              <a:rPr lang="en-US" dirty="0"/>
              <a:t> to the Commission and the non-initiating party within </a:t>
            </a:r>
            <a:r>
              <a:rPr lang="en-US" b="1" u="sng" dirty="0"/>
              <a:t>10 calendar days</a:t>
            </a:r>
            <a:r>
              <a:rPr lang="en-US" dirty="0"/>
              <a:t> following completion of the good faith negotiation period.</a:t>
            </a:r>
          </a:p>
        </p:txBody>
      </p:sp>
      <p:sp>
        <p:nvSpPr>
          <p:cNvPr id="4" name="Slide Number Placeholder 3">
            <a:extLst>
              <a:ext uri="{FF2B5EF4-FFF2-40B4-BE49-F238E27FC236}">
                <a16:creationId xmlns:a16="http://schemas.microsoft.com/office/drawing/2014/main" id="{4007E17B-05BB-4B15-9A59-532CA5178E67}"/>
              </a:ext>
            </a:extLst>
          </p:cNvPr>
          <p:cNvSpPr>
            <a:spLocks noGrp="1"/>
          </p:cNvSpPr>
          <p:nvPr>
            <p:ph type="sldNum" sz="quarter" idx="12"/>
          </p:nvPr>
        </p:nvSpPr>
        <p:spPr>
          <a:xfrm>
            <a:off x="11704320" y="6455664"/>
            <a:ext cx="448056" cy="365125"/>
          </a:xfrm>
        </p:spPr>
        <p:txBody>
          <a:bodyPr>
            <a:normAutofit/>
          </a:bodyPr>
          <a:lstStyle/>
          <a:p>
            <a:pPr>
              <a:spcAft>
                <a:spcPts val="600"/>
              </a:spcAft>
            </a:pPr>
            <a:fld id="{7F131A6C-792C-4812-9223-88D8C86D2D3B}" type="slidenum">
              <a:rPr lang="en-US" sz="1100">
                <a:solidFill>
                  <a:schemeClr val="tx1">
                    <a:lumMod val="50000"/>
                    <a:lumOff val="50000"/>
                  </a:schemeClr>
                </a:solidFill>
              </a:rPr>
              <a:pPr>
                <a:spcAft>
                  <a:spcPts val="600"/>
                </a:spcAft>
              </a:pPr>
              <a:t>9</a:t>
            </a:fld>
            <a:endParaRPr lang="en-US" sz="1100">
              <a:solidFill>
                <a:schemeClr val="tx1">
                  <a:lumMod val="50000"/>
                  <a:lumOff val="50000"/>
                </a:schemeClr>
              </a:solidFill>
            </a:endParaRPr>
          </a:p>
        </p:txBody>
      </p:sp>
    </p:spTree>
    <p:extLst>
      <p:ext uri="{BB962C8B-B14F-4D97-AF65-F5344CB8AC3E}">
        <p14:creationId xmlns:p14="http://schemas.microsoft.com/office/powerpoint/2010/main" val="682338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4080</TotalTime>
  <Words>1902</Words>
  <Application>Microsoft Office PowerPoint</Application>
  <PresentationFormat>Widescreen</PresentationFormat>
  <Paragraphs>232</Paragraphs>
  <Slides>22</Slides>
  <Notes>21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22</vt:i4>
      </vt:variant>
    </vt:vector>
  </HeadingPairs>
  <TitlesOfParts>
    <vt:vector size="27" baseType="lpstr">
      <vt:lpstr>Arial</vt:lpstr>
      <vt:lpstr>Calibri</vt:lpstr>
      <vt:lpstr>Calibri Light</vt:lpstr>
      <vt:lpstr>Office Theme</vt:lpstr>
      <vt:lpstr>1_Office Theme</vt:lpstr>
      <vt:lpstr>Arbitration Process for Balance Billing Disputes </vt:lpstr>
      <vt:lpstr>Overview of today’s presentation:</vt:lpstr>
      <vt:lpstr>Appointing Arbitrators</vt:lpstr>
      <vt:lpstr>What to provide as part of the arbitrator application:</vt:lpstr>
      <vt:lpstr>Arbitrators must disclose conflicts of interest. </vt:lpstr>
      <vt:lpstr>Arbitrator Duties</vt:lpstr>
      <vt:lpstr>Arbitration Process - Overview</vt:lpstr>
      <vt:lpstr>Complete Arbitration Process –  Timeline</vt:lpstr>
      <vt:lpstr>Initiating the Arbitration Process</vt:lpstr>
      <vt:lpstr>Notice of Intent to Arbitrate (NIA) Form</vt:lpstr>
      <vt:lpstr>Notification email will include</vt:lpstr>
      <vt:lpstr>Virginia Arbitrator Decision Reporting Form</vt:lpstr>
      <vt:lpstr>Arbitration Decision: Making a Determination</vt:lpstr>
      <vt:lpstr>Data Sets</vt:lpstr>
      <vt:lpstr>Using Data Sets in Arbitration Decision</vt:lpstr>
      <vt:lpstr>Required Arbitrator Decision Submission</vt:lpstr>
      <vt:lpstr>What should be included in arbitrator’s written decision:</vt:lpstr>
      <vt:lpstr>Bundled Claims</vt:lpstr>
      <vt:lpstr>Right to Appeal</vt:lpstr>
      <vt:lpstr>Virginia and Texas</vt:lpstr>
      <vt:lpstr>How are Virginia and Texas similar?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Arbitration Process for Balance Billing Disputes</dc:title>
  <dc:creator>Scottie Fralin</dc:creator>
  <cp:lastModifiedBy>Johnathan Nixon</cp:lastModifiedBy>
  <cp:revision>26</cp:revision>
  <dcterms:created xsi:type="dcterms:W3CDTF">2021-11-01T21:09:12Z</dcterms:created>
  <dcterms:modified xsi:type="dcterms:W3CDTF">2021-12-16T17:50:44Z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978d1b-6ed2-4706-b37d-344011273722_Enabled">
    <vt:lpwstr>true</vt:lpwstr>
  </property>
  <property fmtid="{D5CDD505-2E9C-101B-9397-08002B2CF9AE}" pid="3" name="MSIP_Label_46978d1b-6ed2-4706-b37d-344011273722_SetDate">
    <vt:lpwstr>2021-12-02T17:25:38Z</vt:lpwstr>
  </property>
  <property fmtid="{D5CDD505-2E9C-101B-9397-08002B2CF9AE}" pid="4" name="MSIP_Label_46978d1b-6ed2-4706-b37d-344011273722_Method">
    <vt:lpwstr>Privileged</vt:lpwstr>
  </property>
  <property fmtid="{D5CDD505-2E9C-101B-9397-08002B2CF9AE}" pid="5" name="MSIP_Label_46978d1b-6ed2-4706-b37d-344011273722_Name">
    <vt:lpwstr>46978d1b-6ed2-4706-b37d-344011273722</vt:lpwstr>
  </property>
  <property fmtid="{D5CDD505-2E9C-101B-9397-08002B2CF9AE}" pid="6" name="MSIP_Label_46978d1b-6ed2-4706-b37d-344011273722_SiteId">
    <vt:lpwstr>1791a7f1-2629-474f-8283-d4da7899c3be</vt:lpwstr>
  </property>
  <property fmtid="{D5CDD505-2E9C-101B-9397-08002B2CF9AE}" pid="7" name="MSIP_Label_46978d1b-6ed2-4706-b37d-344011273722_ActionId">
    <vt:lpwstr>7cf754c1-cf1b-4c0b-a854-9799ad3b7b2b</vt:lpwstr>
  </property>
  <property fmtid="{D5CDD505-2E9C-101B-9397-08002B2CF9AE}" pid="8" name="MSIP_Label_46978d1b-6ed2-4706-b37d-344011273722_ContentBits">
    <vt:lpwstr>0</vt:lpwstr>
  </property>
</Properties>
</file>