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7" r:id="rId5"/>
    <p:sldId id="382" r:id="rId6"/>
    <p:sldId id="376" r:id="rId7"/>
    <p:sldId id="386" r:id="rId8"/>
    <p:sldId id="402" r:id="rId9"/>
    <p:sldId id="405" r:id="rId10"/>
    <p:sldId id="388" r:id="rId11"/>
    <p:sldId id="403" r:id="rId12"/>
    <p:sldId id="394" r:id="rId13"/>
    <p:sldId id="383" r:id="rId14"/>
    <p:sldId id="390" r:id="rId15"/>
    <p:sldId id="393" r:id="rId16"/>
    <p:sldId id="392" r:id="rId17"/>
    <p:sldId id="406" r:id="rId18"/>
    <p:sldId id="389" r:id="rId19"/>
    <p:sldId id="395" r:id="rId20"/>
    <p:sldId id="407" r:id="rId21"/>
    <p:sldId id="396" r:id="rId22"/>
    <p:sldId id="404" r:id="rId23"/>
    <p:sldId id="38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DDB2B3-75C8-418F-BE8A-F9A358F126EB}">
          <p14:sldIdLst/>
        </p14:section>
        <p14:section name="Title slide" id="{F3E5BB2D-EA1F-4A5B-9443-A5D7804EC7A0}">
          <p14:sldIdLst>
            <p14:sldId id="257"/>
          </p14:sldIdLst>
        </p14:section>
        <p14:section name="Background" id="{E5CF18B3-BEC3-43BF-8740-3200AECCEBBA}">
          <p14:sldIdLst>
            <p14:sldId id="382"/>
            <p14:sldId id="376"/>
            <p14:sldId id="386"/>
            <p14:sldId id="402"/>
            <p14:sldId id="405"/>
            <p14:sldId id="388"/>
            <p14:sldId id="403"/>
            <p14:sldId id="394"/>
            <p14:sldId id="383"/>
            <p14:sldId id="390"/>
            <p14:sldId id="393"/>
            <p14:sldId id="392"/>
            <p14:sldId id="406"/>
            <p14:sldId id="389"/>
            <p14:sldId id="395"/>
            <p14:sldId id="407"/>
            <p14:sldId id="396"/>
            <p14:sldId id="404"/>
            <p14:sldId id="38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9DA91D-75F9-EC31-ACC3-E06CF6F07B01}" name="Alisson P. Klaiber" initials="AK" userId="S::aklaiber@scc.virginia.gov::9bbfa3b9-babf-4bad-b4dd-62de525677a9" providerId="AD"/>
  <p188:author id="{9A6F7238-BD1B-6613-080D-480D7EDACFE1}" name="Bradley Marsh" initials="BM" userId="S::BMARSH@scc.virginia.gov::d4629594-4642-4c07-8347-d18b1792e2af" providerId="AD"/>
  <p188:author id="{9A38153D-ECCB-BEE2-432D-0AD76C0A0F98}" name="Julie Blauvelt" initials="JB" userId="S::JBLAUVELT@scc.virginia.gov::62758c94-82f3-47b9-9736-fd5f776a95c8" providerId="AD"/>
  <p188:author id="{BED8FF66-6BD2-CEB0-C024-1347ACF98993}" name="Julie Blauvelt" initials="JB" userId="S::jblauvelt@scc.virginia.gov::62758c94-82f3-47b9-9736-fd5f776a95c8" providerId="AD"/>
  <p188:author id="{2057EE72-B74F-52B4-4DE6-7D74F15CC794}" name="Kate Creef" initials="KC" userId="S::KCREEF@scc.virginia.gov::5d80b447-aa54-4779-9c15-f35c84eda9b6" providerId="AD"/>
  <p188:author id="{3E08027B-11F1-D734-E5B4-8EDD362FA1E4}" name="Rebekah Allen" initials="RA" userId="S::RALLEN@scc.virginia.gov::67bb21c3-57b6-44dc-a010-3a09024ea6b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Blauvelt" initials="JB" lastIdx="1" clrIdx="0">
    <p:extLst>
      <p:ext uri="{19B8F6BF-5375-455C-9EA6-DF929625EA0E}">
        <p15:presenceInfo xmlns:p15="http://schemas.microsoft.com/office/powerpoint/2012/main" userId="S::JBLAUVELT@scc.virginia.gov::62758c94-82f3-47b9-9736-fd5f776a95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A5E"/>
    <a:srgbClr val="AEB4CE"/>
    <a:srgbClr val="6974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94" autoAdjust="0"/>
  </p:normalViewPr>
  <p:slideViewPr>
    <p:cSldViewPr snapToGrid="0">
      <p:cViewPr varScale="1">
        <p:scale>
          <a:sx n="79" d="100"/>
          <a:sy n="79" d="100"/>
        </p:scale>
        <p:origin x="72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C579C-1F2A-4F53-BCC2-E86B7FCD7AE1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9CF6-F55A-46F1-84C6-D27F60252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77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312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623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>
              <a:spcAft>
                <a:spcPts val="0"/>
              </a:spcAft>
              <a:buFont typeface="Symbol" panose="05050102010706020507" pitchFamily="18" charset="2"/>
              <a:buNone/>
            </a:pP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21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25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826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57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54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06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77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20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68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02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4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09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9CF6-F55A-46F1-84C6-D27F602525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1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5D01E-55CD-4933-A392-B164BFCA9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743E0E-FC8E-4EF2-AE0A-173C8C286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8195B-E442-4B37-B28E-D079104DA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9E6C6-727F-49DD-8E55-7E401610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34EB7-D08A-4F20-A73C-2E82C561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9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82B49-0A00-4675-93D9-EA69BDD3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823CAD-858D-4736-9D3E-52870E5AB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D9D44-5A47-4932-927C-33C9FB76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37C7A-D94B-430D-9053-65ABA1F4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DA881-04F9-4737-B872-166BD9C76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0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EB54D-EAB6-4671-9833-F4E37158C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AE618D-4E44-42D9-A3C0-EACCC1A0B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64C4F-4268-4580-A88F-82D3B13C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13320-FC00-48CA-BA24-F6DCF57B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D4445-41A0-42A0-9FB2-B7A32DEA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6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0243-F8B9-4C92-84AD-4BD41F687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4AFAD-B847-458A-A589-58BDAC4E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BDE81-96D7-4A9C-A986-BEDE6C0C2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04DC1-811B-46ED-A7FE-57B2A84C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6CE07-A502-41AD-8F6A-1235FE185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3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62CAA-03D8-4656-AA7A-945F72FD5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B2231-9B8F-4557-B4FB-76F8FE8CE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1FE2B-859E-45C8-B772-C5019316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29680-4653-46B0-8AEC-5BA39B464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16856-A820-4BB1-8C4D-A66B7D59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4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E1F2-9D6F-4F39-9990-9C4F5EE21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8A1DF-C71E-4FD5-9E79-7DC30D067A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E3FD5-2E66-4C1C-B7B1-CF911C248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CAA94-2C57-49A0-BC60-B7771B94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3D6CD-2A72-4604-9218-08643A8D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25253-A158-4D84-A812-A07BCA86D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2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95A9C-E6A6-411E-833A-29308C091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B7981-2511-4D63-8563-B6D7F47D2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54325-B746-4D7C-99D8-31AF60558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720BF-258A-407D-9B7D-076186A37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AA533-CCE7-4113-94DB-019D73A0D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D98E05-912B-43CA-A7B4-204A45B77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CF0D15-FE40-416F-A1BE-D2E9C6EF2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000050-0672-4E8E-BE65-ED226DB4D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6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B7DD-50B3-4A18-80A3-63000BA4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2C7DFE-713A-4E0D-80A5-E2DAEDC6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E7B705-1CBF-40E6-BD88-9B6195EBD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DF6CFC-1A5E-4D7C-A162-3C1F8CDB6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5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58445-BEE0-4E6A-8491-9526A6CA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79B43C-DDA0-401B-BDA4-F18CAC53F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1C184-4766-4856-9173-634CA0A23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1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B6435-CFEC-4487-8CB8-34483BD25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6D442-6FEC-4878-B256-BDF27DE3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8E1D2-03BB-4D78-B796-985029F0B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6B3537-92F8-46B2-B80D-9178967D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BDECF-3673-4A70-99B8-7414E1DB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8D7F8-105D-4598-86FF-75D42E305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4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B798-FB0F-4F9E-9B87-ECA0D63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7F53DA-446A-40DA-9805-1735E69E6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527A2-CC50-48F9-A5C8-F4B054023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1125C-DBE7-4DC3-A933-AACAB47FF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96F5D-BAC5-4A80-A1BA-30731C2A6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395FF-B1C4-4889-823F-0124DD67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1412B-2786-42F3-A6EA-7E1FB6C4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452D4-3720-46F3-80BA-6ADE5C7BB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152A0-8B32-4C4A-A619-503631FBC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A4449-05CF-4254-873B-D2D25744E8A8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24195-77F6-40DD-ABE1-7BCA22DD9E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A6123-4B7B-494C-9673-9F0A1F027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B7175-4930-46B8-B3AE-4EAF2E05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A980F-C951-4220-8694-A580A8E4F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60488"/>
            <a:ext cx="12192000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/>
                <a:cs typeface="Calibri"/>
              </a:rPr>
              <a:t>Commonwealth Health 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Reinsurance Program</a:t>
            </a:r>
            <a:br>
              <a:rPr lang="en-US" dirty="0">
                <a:latin typeface="Calibri"/>
                <a:cs typeface="Calibri"/>
              </a:rPr>
            </a:br>
            <a:r>
              <a:rPr lang="en-US" sz="4400" dirty="0">
                <a:latin typeface="Calibri"/>
                <a:cs typeface="Calibri"/>
              </a:rPr>
              <a:t>Post-Award Forum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CCB946-5164-4CE7-8DC2-996444130A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Bradley Marsh, Insurance Policy Advisor</a:t>
            </a:r>
          </a:p>
          <a:p>
            <a:r>
              <a:rPr lang="en-US" dirty="0"/>
              <a:t>Bureau of Insurance</a:t>
            </a:r>
          </a:p>
          <a:p>
            <a:endParaRPr lang="en-US" dirty="0"/>
          </a:p>
          <a:p>
            <a:r>
              <a:rPr lang="en-US" dirty="0"/>
              <a:t>June 13, 2024</a:t>
            </a:r>
            <a:endParaRPr lang="en-US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6152C-D93F-CBF9-483C-E4F145A4D1F4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pPr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63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8689-7F72-E047-E2B3-42269B5B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Funding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15740-5BE0-B6DC-25DE-BB54A289DA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88C74-D72B-551E-4616-7E230136195C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95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CHRP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4B05-12D3-4E3C-A79B-D3F9E62C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Federal “pass-through” funding is from federal savings from reduced premium tax credits (PTCs) due to lower health insurance premiums.</a:t>
            </a:r>
          </a:p>
          <a:p>
            <a:pPr lvl="1">
              <a:buFont typeface="Symbol" panose="05050102010706020507" pitchFamily="18" charset="2"/>
              <a:buChar char=""/>
            </a:pPr>
            <a:r>
              <a:rPr lang="en-US" dirty="0"/>
              <a:t>PTCs are designed to bring an individual’s premium costs down to a percentage of the individual’s income.</a:t>
            </a:r>
          </a:p>
          <a:p>
            <a:pPr lvl="1">
              <a:buFont typeface="Symbol" panose="05050102010706020507" pitchFamily="18" charset="2"/>
              <a:buChar char=""/>
            </a:pPr>
            <a:r>
              <a:rPr lang="en-US" dirty="0"/>
              <a:t>Lower top-line premium costs reduce the amount of federal PTCs needed.</a:t>
            </a:r>
          </a:p>
          <a:p>
            <a:pPr lvl="1">
              <a:buFont typeface="Symbol" panose="05050102010706020507" pitchFamily="18" charset="2"/>
              <a:buChar char=""/>
            </a:pPr>
            <a:r>
              <a:rPr lang="en-US" dirty="0"/>
              <a:t>Waiver provides funding in the amount of projected savings.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Virginia’s estimated “state share” of CHRP funding is largely driven by individuals purchasing health insurance coverage without PTCs.</a:t>
            </a:r>
          </a:p>
          <a:p>
            <a:pPr lvl="1">
              <a:buFont typeface="Symbol" panose="05050102010706020507" pitchFamily="18" charset="2"/>
              <a:buChar char=""/>
            </a:pPr>
            <a:r>
              <a:rPr lang="en-US" dirty="0"/>
              <a:t>State share of the program costs will be paid from state general funds.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03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Recent legislative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4B05-12D3-4E3C-A79B-D3F9E62C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Chapter 293 of the 2024 Acts of Assembly directs the SCC to set CHRP payment parameters to target the premium reduction level established in the state budget</a:t>
            </a:r>
          </a:p>
          <a:p>
            <a:pPr lvl="1">
              <a:buFont typeface="Symbol" panose="05050102010706020507" pitchFamily="18" charset="2"/>
              <a:buChar char=""/>
            </a:pPr>
            <a:r>
              <a:rPr lang="en-US" dirty="0"/>
              <a:t>If no such target is established, the program should target the same premium reduction level from the prior year.  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In response, SCC set the parameters for PY2025 to target a 15% reduction in premium.</a:t>
            </a:r>
          </a:p>
          <a:p>
            <a:pPr>
              <a:buFont typeface="Symbol" panose="05050102010706020507" pitchFamily="18" charset="2"/>
              <a:buChar char="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591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90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CHRP cost and funding estimates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C10FD8-329F-3A19-3031-CA32CC3F5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7126"/>
            <a:ext cx="10515600" cy="290237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sz="1900" dirty="0">
                <a:cs typeface="Arial"/>
              </a:rPr>
              <a:t>Estimates of program costs and state funding are developed 8 to 10 months prior to a PY and more than 2 years prior to claims being finalized and paid.</a:t>
            </a:r>
          </a:p>
          <a:p>
            <a:pPr lvl="1">
              <a:buFont typeface="Symbol" panose="05050102010706020507" pitchFamily="18" charset="2"/>
              <a:buChar char=""/>
            </a:pPr>
            <a:r>
              <a:rPr lang="en-US" sz="1600" dirty="0">
                <a:cs typeface="Arial"/>
              </a:rPr>
              <a:t>Differences between the model and actual enrollment, premium impact, and claims experience can cause program costs to differ substantially from these estimates.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sz="1900" dirty="0">
                <a:cs typeface="Arial"/>
              </a:rPr>
              <a:t>For PY2023 CHRP, the General Assembly appropriated $20M and $25M in state fiscal year (SFY) 2024 and SFY2025, respectively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sz="1900" dirty="0">
                <a:cs typeface="Arial"/>
              </a:rPr>
              <a:t>For PY2024 CHRP, the General Assembly appropriated $67M in SFY2026.</a:t>
            </a:r>
          </a:p>
          <a:p>
            <a:pPr marR="0" lvl="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cs typeface="Arial"/>
              </a:rPr>
              <a:t>For PY2025 CHRP, the General Assembly will need to appropriate funds for the state share in SFY2027 during the next legislative session.</a:t>
            </a:r>
            <a:endParaRPr lang="en-US" sz="1900" dirty="0">
              <a:latin typeface="Arial" panose="020B0604020202020204" pitchFamily="34" charset="0"/>
              <a:cs typeface="Arial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84C813FC-4EF4-BD84-2459-E31B6774E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309229"/>
              </p:ext>
            </p:extLst>
          </p:nvPr>
        </p:nvGraphicFramePr>
        <p:xfrm>
          <a:off x="2301239" y="1656926"/>
          <a:ext cx="7589521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378">
                  <a:extLst>
                    <a:ext uri="{9D8B030D-6E8A-4147-A177-3AD203B41FA5}">
                      <a16:colId xmlns:a16="http://schemas.microsoft.com/office/drawing/2014/main" val="4273704285"/>
                    </a:ext>
                  </a:extLst>
                </a:gridCol>
                <a:gridCol w="1041381">
                  <a:extLst>
                    <a:ext uri="{9D8B030D-6E8A-4147-A177-3AD203B41FA5}">
                      <a16:colId xmlns:a16="http://schemas.microsoft.com/office/drawing/2014/main" val="1264056603"/>
                    </a:ext>
                  </a:extLst>
                </a:gridCol>
                <a:gridCol w="1041381">
                  <a:extLst>
                    <a:ext uri="{9D8B030D-6E8A-4147-A177-3AD203B41FA5}">
                      <a16:colId xmlns:a16="http://schemas.microsoft.com/office/drawing/2014/main" val="229784916"/>
                    </a:ext>
                  </a:extLst>
                </a:gridCol>
                <a:gridCol w="1041381">
                  <a:extLst>
                    <a:ext uri="{9D8B030D-6E8A-4147-A177-3AD203B41FA5}">
                      <a16:colId xmlns:a16="http://schemas.microsoft.com/office/drawing/2014/main" val="3503212417"/>
                    </a:ext>
                  </a:extLst>
                </a:gridCol>
              </a:tblGrid>
              <a:tr h="323538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1D2A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+mn-lt"/>
                        </a:rPr>
                        <a:t>PY2023</a:t>
                      </a:r>
                    </a:p>
                  </a:txBody>
                  <a:tcPr marL="7620" marR="7620" marT="7620" marB="0" anchor="ctr">
                    <a:solidFill>
                      <a:srgbClr val="1D2A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PY2024</a:t>
                      </a:r>
                    </a:p>
                  </a:txBody>
                  <a:tcPr marL="7620" marR="7620" marT="7620" marB="0" anchor="ctr">
                    <a:solidFill>
                      <a:srgbClr val="1D2A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PY2025</a:t>
                      </a:r>
                    </a:p>
                  </a:txBody>
                  <a:tcPr marL="7620" marR="7620" marT="7620" marB="0" anchor="ctr">
                    <a:solidFill>
                      <a:srgbClr val="1D2A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645868"/>
                  </a:ext>
                </a:extLst>
              </a:tr>
              <a:tr h="4255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CHRP cost (millions)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$375.30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$420.54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$450.30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3736390"/>
                  </a:ext>
                </a:extLst>
              </a:tr>
              <a:tr h="4255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Federal pass-through funding (millions)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$331.88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$354.12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$394.00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558523"/>
                  </a:ext>
                </a:extLst>
              </a:tr>
              <a:tr h="4255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State share funding (millions)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$43.43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$66.42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$56.30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18265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30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8689-7F72-E047-E2B3-42269B5B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Impact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15740-5BE0-B6DC-25DE-BB54A289DA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88C74-D72B-551E-4616-7E230136195C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pPr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2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Impact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695C09-0706-7504-5413-2077C3BCA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2619" y="1439684"/>
            <a:ext cx="7516031" cy="467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911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Marketplace coverage and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4B05-12D3-4E3C-A79B-D3F9E62C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For PY2022, 22% of localities (30) had only one carrier on the exchange marketplace offering individual coverage.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For PY2023 (first year covered by CHRP), all localities had two or more carriers on the exchange marketplace offering individual coverage.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The number of localities covered by 3 or more carriers rose substantially, from 34% in PY2022 to 87% in PY2024. </a:t>
            </a:r>
            <a:endParaRPr lang="en-US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819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8689-7F72-E047-E2B3-42269B5B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Comment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15740-5BE0-B6DC-25DE-BB54A289DA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88C74-D72B-551E-4616-7E230136195C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pPr/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685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Written public comment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4B05-12D3-4E3C-A79B-D3F9E62C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Comments on the CHRP may be submitted in writing:</a:t>
            </a:r>
          </a:p>
          <a:p>
            <a:pPr lvl="1">
              <a:buFont typeface="Symbol" panose="05050102010706020507" pitchFamily="18" charset="2"/>
              <a:buChar char=""/>
            </a:pPr>
            <a:r>
              <a:rPr lang="en-US" dirty="0"/>
              <a:t>by email to reinsurance.waiver@scc.virginia.gov; or </a:t>
            </a:r>
          </a:p>
          <a:p>
            <a:pPr lvl="1">
              <a:buFont typeface="Symbol" panose="05050102010706020507" pitchFamily="18" charset="2"/>
              <a:buChar char=""/>
            </a:pPr>
            <a:r>
              <a:rPr lang="en-US" dirty="0"/>
              <a:t>by postal mail to:</a:t>
            </a:r>
          </a:p>
          <a:p>
            <a:pPr marL="914400" lvl="2" indent="0">
              <a:buNone/>
            </a:pPr>
            <a:r>
              <a:rPr lang="en-US" dirty="0"/>
              <a:t>Bureau of Insurance – SCC</a:t>
            </a:r>
          </a:p>
          <a:p>
            <a:pPr marL="914400" lvl="2" indent="0">
              <a:buNone/>
            </a:pPr>
            <a:r>
              <a:rPr lang="en-US" dirty="0"/>
              <a:t>ATTN: Bradley Marsh</a:t>
            </a:r>
          </a:p>
          <a:p>
            <a:pPr marL="914400" lvl="2" indent="0">
              <a:buNone/>
            </a:pPr>
            <a:r>
              <a:rPr lang="en-US" dirty="0"/>
              <a:t>P.O. Box 1157</a:t>
            </a:r>
          </a:p>
          <a:p>
            <a:pPr marL="914400" lvl="2" indent="0">
              <a:buNone/>
            </a:pPr>
            <a:r>
              <a:rPr lang="en-US" dirty="0"/>
              <a:t>Richmond, VA 23218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Comments are due on or before Friday, July 12, 2023.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Questions may also be directed to these addresses.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33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Oral public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4B05-12D3-4E3C-A79B-D3F9E62C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BOI staff members will now call upon members of the public who have requested an opportunity to speak at this forum.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9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E54A0-EB35-E418-F49B-382797C1D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57246-A450-A4E7-6675-BA09A87C80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E00FD9-48D7-B771-FD75-C1CC48A4512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464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6A6D-258E-D7E5-9967-BB428BFB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participation!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6FDB5-2A8E-30A7-986F-085661D1BF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816D2-E40D-9412-FE38-2FC0FCD1DBA7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pPr/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2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reinsurance?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4B05-12D3-4E3C-A79B-D3F9E62C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A mechanism for spreading the expense of high-cost claims by pooling them together and paying for them through a separate financing system so that insurers do not have to price those costs into their standard premiums.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sz="2800" dirty="0"/>
              <a:t>The Commonwealth Health Reinsurance Program (CHRP) </a:t>
            </a:r>
            <a:r>
              <a:rPr lang="en-US" dirty="0"/>
              <a:t>is designed to lower the cost of health insurance in Virginia’s individual market by reimbursing carriers for a portion of their high-cost claims.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2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CHRP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4B05-12D3-4E3C-A79B-D3F9E62C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In 2021, SCC was legislatively directed to apply for a State Innovation Waiver under Section 1332 of the Patient Protection and Affordable Care Act (ACA) to permit and help fund the CHRP.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SCC applied for and received federal approval to establish a reinsurance program in the individual health insurance market.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Program approved for five years, beginning in plan year (PY) 2023 (i.e., January 1, 2023 through December 31, 2023).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67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Federal waiver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4B05-12D3-4E3C-A79B-D3F9E62C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As required, SCC held the first CHRP Post-Award Forum on June 20, 2023 and will hold them annually over the Program term.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en-US" dirty="0"/>
              <a:t>Forum affords the public an opportunity to provide meaningful comment on the progress of the waiver.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4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8689-7F72-E047-E2B3-42269B5B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Design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15740-5BE0-B6DC-25DE-BB54A289DA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88C74-D72B-551E-4616-7E230136195C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3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reinsurance work?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6" name="Group 25" descr="Graphic shows a grey bar representing total annual medical claims for an individual. Labels to the left point to the top and bottom of a blue section in the middle of the bar labeled Claims eligible for reinsurance. The label on the top arrow is Reinsurance Cap - issuer is responsible for all claim costs over this amount. The label on the lower arrow is Attachment Point - issuer is responsible for all claim costs up to this amount. The left label in the middle is Coinsurance Rate - issuer is paid a portion of claims cost within the reinsurance band.">
            <a:extLst>
              <a:ext uri="{FF2B5EF4-FFF2-40B4-BE49-F238E27FC236}">
                <a16:creationId xmlns:a16="http://schemas.microsoft.com/office/drawing/2014/main" id="{E09983CD-56D6-5D8F-C088-B3F1CECB47E5}"/>
              </a:ext>
            </a:extLst>
          </p:cNvPr>
          <p:cNvGrpSpPr/>
          <p:nvPr/>
        </p:nvGrpSpPr>
        <p:grpSpPr>
          <a:xfrm>
            <a:off x="533400" y="1660236"/>
            <a:ext cx="5165436" cy="4264430"/>
            <a:chOff x="533400" y="1787236"/>
            <a:chExt cx="5165436" cy="4264430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EBC0459-0D4D-9BE0-55B3-F5746F3EB534}"/>
                </a:ext>
              </a:extLst>
            </p:cNvPr>
            <p:cNvGrpSpPr/>
            <p:nvPr/>
          </p:nvGrpSpPr>
          <p:grpSpPr>
            <a:xfrm>
              <a:off x="4227484" y="1787236"/>
              <a:ext cx="1471352" cy="4264430"/>
              <a:chOff x="5710844" y="1787236"/>
              <a:chExt cx="1471352" cy="426443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AF8C37D-C181-A7D7-9629-CA8ED4EFCE6C}"/>
                  </a:ext>
                </a:extLst>
              </p:cNvPr>
              <p:cNvSpPr/>
              <p:nvPr/>
            </p:nvSpPr>
            <p:spPr>
              <a:xfrm>
                <a:off x="5710844" y="1787236"/>
                <a:ext cx="1471352" cy="72320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1D2A5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228C905-D723-4080-6FE8-7CB605413690}"/>
                  </a:ext>
                </a:extLst>
              </p:cNvPr>
              <p:cNvSpPr/>
              <p:nvPr/>
            </p:nvSpPr>
            <p:spPr>
              <a:xfrm>
                <a:off x="5710844" y="2510444"/>
                <a:ext cx="1471352" cy="2818014"/>
              </a:xfrm>
              <a:prstGeom prst="rect">
                <a:avLst/>
              </a:prstGeom>
              <a:solidFill>
                <a:srgbClr val="6974A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cs typeface="Arial" panose="020B0604020202020204" pitchFamily="34" charset="0"/>
                  </a:rPr>
                  <a:t>Claims eligible for reinsurance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80B57FA7-F11E-7E38-C066-D4D8FEB87697}"/>
                  </a:ext>
                </a:extLst>
              </p:cNvPr>
              <p:cNvSpPr/>
              <p:nvPr/>
            </p:nvSpPr>
            <p:spPr>
              <a:xfrm>
                <a:off x="5710844" y="5328458"/>
                <a:ext cx="1471352" cy="72320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1D2A5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8" name="Left Brace 27">
              <a:extLst>
                <a:ext uri="{FF2B5EF4-FFF2-40B4-BE49-F238E27FC236}">
                  <a16:creationId xmlns:a16="http://schemas.microsoft.com/office/drawing/2014/main" id="{8FA5B6CB-2506-D0DF-71FB-89E5E4E3A5B0}"/>
                </a:ext>
              </a:extLst>
            </p:cNvPr>
            <p:cNvSpPr/>
            <p:nvPr/>
          </p:nvSpPr>
          <p:spPr>
            <a:xfrm>
              <a:off x="3678844" y="2510444"/>
              <a:ext cx="548640" cy="2818014"/>
            </a:xfrm>
            <a:prstGeom prst="leftBrace">
              <a:avLst>
                <a:gd name="adj1" fmla="val 0"/>
                <a:gd name="adj2" fmla="val 50000"/>
              </a:avLst>
            </a:prstGeom>
            <a:ln>
              <a:solidFill>
                <a:srgbClr val="1D2A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0DCA444-F68E-361B-B36E-91638FBBCF86}"/>
                </a:ext>
              </a:extLst>
            </p:cNvPr>
            <p:cNvSpPr txBox="1"/>
            <p:nvPr/>
          </p:nvSpPr>
          <p:spPr>
            <a:xfrm>
              <a:off x="533400" y="3582785"/>
              <a:ext cx="31454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Coinsurance rate – issuer is paid a portion of claims cost within the reinsurance band.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3DE0D7B7-7C74-EB09-782A-A0AE03DD14C1}"/>
                </a:ext>
              </a:extLst>
            </p:cNvPr>
            <p:cNvCxnSpPr>
              <a:cxnSpLocks/>
              <a:endCxn id="28" idx="2"/>
            </p:cNvCxnSpPr>
            <p:nvPr/>
          </p:nvCxnSpPr>
          <p:spPr>
            <a:xfrm>
              <a:off x="3678844" y="5328458"/>
              <a:ext cx="548640" cy="0"/>
            </a:xfrm>
            <a:prstGeom prst="straightConnector1">
              <a:avLst/>
            </a:prstGeom>
            <a:ln w="66675">
              <a:solidFill>
                <a:srgbClr val="1D2A5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9E848AE-B067-A6AA-436F-6F74FC54B57E}"/>
                </a:ext>
              </a:extLst>
            </p:cNvPr>
            <p:cNvSpPr txBox="1"/>
            <p:nvPr/>
          </p:nvSpPr>
          <p:spPr>
            <a:xfrm>
              <a:off x="533400" y="4866793"/>
              <a:ext cx="29459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Attachment point – issuer is responsible for all claim costs up to this amount.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875587FC-16AF-E7FB-278B-5D67DE21F3AE}"/>
                </a:ext>
              </a:extLst>
            </p:cNvPr>
            <p:cNvCxnSpPr>
              <a:cxnSpLocks/>
            </p:cNvCxnSpPr>
            <p:nvPr/>
          </p:nvCxnSpPr>
          <p:spPr>
            <a:xfrm>
              <a:off x="3679768" y="2504902"/>
              <a:ext cx="548640" cy="0"/>
            </a:xfrm>
            <a:prstGeom prst="straightConnector1">
              <a:avLst/>
            </a:prstGeom>
            <a:ln w="66675">
              <a:solidFill>
                <a:srgbClr val="1D2A5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CA1435D-5671-1200-4048-154ECF46D454}"/>
                </a:ext>
              </a:extLst>
            </p:cNvPr>
            <p:cNvSpPr txBox="1"/>
            <p:nvPr/>
          </p:nvSpPr>
          <p:spPr>
            <a:xfrm>
              <a:off x="533400" y="2051366"/>
              <a:ext cx="29459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Reinsurance cap – issuer is responsible for all claim costs over this amount.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0202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CHRP parameters for PY2024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EB1CD71-2FC4-B4D6-9B05-FBBAC219D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698836" y="2198131"/>
            <a:ext cx="5959764" cy="3170905"/>
            <a:chOff x="5698836" y="2328365"/>
            <a:chExt cx="5959764" cy="3170905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9D23124-A390-1333-A7F2-F431A5A25F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98836" y="2495666"/>
              <a:ext cx="548640" cy="0"/>
            </a:xfrm>
            <a:prstGeom prst="straightConnector1">
              <a:avLst/>
            </a:prstGeom>
            <a:ln w="66675">
              <a:solidFill>
                <a:srgbClr val="1D2A5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59EE366-FB2C-6C84-A257-CB591AC5D6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98836" y="5314604"/>
              <a:ext cx="548640" cy="0"/>
            </a:xfrm>
            <a:prstGeom prst="straightConnector1">
              <a:avLst/>
            </a:prstGeom>
            <a:ln w="66675">
              <a:solidFill>
                <a:srgbClr val="1D2A5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F2F8228-1689-A8B1-C3DB-B710956B1B2D}"/>
                </a:ext>
              </a:extLst>
            </p:cNvPr>
            <p:cNvSpPr txBox="1"/>
            <p:nvPr/>
          </p:nvSpPr>
          <p:spPr>
            <a:xfrm>
              <a:off x="6246552" y="2328365"/>
              <a:ext cx="11804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$175,000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96D6EB2-46F9-2898-34B2-700243A6B50A}"/>
                </a:ext>
              </a:extLst>
            </p:cNvPr>
            <p:cNvSpPr txBox="1"/>
            <p:nvPr/>
          </p:nvSpPr>
          <p:spPr>
            <a:xfrm>
              <a:off x="6246552" y="5129938"/>
              <a:ext cx="11804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$45,000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54A98D3-28AE-CDBC-3E8E-B39306B01C62}"/>
                </a:ext>
              </a:extLst>
            </p:cNvPr>
            <p:cNvSpPr txBox="1"/>
            <p:nvPr/>
          </p:nvSpPr>
          <p:spPr>
            <a:xfrm>
              <a:off x="5711306" y="3727858"/>
              <a:ext cx="24979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Coinsurance rate = 70%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7F5CEEC-9122-C250-34E5-F30F9D7A9C7F}"/>
                </a:ext>
              </a:extLst>
            </p:cNvPr>
            <p:cNvSpPr txBox="1"/>
            <p:nvPr/>
          </p:nvSpPr>
          <p:spPr>
            <a:xfrm>
              <a:off x="8399550" y="3450859"/>
              <a:ext cx="32590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These amounts are total annual medical expenditures on any covered individual for PY2024.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30F6473-EE54-35C9-CC8B-F915521B9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3400" y="1660236"/>
            <a:ext cx="5165436" cy="4264430"/>
            <a:chOff x="533400" y="1787236"/>
            <a:chExt cx="5165436" cy="4264430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5D187EF-FF97-10B6-3B40-487EE63FFDB9}"/>
                </a:ext>
              </a:extLst>
            </p:cNvPr>
            <p:cNvGrpSpPr/>
            <p:nvPr/>
          </p:nvGrpSpPr>
          <p:grpSpPr>
            <a:xfrm>
              <a:off x="4227484" y="1787236"/>
              <a:ext cx="1471352" cy="4264430"/>
              <a:chOff x="5710844" y="1787236"/>
              <a:chExt cx="1471352" cy="4264430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6D85944-4345-8C6F-0545-4BAD8F6E35B8}"/>
                  </a:ext>
                </a:extLst>
              </p:cNvPr>
              <p:cNvSpPr/>
              <p:nvPr/>
            </p:nvSpPr>
            <p:spPr>
              <a:xfrm>
                <a:off x="5710844" y="1787236"/>
                <a:ext cx="1471352" cy="72320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1D2A5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F84BCEC-33F1-1EBD-5A74-0A3097AD2332}"/>
                  </a:ext>
                </a:extLst>
              </p:cNvPr>
              <p:cNvSpPr/>
              <p:nvPr/>
            </p:nvSpPr>
            <p:spPr>
              <a:xfrm>
                <a:off x="5710844" y="2510444"/>
                <a:ext cx="1471352" cy="2818014"/>
              </a:xfrm>
              <a:prstGeom prst="rect">
                <a:avLst/>
              </a:prstGeom>
              <a:solidFill>
                <a:srgbClr val="6974A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cs typeface="Arial" panose="020B0604020202020204" pitchFamily="34" charset="0"/>
                  </a:rPr>
                  <a:t>Claims eligible for reinsurance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4B07B46-F5EA-F9EC-5947-58FDC5958F85}"/>
                  </a:ext>
                </a:extLst>
              </p:cNvPr>
              <p:cNvSpPr/>
              <p:nvPr/>
            </p:nvSpPr>
            <p:spPr>
              <a:xfrm>
                <a:off x="5710844" y="5328458"/>
                <a:ext cx="1471352" cy="72320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1D2A5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49D528AB-E7DE-69DF-E67D-89BC299C3864}"/>
                </a:ext>
              </a:extLst>
            </p:cNvPr>
            <p:cNvSpPr/>
            <p:nvPr/>
          </p:nvSpPr>
          <p:spPr>
            <a:xfrm>
              <a:off x="3678844" y="2510444"/>
              <a:ext cx="548640" cy="2818014"/>
            </a:xfrm>
            <a:prstGeom prst="leftBrace">
              <a:avLst>
                <a:gd name="adj1" fmla="val 0"/>
                <a:gd name="adj2" fmla="val 50000"/>
              </a:avLst>
            </a:prstGeom>
            <a:ln>
              <a:solidFill>
                <a:srgbClr val="1D2A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6AEF31E-011D-529F-6850-29D6ECA20653}"/>
                </a:ext>
              </a:extLst>
            </p:cNvPr>
            <p:cNvSpPr txBox="1"/>
            <p:nvPr/>
          </p:nvSpPr>
          <p:spPr>
            <a:xfrm>
              <a:off x="533400" y="3582785"/>
              <a:ext cx="31454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Coinsurance rate – issuer is paid a portion of claims cost within the reinsurance band.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A404A27-4BEE-2D32-8F51-C48E04ADEC76}"/>
                </a:ext>
              </a:extLst>
            </p:cNvPr>
            <p:cNvCxnSpPr>
              <a:cxnSpLocks/>
              <a:endCxn id="36" idx="2"/>
            </p:cNvCxnSpPr>
            <p:nvPr/>
          </p:nvCxnSpPr>
          <p:spPr>
            <a:xfrm>
              <a:off x="3678844" y="5328458"/>
              <a:ext cx="548640" cy="0"/>
            </a:xfrm>
            <a:prstGeom prst="straightConnector1">
              <a:avLst/>
            </a:prstGeom>
            <a:ln w="66675">
              <a:solidFill>
                <a:srgbClr val="1D2A5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E690C0D-71C8-8A77-0CF0-B5EBED7EE0CB}"/>
                </a:ext>
              </a:extLst>
            </p:cNvPr>
            <p:cNvSpPr txBox="1"/>
            <p:nvPr/>
          </p:nvSpPr>
          <p:spPr>
            <a:xfrm>
              <a:off x="533400" y="4866793"/>
              <a:ext cx="29459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Attachment point – issuer is responsible for all claim costs up to this amount.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40316DC-09C5-64A7-D9E0-A7431C5714B1}"/>
                </a:ext>
              </a:extLst>
            </p:cNvPr>
            <p:cNvCxnSpPr>
              <a:cxnSpLocks/>
            </p:cNvCxnSpPr>
            <p:nvPr/>
          </p:nvCxnSpPr>
          <p:spPr>
            <a:xfrm>
              <a:off x="3679768" y="2504902"/>
              <a:ext cx="548640" cy="0"/>
            </a:xfrm>
            <a:prstGeom prst="straightConnector1">
              <a:avLst/>
            </a:prstGeom>
            <a:ln w="66675">
              <a:solidFill>
                <a:srgbClr val="1D2A5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222D6DF-2485-432A-4D90-898A084A33F8}"/>
                </a:ext>
              </a:extLst>
            </p:cNvPr>
            <p:cNvSpPr txBox="1"/>
            <p:nvPr/>
          </p:nvSpPr>
          <p:spPr>
            <a:xfrm>
              <a:off x="533400" y="2051366"/>
              <a:ext cx="29459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cs typeface="Arial" panose="020B0604020202020204" pitchFamily="34" charset="0"/>
                </a:rPr>
                <a:t>Reinsurance cap – issuer is responsible for all claim costs over this amount.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289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D9F1D-9314-4700-B259-53909503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CHRP payment parameters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22E02-4C7F-44D4-B935-6D4E7D0739AB}"/>
              </a:ext>
            </a:extLst>
          </p:cNvPr>
          <p:cNvSpPr txBox="1"/>
          <p:nvPr/>
        </p:nvSpPr>
        <p:spPr>
          <a:xfrm>
            <a:off x="129209" y="6227574"/>
            <a:ext cx="115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8AD76B-B918-4E89-9C6C-76911A51A38B}" type="slidenum">
              <a:rPr lang="en-US">
                <a:solidFill>
                  <a:schemeClr val="bg1"/>
                </a:solidFill>
              </a:r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E11D8F62-6D2F-8EC6-E7BF-41DCE60EBA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568713"/>
              </p:ext>
            </p:extLst>
          </p:nvPr>
        </p:nvGraphicFramePr>
        <p:xfrm>
          <a:off x="838200" y="1825625"/>
          <a:ext cx="10515601" cy="241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6161">
                  <a:extLst>
                    <a:ext uri="{9D8B030D-6E8A-4147-A177-3AD203B41FA5}">
                      <a16:colId xmlns:a16="http://schemas.microsoft.com/office/drawing/2014/main" val="1387862158"/>
                    </a:ext>
                  </a:extLst>
                </a:gridCol>
                <a:gridCol w="1746480">
                  <a:extLst>
                    <a:ext uri="{9D8B030D-6E8A-4147-A177-3AD203B41FA5}">
                      <a16:colId xmlns:a16="http://schemas.microsoft.com/office/drawing/2014/main" val="3916008293"/>
                    </a:ext>
                  </a:extLst>
                </a:gridCol>
                <a:gridCol w="1746480">
                  <a:extLst>
                    <a:ext uri="{9D8B030D-6E8A-4147-A177-3AD203B41FA5}">
                      <a16:colId xmlns:a16="http://schemas.microsoft.com/office/drawing/2014/main" val="3720451774"/>
                    </a:ext>
                  </a:extLst>
                </a:gridCol>
                <a:gridCol w="1746480">
                  <a:extLst>
                    <a:ext uri="{9D8B030D-6E8A-4147-A177-3AD203B41FA5}">
                      <a16:colId xmlns:a16="http://schemas.microsoft.com/office/drawing/2014/main" val="2560990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br>
                        <a:rPr lang="en-US" b="0" dirty="0">
                          <a:effectLst/>
                          <a:latin typeface="+mn-lt"/>
                        </a:rPr>
                      </a:br>
                      <a:endParaRPr lang="en-US" b="0" dirty="0">
                        <a:effectLst/>
                        <a:latin typeface="+mn-lt"/>
                      </a:endParaRPr>
                    </a:p>
                  </a:txBody>
                  <a:tcPr marL="7620" marR="7620" marT="7620" marB="7620" anchor="ctr">
                    <a:solidFill>
                      <a:srgbClr val="1D2A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PY2023</a:t>
                      </a:r>
                    </a:p>
                  </a:txBody>
                  <a:tcPr marL="7620" marR="7620" marT="7620" marB="7620" anchor="ctr">
                    <a:solidFill>
                      <a:srgbClr val="1D2A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PY2024</a:t>
                      </a:r>
                    </a:p>
                  </a:txBody>
                  <a:tcPr marL="7620" marR="7620" marT="7620" marB="7620" anchor="ctr">
                    <a:solidFill>
                      <a:srgbClr val="1D2A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PY2025</a:t>
                      </a:r>
                    </a:p>
                  </a:txBody>
                  <a:tcPr marL="7620" marR="7620" marT="7620" marB="7620" anchor="ctr">
                    <a:solidFill>
                      <a:srgbClr val="1D2A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67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+mn-lt"/>
                        </a:rPr>
                        <a:t>Attachment point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$40,000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$45,000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 $45,000</a:t>
                      </a:r>
                    </a:p>
                  </a:txBody>
                  <a:tcPr marL="7620" marR="7620" marT="7620" marB="7620" anchor="ctr"/>
                </a:tc>
                <a:extLst>
                  <a:ext uri="{0D108BD9-81ED-4DB2-BD59-A6C34878D82A}">
                    <a16:rowId xmlns:a16="http://schemas.microsoft.com/office/drawing/2014/main" val="3756544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+mn-lt"/>
                        </a:rPr>
                        <a:t>Reinsurance cap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$155,000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$175,000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$175,000</a:t>
                      </a:r>
                    </a:p>
                  </a:txBody>
                  <a:tcPr marL="7620" marR="7620" marT="7620" marB="7620" anchor="ctr"/>
                </a:tc>
                <a:extLst>
                  <a:ext uri="{0D108BD9-81ED-4DB2-BD59-A6C34878D82A}">
                    <a16:rowId xmlns:a16="http://schemas.microsoft.com/office/drawing/2014/main" val="1272683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+mn-lt"/>
                        </a:rPr>
                        <a:t>Coinsurance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70%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70%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    70%</a:t>
                      </a:r>
                    </a:p>
                  </a:txBody>
                  <a:tcPr marL="7620" marR="7620" marT="7620" marB="7620" anchor="ctr"/>
                </a:tc>
                <a:extLst>
                  <a:ext uri="{0D108BD9-81ED-4DB2-BD59-A6C34878D82A}">
                    <a16:rowId xmlns:a16="http://schemas.microsoft.com/office/drawing/2014/main" val="1060391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+mn-lt"/>
                        </a:rPr>
                        <a:t>Targeted premium reduction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    15%</a:t>
                      </a:r>
                    </a:p>
                  </a:txBody>
                  <a:tcPr marL="7620" marR="7620" marT="7620" marB="7620" anchor="ctr"/>
                </a:tc>
                <a:extLst>
                  <a:ext uri="{0D108BD9-81ED-4DB2-BD59-A6C34878D82A}">
                    <a16:rowId xmlns:a16="http://schemas.microsoft.com/office/drawing/2014/main" val="1788946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  <a:latin typeface="+mn-lt"/>
                        </a:rPr>
                        <a:t>Actual average premium reduction from reinsurance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17.30%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16.40%</a:t>
                      </a:r>
                    </a:p>
                  </a:txBody>
                  <a:tcPr marL="7620" marR="7620" marT="7620" marB="76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effectLst/>
                          <a:latin typeface="+mn-lt"/>
                        </a:rPr>
                        <a:t> TBD</a:t>
                      </a:r>
                    </a:p>
                  </a:txBody>
                  <a:tcPr marL="7620" marR="7620" marT="7620" marB="7620" anchor="ctr"/>
                </a:tc>
                <a:extLst>
                  <a:ext uri="{0D108BD9-81ED-4DB2-BD59-A6C34878D82A}">
                    <a16:rowId xmlns:a16="http://schemas.microsoft.com/office/drawing/2014/main" val="17402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497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1A3F0A61ABC1449842336532AA2C7A" ma:contentTypeVersion="7" ma:contentTypeDescription="Create a new document." ma:contentTypeScope="" ma:versionID="2b84c384e9e1df717a60954676f1b285">
  <xsd:schema xmlns:xsd="http://www.w3.org/2001/XMLSchema" xmlns:xs="http://www.w3.org/2001/XMLSchema" xmlns:p="http://schemas.microsoft.com/office/2006/metadata/properties" xmlns:ns2="3bd3c79e-8929-4847-97e7-e6e4c9ef941b" xmlns:ns3="1a859b13-791f-4749-a0df-3478b028f86f" targetNamespace="http://schemas.microsoft.com/office/2006/metadata/properties" ma:root="true" ma:fieldsID="05625ef42c1a9520a899a9fc4c0708d7" ns2:_="" ns3:_="">
    <xsd:import namespace="3bd3c79e-8929-4847-97e7-e6e4c9ef941b"/>
    <xsd:import namespace="1a859b13-791f-4749-a0df-3478b028f86f"/>
    <xsd:element name="properties">
      <xsd:complexType>
        <xsd:sequence>
          <xsd:element name="documentManagement">
            <xsd:complexType>
              <xsd:all>
                <xsd:element ref="ns2:Yea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3c79e-8929-4847-97e7-e6e4c9ef941b" elementFormDefault="qualified">
    <xsd:import namespace="http://schemas.microsoft.com/office/2006/documentManagement/types"/>
    <xsd:import namespace="http://schemas.microsoft.com/office/infopath/2007/PartnerControls"/>
    <xsd:element name="Year" ma:index="8" nillable="true" ma:displayName="Year" ma:format="Dropdown" ma:internalName="Year">
      <xsd:simpleType>
        <xsd:union memberTypes="dms:Text">
          <xsd:simpleType>
            <xsd:restriction base="dms:Choice">
              <xsd:enumeration value="2024"/>
              <xsd:enumeration value="2025"/>
              <xsd:enumeration value="2026"/>
              <xsd:enumeration value="2027"/>
              <xsd:enumeration value="2028"/>
              <xsd:enumeration value="2029"/>
              <xsd:enumeration value="2030"/>
            </xsd:restriction>
          </xsd:simpleType>
        </xsd:un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59b13-791f-4749-a0df-3478b028f86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a859b13-791f-4749-a0df-3478b028f86f">
      <UserInfo>
        <DisplayName>Bob Grissom</DisplayName>
        <AccountId>39</AccountId>
        <AccountType/>
      </UserInfo>
      <UserInfo>
        <DisplayName>Rebekah Allen</DisplayName>
        <AccountId>315</AccountId>
        <AccountType/>
      </UserInfo>
      <UserInfo>
        <DisplayName>Julie Blauvelt</DisplayName>
        <AccountId>34</AccountId>
        <AccountType/>
      </UserInfo>
      <UserInfo>
        <DisplayName>Bradley Marsh</DisplayName>
        <AccountId>112</AccountId>
        <AccountType/>
      </UserInfo>
    </SharedWithUsers>
    <Year xmlns="3bd3c79e-8929-4847-97e7-e6e4c9ef941b" xsi:nil="true"/>
  </documentManagement>
</p:properties>
</file>

<file path=customXml/itemProps1.xml><?xml version="1.0" encoding="utf-8"?>
<ds:datastoreItem xmlns:ds="http://schemas.openxmlformats.org/officeDocument/2006/customXml" ds:itemID="{A9B4BB9F-BCEC-4950-A4DC-C9EA02FCB7F4}">
  <ds:schemaRefs>
    <ds:schemaRef ds:uri="1a859b13-791f-4749-a0df-3478b028f86f"/>
    <ds:schemaRef ds:uri="3bd3c79e-8929-4847-97e7-e6e4c9ef94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A7FAB06-7D88-4459-BBF0-EB8B73FCB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D098BE-CBB0-4AF7-82BB-DD113EF8EC5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a859b13-791f-4749-a0df-3478b028f86f"/>
    <ds:schemaRef ds:uri="3bd3c79e-8929-4847-97e7-e6e4c9ef941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11715</TotalTime>
  <Words>964</Words>
  <Application>Microsoft Office PowerPoint</Application>
  <PresentationFormat>Widescreen</PresentationFormat>
  <Paragraphs>145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Office Theme</vt:lpstr>
      <vt:lpstr>Commonwealth Health  Reinsurance Program Post-Award Forum</vt:lpstr>
      <vt:lpstr>Background</vt:lpstr>
      <vt:lpstr>What is reinsurance?</vt:lpstr>
      <vt:lpstr>CHRP history</vt:lpstr>
      <vt:lpstr>Federal waiver requirements</vt:lpstr>
      <vt:lpstr>Program Design</vt:lpstr>
      <vt:lpstr>How does reinsurance work?</vt:lpstr>
      <vt:lpstr>CHRP parameters for PY2024</vt:lpstr>
      <vt:lpstr>CHRP payment parameters</vt:lpstr>
      <vt:lpstr>Program Funding</vt:lpstr>
      <vt:lpstr>CHRP funding</vt:lpstr>
      <vt:lpstr>Recent legislative activity</vt:lpstr>
      <vt:lpstr>CHRP cost and funding estimates</vt:lpstr>
      <vt:lpstr>Program Impact</vt:lpstr>
      <vt:lpstr>Program Impact    </vt:lpstr>
      <vt:lpstr>Marketplace coverage and competition</vt:lpstr>
      <vt:lpstr>Public Comment</vt:lpstr>
      <vt:lpstr>Written public comment period</vt:lpstr>
      <vt:lpstr>Oral public comment</vt:lpstr>
      <vt:lpstr>Thank you for your participation!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Virginia’s 1332 Reinsurance Waiver</dc:title>
  <dc:creator>Bradley Marsh</dc:creator>
  <cp:lastModifiedBy>Bradley Marsh</cp:lastModifiedBy>
  <cp:revision>104</cp:revision>
  <dcterms:created xsi:type="dcterms:W3CDTF">2021-10-12T15:16:50Z</dcterms:created>
  <dcterms:modified xsi:type="dcterms:W3CDTF">2024-10-31T17:48:02Z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6978d1b-6ed2-4706-b37d-344011273722_Enabled">
    <vt:lpwstr>true</vt:lpwstr>
  </property>
  <property fmtid="{D5CDD505-2E9C-101B-9397-08002B2CF9AE}" pid="3" name="MSIP_Label_46978d1b-6ed2-4706-b37d-344011273722_SetDate">
    <vt:lpwstr>2021-10-13T19:54:27Z</vt:lpwstr>
  </property>
  <property fmtid="{D5CDD505-2E9C-101B-9397-08002B2CF9AE}" pid="4" name="MSIP_Label_46978d1b-6ed2-4706-b37d-344011273722_Method">
    <vt:lpwstr>Privileged</vt:lpwstr>
  </property>
  <property fmtid="{D5CDD505-2E9C-101B-9397-08002B2CF9AE}" pid="5" name="MSIP_Label_46978d1b-6ed2-4706-b37d-344011273722_Name">
    <vt:lpwstr>46978d1b-6ed2-4706-b37d-344011273722</vt:lpwstr>
  </property>
  <property fmtid="{D5CDD505-2E9C-101B-9397-08002B2CF9AE}" pid="6" name="MSIP_Label_46978d1b-6ed2-4706-b37d-344011273722_SiteId">
    <vt:lpwstr>1791a7f1-2629-474f-8283-d4da7899c3be</vt:lpwstr>
  </property>
  <property fmtid="{D5CDD505-2E9C-101B-9397-08002B2CF9AE}" pid="7" name="MSIP_Label_46978d1b-6ed2-4706-b37d-344011273722_ActionId">
    <vt:lpwstr>902bc5ec-a682-4ecd-9463-9c8cff42b58e</vt:lpwstr>
  </property>
  <property fmtid="{D5CDD505-2E9C-101B-9397-08002B2CF9AE}" pid="8" name="MSIP_Label_46978d1b-6ed2-4706-b37d-344011273722_ContentBits">
    <vt:lpwstr>0</vt:lpwstr>
  </property>
  <property fmtid="{D5CDD505-2E9C-101B-9397-08002B2CF9AE}" pid="9" name="ContentTypeId">
    <vt:lpwstr>0x010100211A3F0A61ABC1449842336532AA2C7A</vt:lpwstr>
  </property>
  <property fmtid="{D5CDD505-2E9C-101B-9397-08002B2CF9AE}" pid="10" name="MediaServiceImageTags">
    <vt:lpwstr/>
  </property>
  <property fmtid="{D5CDD505-2E9C-101B-9397-08002B2CF9AE}" pid="11" name="xd_ProgID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  <property fmtid="{D5CDD505-2E9C-101B-9397-08002B2CF9AE}" pid="15" name="TriggerFlowInfo">
    <vt:lpwstr/>
  </property>
  <property fmtid="{D5CDD505-2E9C-101B-9397-08002B2CF9AE}" pid="16" name="xd_Signature">
    <vt:bool>false</vt:bool>
  </property>
</Properties>
</file>