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 id="2147483714" r:id="rId5"/>
  </p:sldMasterIdLst>
  <p:notesMasterIdLst>
    <p:notesMasterId r:id="rId53"/>
  </p:notesMasterIdLst>
  <p:sldIdLst>
    <p:sldId id="256" r:id="rId6"/>
    <p:sldId id="257" r:id="rId7"/>
    <p:sldId id="286" r:id="rId8"/>
    <p:sldId id="258" r:id="rId9"/>
    <p:sldId id="285" r:id="rId10"/>
    <p:sldId id="259" r:id="rId11"/>
    <p:sldId id="294" r:id="rId12"/>
    <p:sldId id="295" r:id="rId13"/>
    <p:sldId id="290" r:id="rId14"/>
    <p:sldId id="265" r:id="rId15"/>
    <p:sldId id="262" r:id="rId16"/>
    <p:sldId id="287" r:id="rId17"/>
    <p:sldId id="263" r:id="rId18"/>
    <p:sldId id="289" r:id="rId19"/>
    <p:sldId id="267" r:id="rId20"/>
    <p:sldId id="291" r:id="rId21"/>
    <p:sldId id="268" r:id="rId22"/>
    <p:sldId id="284" r:id="rId23"/>
    <p:sldId id="269" r:id="rId24"/>
    <p:sldId id="270" r:id="rId25"/>
    <p:sldId id="271" r:id="rId26"/>
    <p:sldId id="272" r:id="rId27"/>
    <p:sldId id="273" r:id="rId28"/>
    <p:sldId id="274" r:id="rId29"/>
    <p:sldId id="276" r:id="rId30"/>
    <p:sldId id="277" r:id="rId31"/>
    <p:sldId id="278" r:id="rId32"/>
    <p:sldId id="279" r:id="rId33"/>
    <p:sldId id="322"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3916BD-B5D9-469C-A5A7-3E27F0F6D01E}">
          <p14:sldIdLst>
            <p14:sldId id="256"/>
            <p14:sldId id="257"/>
            <p14:sldId id="286"/>
            <p14:sldId id="258"/>
            <p14:sldId id="285"/>
            <p14:sldId id="259"/>
            <p14:sldId id="294"/>
            <p14:sldId id="295"/>
            <p14:sldId id="290"/>
            <p14:sldId id="265"/>
            <p14:sldId id="262"/>
            <p14:sldId id="287"/>
            <p14:sldId id="263"/>
            <p14:sldId id="289"/>
            <p14:sldId id="267"/>
            <p14:sldId id="291"/>
            <p14:sldId id="268"/>
          </p14:sldIdLst>
        </p14:section>
        <p14:section name="David's section" id="{FEE189FE-0A60-4F74-AC3A-A3F9EA3BB742}">
          <p14:sldIdLst>
            <p14:sldId id="284"/>
            <p14:sldId id="269"/>
            <p14:sldId id="270"/>
            <p14:sldId id="271"/>
            <p14:sldId id="272"/>
            <p14:sldId id="273"/>
            <p14:sldId id="274"/>
            <p14:sldId id="276"/>
            <p14:sldId id="277"/>
            <p14:sldId id="278"/>
            <p14:sldId id="279"/>
          </p14:sldIdLst>
        </p14:section>
        <p14:section name="Non-Presenting Carriers" id="{7041B984-5DE1-4AD8-A7F7-93B8A6CD1885}">
          <p14:sldIdLst>
            <p14:sldId id="322"/>
            <p14:sldId id="304"/>
            <p14:sldId id="305"/>
            <p14:sldId id="306"/>
            <p14:sldId id="307"/>
            <p14:sldId id="308"/>
            <p14:sldId id="309"/>
            <p14:sldId id="310"/>
            <p14:sldId id="311"/>
            <p14:sldId id="312"/>
            <p14:sldId id="313"/>
            <p14:sldId id="314"/>
            <p14:sldId id="315"/>
            <p14:sldId id="316"/>
            <p14:sldId id="317"/>
            <p14:sldId id="318"/>
            <p14:sldId id="319"/>
            <p14:sldId id="320"/>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3A40A-9742-4A33-B613-D4D241D45319}" v="482" dt="2024-08-22T16:49:52.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Off Exchange 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Sheet1!$A$8:$A$13</c:f>
              <c:strCache>
                <c:ptCount val="6"/>
                <c:pt idx="0">
                  <c:v>2020</c:v>
                </c:pt>
                <c:pt idx="1">
                  <c:v>2021</c:v>
                </c:pt>
                <c:pt idx="2">
                  <c:v>2022</c:v>
                </c:pt>
                <c:pt idx="3">
                  <c:v>2023</c:v>
                </c:pt>
                <c:pt idx="4">
                  <c:v>2024</c:v>
                </c:pt>
                <c:pt idx="5">
                  <c:v>2025 Projected *</c:v>
                </c:pt>
              </c:strCache>
            </c:strRef>
          </c:cat>
          <c:val>
            <c:numRef>
              <c:f>Sheet1!$B$8:$B$13</c:f>
              <c:numCache>
                <c:formatCode>General</c:formatCode>
                <c:ptCount val="6"/>
                <c:pt idx="0">
                  <c:v>1</c:v>
                </c:pt>
                <c:pt idx="1">
                  <c:v>1</c:v>
                </c:pt>
                <c:pt idx="2">
                  <c:v>1</c:v>
                </c:pt>
                <c:pt idx="3">
                  <c:v>2</c:v>
                </c:pt>
                <c:pt idx="4">
                  <c:v>2</c:v>
                </c:pt>
                <c:pt idx="5">
                  <c:v>2</c:v>
                </c:pt>
              </c:numCache>
            </c:numRef>
          </c:val>
          <c:extLst>
            <c:ext xmlns:c16="http://schemas.microsoft.com/office/drawing/2014/chart" uri="{C3380CC4-5D6E-409C-BE32-E72D297353CC}">
              <c16:uniqueId val="{00000000-5571-4CFB-B89F-27658A62E417}"/>
            </c:ext>
          </c:extLst>
        </c:ser>
        <c:ser>
          <c:idx val="1"/>
          <c:order val="1"/>
          <c:tx>
            <c:strRef>
              <c:f>Sheet1!$C$1</c:f>
              <c:strCache>
                <c:ptCount val="1"/>
                <c:pt idx="0">
                  <c:v>On and Off Exchange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Sheet1!$A$8:$A$13</c:f>
              <c:strCache>
                <c:ptCount val="6"/>
                <c:pt idx="0">
                  <c:v>2020</c:v>
                </c:pt>
                <c:pt idx="1">
                  <c:v>2021</c:v>
                </c:pt>
                <c:pt idx="2">
                  <c:v>2022</c:v>
                </c:pt>
                <c:pt idx="3">
                  <c:v>2023</c:v>
                </c:pt>
                <c:pt idx="4">
                  <c:v>2024</c:v>
                </c:pt>
                <c:pt idx="5">
                  <c:v>2025 Projected *</c:v>
                </c:pt>
              </c:strCache>
            </c:strRef>
          </c:cat>
          <c:val>
            <c:numRef>
              <c:f>Sheet1!$C$8:$C$13</c:f>
              <c:numCache>
                <c:formatCode>General</c:formatCode>
                <c:ptCount val="6"/>
                <c:pt idx="0">
                  <c:v>9</c:v>
                </c:pt>
                <c:pt idx="1">
                  <c:v>9</c:v>
                </c:pt>
                <c:pt idx="2">
                  <c:v>12</c:v>
                </c:pt>
                <c:pt idx="3">
                  <c:v>12</c:v>
                </c:pt>
                <c:pt idx="4">
                  <c:v>11</c:v>
                </c:pt>
                <c:pt idx="5">
                  <c:v>10</c:v>
                </c:pt>
              </c:numCache>
            </c:numRef>
          </c:val>
          <c:extLst>
            <c:ext xmlns:c16="http://schemas.microsoft.com/office/drawing/2014/chart" uri="{C3380CC4-5D6E-409C-BE32-E72D297353CC}">
              <c16:uniqueId val="{00000001-5571-4CFB-B89F-27658A62E417}"/>
            </c:ext>
          </c:extLst>
        </c:ser>
        <c:dLbls>
          <c:showLegendKey val="0"/>
          <c:showVal val="0"/>
          <c:showCatName val="0"/>
          <c:showSerName val="0"/>
          <c:showPercent val="0"/>
          <c:showBubbleSize val="0"/>
        </c:dLbls>
        <c:gapWidth val="150"/>
        <c:overlap val="100"/>
        <c:axId val="417715791"/>
        <c:axId val="2063219647"/>
      </c:barChart>
      <c:catAx>
        <c:axId val="41771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63219647"/>
        <c:crosses val="autoZero"/>
        <c:auto val="1"/>
        <c:lblAlgn val="ctr"/>
        <c:lblOffset val="100"/>
        <c:noMultiLvlLbl val="0"/>
      </c:catAx>
      <c:valAx>
        <c:axId val="2063219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771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80417862307659E-2"/>
          <c:y val="5.7665921733258137E-2"/>
          <c:w val="0.95541649214678692"/>
          <c:h val="0.73977725376168701"/>
        </c:manualLayout>
      </c:layout>
      <c:barChart>
        <c:barDir val="col"/>
        <c:grouping val="clustered"/>
        <c:varyColors val="0"/>
        <c:ser>
          <c:idx val="1"/>
          <c:order val="0"/>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Sheet1!$A$3:$A$14</c:f>
              <c:strCache>
                <c:ptCount val="12"/>
                <c:pt idx="0">
                  <c:v>Health-
Keepers</c:v>
                </c:pt>
                <c:pt idx="1">
                  <c:v>Sentara 
Hlth Plans</c:v>
                </c:pt>
                <c:pt idx="2">
                  <c:v>Cigna</c:v>
                </c:pt>
                <c:pt idx="3">
                  <c:v>Kaiser</c:v>
                </c:pt>
                <c:pt idx="4">
                  <c:v>Innovation 
Hlth Plan</c:v>
                </c:pt>
                <c:pt idx="5">
                  <c:v>Optimum 
Choice</c:v>
                </c:pt>
                <c:pt idx="6">
                  <c:v>Aetna 
Health</c:v>
                </c:pt>
                <c:pt idx="7">
                  <c:v>CareFirst</c:v>
                </c:pt>
                <c:pt idx="8">
                  <c:v>Anthem</c:v>
                </c:pt>
                <c:pt idx="9">
                  <c:v>GHMSI</c:v>
                </c:pt>
                <c:pt idx="10">
                  <c:v>Oscar</c:v>
                </c:pt>
                <c:pt idx="11">
                  <c:v>Sentara 
Hlth Ins Co</c:v>
                </c:pt>
              </c:strCache>
            </c:strRef>
          </c:cat>
          <c:val>
            <c:numRef>
              <c:f>Sheet1!$B$3:$B$14</c:f>
              <c:numCache>
                <c:formatCode>0.0%</c:formatCode>
                <c:ptCount val="12"/>
                <c:pt idx="0">
                  <c:v>0.39309273505765263</c:v>
                </c:pt>
                <c:pt idx="1">
                  <c:v>0.17898123704762786</c:v>
                </c:pt>
                <c:pt idx="2">
                  <c:v>0.12098065764921551</c:v>
                </c:pt>
                <c:pt idx="3">
                  <c:v>9.4136101112784185E-2</c:v>
                </c:pt>
                <c:pt idx="4">
                  <c:v>7.8618547011530523E-2</c:v>
                </c:pt>
                <c:pt idx="5">
                  <c:v>5.9666891099842662E-2</c:v>
                </c:pt>
                <c:pt idx="6">
                  <c:v>4.1929891739482944E-2</c:v>
                </c:pt>
                <c:pt idx="7">
                  <c:v>2.0784559981320574E-2</c:v>
                </c:pt>
                <c:pt idx="8">
                  <c:v>7.861854701153052E-3</c:v>
                </c:pt>
                <c:pt idx="9">
                  <c:v>3.3801607517901927E-3</c:v>
                </c:pt>
                <c:pt idx="10">
                  <c:v>5.6212261113244345E-4</c:v>
                </c:pt>
                <c:pt idx="11">
                  <c:v>5.2412364674353683E-6</c:v>
                </c:pt>
              </c:numCache>
            </c:numRef>
          </c:val>
          <c:extLst>
            <c:ext xmlns:c16="http://schemas.microsoft.com/office/drawing/2014/chart" uri="{C3380CC4-5D6E-409C-BE32-E72D297353CC}">
              <c16:uniqueId val="{00000000-548C-4D79-BFE4-2832BD461005}"/>
            </c:ext>
          </c:extLst>
        </c:ser>
        <c:dLbls>
          <c:showLegendKey val="0"/>
          <c:showVal val="0"/>
          <c:showCatName val="0"/>
          <c:showSerName val="0"/>
          <c:showPercent val="0"/>
          <c:showBubbleSize val="0"/>
        </c:dLbls>
        <c:gapWidth val="219"/>
        <c:overlap val="-27"/>
        <c:axId val="600797304"/>
        <c:axId val="600797632"/>
      </c:barChart>
      <c:catAx>
        <c:axId val="60079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00797632"/>
        <c:crosses val="autoZero"/>
        <c:auto val="1"/>
        <c:lblAlgn val="ctr"/>
        <c:lblOffset val="100"/>
        <c:tickLblSkip val="1"/>
        <c:noMultiLvlLbl val="0"/>
      </c:catAx>
      <c:valAx>
        <c:axId val="600797632"/>
        <c:scaling>
          <c:orientation val="minMax"/>
          <c:max val="0.5"/>
        </c:scaling>
        <c:delete val="0"/>
        <c:axPos val="l"/>
        <c:majorGridlines>
          <c:spPr>
            <a:ln w="9525" cap="flat" cmpd="sng" algn="ctr">
              <a:solidFill>
                <a:schemeClr val="accent1"/>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0797304"/>
        <c:crosses val="autoZero"/>
        <c:crossBetween val="between"/>
      </c:valAx>
      <c:spPr>
        <a:noFill/>
        <a:ln>
          <a:solidFill>
            <a:schemeClr val="tx1">
              <a:lumMod val="75000"/>
              <a:lumOff val="25000"/>
            </a:schemeClr>
          </a:solidFill>
        </a:ln>
        <a:effectLst/>
      </c:spPr>
    </c:plotArea>
    <c:plotVisOnly val="1"/>
    <c:dispBlanksAs val="gap"/>
    <c:showDLblsOverMax val="0"/>
  </c:chart>
  <c:spPr>
    <a:noFill/>
    <a:ln w="9525" cap="flat" cmpd="sng" algn="ctr">
      <a:noFill/>
      <a:round/>
    </a:ln>
    <a:effectLst/>
  </c:spPr>
  <c:txPr>
    <a:bodyPr/>
    <a:lstStyle/>
    <a:p>
      <a:pPr>
        <a:defRPr>
          <a:solidFill>
            <a:schemeClr val="accent1">
              <a:lumMod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33203755251284E-2"/>
          <c:y val="2.580237453539784E-2"/>
          <c:w val="0.83966077878786538"/>
          <c:h val="0.81021508217513083"/>
        </c:manualLayout>
      </c:layout>
      <c:barChart>
        <c:barDir val="col"/>
        <c:grouping val="clustered"/>
        <c:varyColors val="0"/>
        <c:ser>
          <c:idx val="0"/>
          <c:order val="0"/>
          <c:tx>
            <c:strRef>
              <c:f>Sheet1!$A$2</c:f>
              <c:strCache>
                <c:ptCount val="1"/>
                <c:pt idx="0">
                  <c:v>Covered Individuals</c:v>
                </c:pt>
              </c:strCache>
            </c:strRef>
          </c:tx>
          <c:spPr>
            <a:solidFill>
              <a:schemeClr val="accent1">
                <a:lumMod val="60000"/>
                <a:lumOff val="40000"/>
              </a:schemeClr>
            </a:solidFill>
            <a:ln>
              <a:solidFill>
                <a:schemeClr val="tx1"/>
              </a:solidFill>
            </a:ln>
            <a:effectLst/>
          </c:spPr>
          <c:invertIfNegative val="0"/>
          <c:dLbls>
            <c:dLbl>
              <c:idx val="3"/>
              <c:layout>
                <c:manualLayout>
                  <c:x val="0"/>
                  <c:y val="8.389261744966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0-4C8D-B419-09BB1BA503B4}"/>
                </c:ext>
              </c:extLst>
            </c:dLbl>
            <c:dLbl>
              <c:idx val="4"/>
              <c:layout>
                <c:manualLayout>
                  <c:x val="1.9732898106891917E-4"/>
                  <c:y val="-2.7964205816555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30-4C8D-B419-09BB1BA503B4}"/>
                </c:ext>
              </c:extLst>
            </c:dLbl>
            <c:dLbl>
              <c:idx val="5"/>
              <c:layout>
                <c:manualLayout>
                  <c:x val="-6.7971756183695968E-3"/>
                  <c:y val="-2.354277862918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30-4C8D-B419-09BB1BA503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Sheet1!$H$1:$M$1</c:f>
              <c:strCache>
                <c:ptCount val="6"/>
                <c:pt idx="0">
                  <c:v>2020</c:v>
                </c:pt>
                <c:pt idx="1">
                  <c:v>2021</c:v>
                </c:pt>
                <c:pt idx="2">
                  <c:v>2022</c:v>
                </c:pt>
                <c:pt idx="3">
                  <c:v>2023</c:v>
                </c:pt>
                <c:pt idx="4">
                  <c:v>2024 as of 1/31/24</c:v>
                </c:pt>
                <c:pt idx="5">
                  <c:v>2025 projected</c:v>
                </c:pt>
              </c:strCache>
            </c:strRef>
          </c:cat>
          <c:val>
            <c:numRef>
              <c:f>Sheet1!$H$2:$M$2</c:f>
              <c:numCache>
                <c:formatCode>_(* #,##0_);_(* \(#,##0\);_(* "-"??_);_(@_)</c:formatCode>
                <c:ptCount val="6"/>
                <c:pt idx="0">
                  <c:v>246842</c:v>
                </c:pt>
                <c:pt idx="1">
                  <c:v>269760</c:v>
                </c:pt>
                <c:pt idx="2">
                  <c:v>301238</c:v>
                </c:pt>
                <c:pt idx="3">
                  <c:v>355020</c:v>
                </c:pt>
                <c:pt idx="4" formatCode="#,##0">
                  <c:v>407864</c:v>
                </c:pt>
                <c:pt idx="5" formatCode="#,##0">
                  <c:v>381589</c:v>
                </c:pt>
              </c:numCache>
            </c:numRef>
          </c:val>
          <c:extLst>
            <c:ext xmlns:c16="http://schemas.microsoft.com/office/drawing/2014/chart" uri="{C3380CC4-5D6E-409C-BE32-E72D297353CC}">
              <c16:uniqueId val="{00000003-3930-4C8D-B419-09BB1BA503B4}"/>
            </c:ext>
          </c:extLst>
        </c:ser>
        <c:dLbls>
          <c:showLegendKey val="0"/>
          <c:showVal val="0"/>
          <c:showCatName val="0"/>
          <c:showSerName val="0"/>
          <c:showPercent val="0"/>
          <c:showBubbleSize val="0"/>
        </c:dLbls>
        <c:gapWidth val="219"/>
        <c:axId val="167568320"/>
        <c:axId val="462520256"/>
      </c:barChart>
      <c:lineChart>
        <c:grouping val="standard"/>
        <c:varyColors val="0"/>
        <c:ser>
          <c:idx val="1"/>
          <c:order val="1"/>
          <c:tx>
            <c:strRef>
              <c:f>Sheet1!$A$3</c:f>
              <c:strCache>
                <c:ptCount val="1"/>
                <c:pt idx="0">
                  <c:v>Average Monthly Premium</c:v>
                </c:pt>
              </c:strCache>
            </c:strRef>
          </c:tx>
          <c:spPr>
            <a:ln w="57150" cap="rnd" cmpd="sng">
              <a:solidFill>
                <a:schemeClr val="accent4">
                  <a:lumMod val="60000"/>
                  <a:lumOff val="40000"/>
                </a:schemeClr>
              </a:solidFill>
              <a:round/>
            </a:ln>
            <a:effectLst/>
          </c:spPr>
          <c:marker>
            <c:symbol val="none"/>
          </c:marker>
          <c:dLbls>
            <c:dLbl>
              <c:idx val="3"/>
              <c:layout>
                <c:manualLayout>
                  <c:x val="-3.427835786831003E-2"/>
                  <c:y val="-4.552105582237003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9558369662573213E-2"/>
                      <c:h val="4.5204248797759333E-2"/>
                    </c:manualLayout>
                  </c15:layout>
                </c:ext>
                <c:ext xmlns:c16="http://schemas.microsoft.com/office/drawing/2014/chart" uri="{C3380CC4-5D6E-409C-BE32-E72D297353CC}">
                  <c16:uniqueId val="{00000004-3930-4C8D-B419-09BB1BA503B4}"/>
                </c:ext>
              </c:extLst>
            </c:dLbl>
            <c:dLbl>
              <c:idx val="4"/>
              <c:layout>
                <c:manualLayout>
                  <c:x val="-3.6402773022937353E-2"/>
                  <c:y val="-5.149519527097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30-4C8D-B419-09BB1BA503B4}"/>
                </c:ext>
              </c:extLst>
            </c:dLbl>
            <c:dLbl>
              <c:idx val="5"/>
              <c:layout>
                <c:manualLayout>
                  <c:x val="-5.4556753775343303E-2"/>
                  <c:y val="-4.824653934031325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3309186074549554E-2"/>
                      <c:h val="8.155771635928058E-2"/>
                    </c:manualLayout>
                  </c15:layout>
                </c:ext>
                <c:ext xmlns:c16="http://schemas.microsoft.com/office/drawing/2014/chart" uri="{C3380CC4-5D6E-409C-BE32-E72D297353CC}">
                  <c16:uniqueId val="{00000006-3930-4C8D-B419-09BB1BA503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Sheet1!$H$1:$M$1</c:f>
              <c:strCache>
                <c:ptCount val="6"/>
                <c:pt idx="0">
                  <c:v>2020</c:v>
                </c:pt>
                <c:pt idx="1">
                  <c:v>2021</c:v>
                </c:pt>
                <c:pt idx="2">
                  <c:v>2022</c:v>
                </c:pt>
                <c:pt idx="3">
                  <c:v>2023</c:v>
                </c:pt>
                <c:pt idx="4">
                  <c:v>2024 as of 1/31/24</c:v>
                </c:pt>
                <c:pt idx="5">
                  <c:v>2025 projected</c:v>
                </c:pt>
              </c:strCache>
            </c:strRef>
          </c:cat>
          <c:val>
            <c:numRef>
              <c:f>Sheet1!$H$3:$M$3</c:f>
              <c:numCache>
                <c:formatCode>"$"#,##0.00</c:formatCode>
                <c:ptCount val="6"/>
                <c:pt idx="0">
                  <c:v>588.87</c:v>
                </c:pt>
                <c:pt idx="1">
                  <c:v>580.97</c:v>
                </c:pt>
                <c:pt idx="2">
                  <c:v>569.58000000000004</c:v>
                </c:pt>
                <c:pt idx="3">
                  <c:v>495.26</c:v>
                </c:pt>
                <c:pt idx="4">
                  <c:v>480.79</c:v>
                </c:pt>
                <c:pt idx="5" formatCode="&quot;$&quot;#,##0.00_);[Red]\(&quot;$&quot;#,##0.00\)">
                  <c:v>498.89</c:v>
                </c:pt>
              </c:numCache>
            </c:numRef>
          </c:val>
          <c:smooth val="0"/>
          <c:extLst>
            <c:ext xmlns:c16="http://schemas.microsoft.com/office/drawing/2014/chart" uri="{C3380CC4-5D6E-409C-BE32-E72D297353CC}">
              <c16:uniqueId val="{00000007-3930-4C8D-B419-09BB1BA503B4}"/>
            </c:ext>
          </c:extLst>
        </c:ser>
        <c:ser>
          <c:idx val="2"/>
          <c:order val="2"/>
          <c:tx>
            <c:strRef>
              <c:f>Sheet1!$A$4</c:f>
              <c:strCache>
                <c:ptCount val="1"/>
                <c:pt idx="0">
                  <c:v>Without Reinsurance</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3930-4C8D-B419-09BB1BA503B4}"/>
                </c:ext>
              </c:extLst>
            </c:dLbl>
            <c:dLbl>
              <c:idx val="1"/>
              <c:delete val="1"/>
              <c:extLst>
                <c:ext xmlns:c15="http://schemas.microsoft.com/office/drawing/2012/chart" uri="{CE6537A1-D6FC-4f65-9D91-7224C49458BB}"/>
                <c:ext xmlns:c16="http://schemas.microsoft.com/office/drawing/2014/chart" uri="{C3380CC4-5D6E-409C-BE32-E72D297353CC}">
                  <c16:uniqueId val="{00000009-3930-4C8D-B419-09BB1BA503B4}"/>
                </c:ext>
              </c:extLst>
            </c:dLbl>
            <c:dLbl>
              <c:idx val="2"/>
              <c:delete val="1"/>
              <c:extLst>
                <c:ext xmlns:c15="http://schemas.microsoft.com/office/drawing/2012/chart" uri="{CE6537A1-D6FC-4f65-9D91-7224C49458BB}"/>
                <c:ext xmlns:c16="http://schemas.microsoft.com/office/drawing/2014/chart" uri="{C3380CC4-5D6E-409C-BE32-E72D297353CC}">
                  <c16:uniqueId val="{0000000A-3930-4C8D-B419-09BB1BA503B4}"/>
                </c:ext>
              </c:extLst>
            </c:dLbl>
            <c:dLbl>
              <c:idx val="3"/>
              <c:layout>
                <c:manualLayout>
                  <c:x val="-2.8225113165202174E-2"/>
                  <c:y val="-5.0091029471854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30-4C8D-B419-09BB1BA503B4}"/>
                </c:ext>
              </c:extLst>
            </c:dLbl>
            <c:dLbl>
              <c:idx val="4"/>
              <c:layout>
                <c:manualLayout>
                  <c:x val="-4.68931872646354E-2"/>
                  <c:y val="-7.844196428776621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264901669899954E-2"/>
                      <c:h val="4.1378077271864419E-2"/>
                    </c:manualLayout>
                  </c15:layout>
                </c:ext>
                <c:ext xmlns:c16="http://schemas.microsoft.com/office/drawing/2014/chart" uri="{C3380CC4-5D6E-409C-BE32-E72D297353CC}">
                  <c16:uniqueId val="{0000000C-3930-4C8D-B419-09BB1BA503B4}"/>
                </c:ext>
              </c:extLst>
            </c:dLbl>
            <c:dLbl>
              <c:idx val="5"/>
              <c:layout>
                <c:manualLayout>
                  <c:x val="-3.98686713073911E-2"/>
                  <c:y val="-5.3498716946373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30-4C8D-B419-09BB1BA503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Sheet1!$H$1:$M$1</c:f>
              <c:strCache>
                <c:ptCount val="6"/>
                <c:pt idx="0">
                  <c:v>2020</c:v>
                </c:pt>
                <c:pt idx="1">
                  <c:v>2021</c:v>
                </c:pt>
                <c:pt idx="2">
                  <c:v>2022</c:v>
                </c:pt>
                <c:pt idx="3">
                  <c:v>2023</c:v>
                </c:pt>
                <c:pt idx="4">
                  <c:v>2024 as of 1/31/24</c:v>
                </c:pt>
                <c:pt idx="5">
                  <c:v>2025 projected</c:v>
                </c:pt>
              </c:strCache>
            </c:strRef>
          </c:cat>
          <c:val>
            <c:numRef>
              <c:f>Sheet1!$H$4:$M$4</c:f>
              <c:numCache>
                <c:formatCode>"$"#,##0.00</c:formatCode>
                <c:ptCount val="6"/>
                <c:pt idx="0">
                  <c:v>588.87</c:v>
                </c:pt>
                <c:pt idx="1">
                  <c:v>580.97</c:v>
                </c:pt>
                <c:pt idx="2">
                  <c:v>569.58000000000004</c:v>
                </c:pt>
                <c:pt idx="3">
                  <c:v>598.66</c:v>
                </c:pt>
                <c:pt idx="4">
                  <c:v>575.61</c:v>
                </c:pt>
                <c:pt idx="5" formatCode="&quot;$&quot;#,##0.00_);[Red]\(&quot;$&quot;#,##0.00\)">
                  <c:v>585.82000000000005</c:v>
                </c:pt>
              </c:numCache>
            </c:numRef>
          </c:val>
          <c:smooth val="0"/>
          <c:extLst>
            <c:ext xmlns:c16="http://schemas.microsoft.com/office/drawing/2014/chart" uri="{C3380CC4-5D6E-409C-BE32-E72D297353CC}">
              <c16:uniqueId val="{0000000E-3930-4C8D-B419-09BB1BA503B4}"/>
            </c:ext>
          </c:extLst>
        </c:ser>
        <c:dLbls>
          <c:showLegendKey val="0"/>
          <c:showVal val="0"/>
          <c:showCatName val="0"/>
          <c:showSerName val="0"/>
          <c:showPercent val="0"/>
          <c:showBubbleSize val="0"/>
        </c:dLbls>
        <c:marker val="1"/>
        <c:smooth val="0"/>
        <c:axId val="525615608"/>
        <c:axId val="525613968"/>
      </c:lineChart>
      <c:catAx>
        <c:axId val="16756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2520256"/>
        <c:crosses val="autoZero"/>
        <c:auto val="1"/>
        <c:lblAlgn val="ctr"/>
        <c:lblOffset val="100"/>
        <c:noMultiLvlLbl val="0"/>
      </c:catAx>
      <c:valAx>
        <c:axId val="462520256"/>
        <c:scaling>
          <c:orientation val="minMax"/>
          <c:max val="700000"/>
          <c:min val="0"/>
        </c:scaling>
        <c:delete val="0"/>
        <c:axPos val="l"/>
        <c:majorGridlines>
          <c:spPr>
            <a:ln w="9525" cap="flat" cmpd="sng" algn="ctr">
              <a:solidFill>
                <a:schemeClr val="bg1">
                  <a:lumMod val="7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7568320"/>
        <c:crosses val="autoZero"/>
        <c:crossBetween val="between"/>
        <c:minorUnit val="100000"/>
      </c:valAx>
      <c:valAx>
        <c:axId val="525613968"/>
        <c:scaling>
          <c:orientation val="minMax"/>
        </c:scaling>
        <c:delete val="0"/>
        <c:axPos val="r"/>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5615608"/>
        <c:crosses val="max"/>
        <c:crossBetween val="between"/>
      </c:valAx>
      <c:catAx>
        <c:axId val="525615608"/>
        <c:scaling>
          <c:orientation val="minMax"/>
        </c:scaling>
        <c:delete val="1"/>
        <c:axPos val="b"/>
        <c:numFmt formatCode="General" sourceLinked="1"/>
        <c:majorTickMark val="out"/>
        <c:minorTickMark val="none"/>
        <c:tickLblPos val="nextTo"/>
        <c:crossAx val="525613968"/>
        <c:crosses val="autoZero"/>
        <c:auto val="1"/>
        <c:lblAlgn val="ctr"/>
        <c:lblOffset val="100"/>
        <c:noMultiLvlLbl val="0"/>
      </c:catAx>
      <c:spPr>
        <a:noFill/>
        <a:ln w="25400">
          <a:noFill/>
        </a:ln>
        <a:effectLst/>
      </c:spPr>
    </c:plotArea>
    <c:legend>
      <c:legendPos val="b"/>
      <c:layout>
        <c:manualLayout>
          <c:xMode val="edge"/>
          <c:yMode val="edge"/>
          <c:x val="0.12300197889730521"/>
          <c:y val="0.93771618228426079"/>
          <c:w val="0.67522024972309513"/>
          <c:h val="5.70595307297997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84508506791305E-2"/>
          <c:y val="6.0293562536104378E-2"/>
          <c:w val="0.85960580430652167"/>
          <c:h val="0.80741875142259267"/>
        </c:manualLayout>
      </c:layout>
      <c:barChart>
        <c:barDir val="col"/>
        <c:grouping val="clustered"/>
        <c:varyColors val="0"/>
        <c:ser>
          <c:idx val="0"/>
          <c:order val="0"/>
          <c:tx>
            <c:strRef>
              <c:f>Sheet1!$A$2</c:f>
              <c:strCache>
                <c:ptCount val="1"/>
                <c:pt idx="0">
                  <c:v>Enrollment</c:v>
                </c:pt>
              </c:strCache>
            </c:strRef>
          </c:tx>
          <c:spPr>
            <a:solidFill>
              <a:srgbClr val="CC66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Sheet1!$H$1:$M$1</c:f>
              <c:strCache>
                <c:ptCount val="6"/>
                <c:pt idx="0">
                  <c:v>2020</c:v>
                </c:pt>
                <c:pt idx="1">
                  <c:v>2021</c:v>
                </c:pt>
                <c:pt idx="2">
                  <c:v>2022</c:v>
                </c:pt>
                <c:pt idx="3">
                  <c:v>2023</c:v>
                </c:pt>
                <c:pt idx="4">
                  <c:v>2024 as of 3/1/24</c:v>
                </c:pt>
                <c:pt idx="5">
                  <c:v>2025 Projected</c:v>
                </c:pt>
              </c:strCache>
            </c:strRef>
          </c:cat>
          <c:val>
            <c:numRef>
              <c:f>Sheet1!$H$2:$M$2</c:f>
              <c:numCache>
                <c:formatCode>#,##0</c:formatCode>
                <c:ptCount val="6"/>
                <c:pt idx="0">
                  <c:v>322928</c:v>
                </c:pt>
                <c:pt idx="1">
                  <c:v>309571.92166666663</c:v>
                </c:pt>
                <c:pt idx="2">
                  <c:v>303794</c:v>
                </c:pt>
                <c:pt idx="3">
                  <c:v>288463</c:v>
                </c:pt>
                <c:pt idx="4">
                  <c:v>277136</c:v>
                </c:pt>
                <c:pt idx="5">
                  <c:v>301675</c:v>
                </c:pt>
              </c:numCache>
            </c:numRef>
          </c:val>
          <c:extLst>
            <c:ext xmlns:c16="http://schemas.microsoft.com/office/drawing/2014/chart" uri="{C3380CC4-5D6E-409C-BE32-E72D297353CC}">
              <c16:uniqueId val="{00000000-2A5E-4930-A969-8EDF5512EA60}"/>
            </c:ext>
          </c:extLst>
        </c:ser>
        <c:dLbls>
          <c:showLegendKey val="0"/>
          <c:showVal val="0"/>
          <c:showCatName val="0"/>
          <c:showSerName val="0"/>
          <c:showPercent val="0"/>
          <c:showBubbleSize val="0"/>
        </c:dLbls>
        <c:gapWidth val="219"/>
        <c:axId val="167568320"/>
        <c:axId val="462520256"/>
      </c:barChart>
      <c:lineChart>
        <c:grouping val="standard"/>
        <c:varyColors val="0"/>
        <c:ser>
          <c:idx val="1"/>
          <c:order val="1"/>
          <c:tx>
            <c:strRef>
              <c:f>Sheet1!$A$3</c:f>
              <c:strCache>
                <c:ptCount val="1"/>
                <c:pt idx="0">
                  <c:v>Weighted Average Premium PMPM</c:v>
                </c:pt>
              </c:strCache>
            </c:strRef>
          </c:tx>
          <c:spPr>
            <a:ln w="57150" cap="rnd" cmpd="sng">
              <a:solidFill>
                <a:schemeClr val="accent4">
                  <a:lumMod val="60000"/>
                  <a:lumOff val="40000"/>
                </a:schemeClr>
              </a:solidFill>
              <a:round/>
            </a:ln>
            <a:effectLst/>
          </c:spPr>
          <c:marker>
            <c:symbol val="none"/>
          </c:marker>
          <c:dLbls>
            <c:dLbl>
              <c:idx val="0"/>
              <c:layout>
                <c:manualLayout>
                  <c:x val="-3.5869304143404848E-2"/>
                  <c:y val="-4.49289554574472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5E-4930-A969-8EDF5512EA60}"/>
                </c:ext>
              </c:extLst>
            </c:dLbl>
            <c:dLbl>
              <c:idx val="1"/>
              <c:layout>
                <c:manualLayout>
                  <c:x val="-3.7190641561950968E-2"/>
                  <c:y val="-4.4040549229312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5E-4930-A969-8EDF5512EA60}"/>
                </c:ext>
              </c:extLst>
            </c:dLbl>
            <c:dLbl>
              <c:idx val="4"/>
              <c:layout>
                <c:manualLayout>
                  <c:x val="-3.405993926708064E-2"/>
                  <c:y val="-3.6289897936357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5E-4930-A969-8EDF5512EA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Sheet1!$H$1:$M$1</c:f>
              <c:strCache>
                <c:ptCount val="6"/>
                <c:pt idx="0">
                  <c:v>2020</c:v>
                </c:pt>
                <c:pt idx="1">
                  <c:v>2021</c:v>
                </c:pt>
                <c:pt idx="2">
                  <c:v>2022</c:v>
                </c:pt>
                <c:pt idx="3">
                  <c:v>2023</c:v>
                </c:pt>
                <c:pt idx="4">
                  <c:v>2024 as of 3/1/24</c:v>
                </c:pt>
                <c:pt idx="5">
                  <c:v>2025 Projected</c:v>
                </c:pt>
              </c:strCache>
            </c:strRef>
          </c:cat>
          <c:val>
            <c:numRef>
              <c:f>Sheet1!$H$3:$M$3</c:f>
              <c:numCache>
                <c:formatCode>"$"#,##0.00</c:formatCode>
                <c:ptCount val="6"/>
                <c:pt idx="0" formatCode="_(&quot;$&quot;* #,##0.00_);_(&quot;$&quot;* \(#,##0.00\);_(&quot;$&quot;* &quot;-&quot;??_);_(@_)">
                  <c:v>510.94</c:v>
                </c:pt>
                <c:pt idx="1">
                  <c:v>544.60520902215978</c:v>
                </c:pt>
                <c:pt idx="2">
                  <c:v>555.29</c:v>
                </c:pt>
                <c:pt idx="3">
                  <c:v>591.19000000000005</c:v>
                </c:pt>
                <c:pt idx="4">
                  <c:v>651.66</c:v>
                </c:pt>
                <c:pt idx="5">
                  <c:v>690.46</c:v>
                </c:pt>
              </c:numCache>
            </c:numRef>
          </c:val>
          <c:smooth val="0"/>
          <c:extLst>
            <c:ext xmlns:c16="http://schemas.microsoft.com/office/drawing/2014/chart" uri="{C3380CC4-5D6E-409C-BE32-E72D297353CC}">
              <c16:uniqueId val="{00000004-2A5E-4930-A969-8EDF5512EA60}"/>
            </c:ext>
          </c:extLst>
        </c:ser>
        <c:dLbls>
          <c:showLegendKey val="0"/>
          <c:showVal val="0"/>
          <c:showCatName val="0"/>
          <c:showSerName val="0"/>
          <c:showPercent val="0"/>
          <c:showBubbleSize val="0"/>
        </c:dLbls>
        <c:marker val="1"/>
        <c:smooth val="0"/>
        <c:axId val="525615608"/>
        <c:axId val="525613968"/>
      </c:lineChart>
      <c:catAx>
        <c:axId val="16756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2520256"/>
        <c:crosses val="autoZero"/>
        <c:auto val="1"/>
        <c:lblAlgn val="ctr"/>
        <c:lblOffset val="90"/>
        <c:noMultiLvlLbl val="0"/>
      </c:catAx>
      <c:valAx>
        <c:axId val="462520256"/>
        <c:scaling>
          <c:orientation val="minMax"/>
          <c:max val="400000"/>
          <c:min val="2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568320"/>
        <c:crosses val="autoZero"/>
        <c:crossBetween val="between"/>
        <c:majorUnit val="25000"/>
      </c:valAx>
      <c:valAx>
        <c:axId val="525613968"/>
        <c:scaling>
          <c:orientation val="minMax"/>
          <c:min val="0"/>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25615608"/>
        <c:crosses val="max"/>
        <c:crossBetween val="between"/>
      </c:valAx>
      <c:catAx>
        <c:axId val="525615608"/>
        <c:scaling>
          <c:orientation val="minMax"/>
        </c:scaling>
        <c:delete val="1"/>
        <c:axPos val="b"/>
        <c:numFmt formatCode="General" sourceLinked="1"/>
        <c:majorTickMark val="out"/>
        <c:minorTickMark val="none"/>
        <c:tickLblPos val="nextTo"/>
        <c:crossAx val="525613968"/>
        <c:crosses val="autoZero"/>
        <c:auto val="1"/>
        <c:lblAlgn val="ctr"/>
        <c:lblOffset val="100"/>
        <c:noMultiLvlLbl val="0"/>
      </c:catAx>
      <c:spPr>
        <a:noFill/>
        <a:ln w="25400">
          <a:noFill/>
        </a:ln>
        <a:effectLst/>
      </c:spPr>
    </c:plotArea>
    <c:legend>
      <c:legendPos val="b"/>
      <c:layout>
        <c:manualLayout>
          <c:xMode val="edge"/>
          <c:yMode val="edge"/>
          <c:x val="0.13084004993308893"/>
          <c:y val="0.93771618228426079"/>
          <c:w val="0.71734617160576819"/>
          <c:h val="5.6659135487694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ACA Historical Data in Virginia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Individual</c:v>
                </c:pt>
              </c:strCache>
            </c:strRef>
          </c:tx>
          <c:spPr>
            <a:solidFill>
              <a:schemeClr val="accent1"/>
            </a:solidFill>
            <a:ln>
              <a:noFill/>
            </a:ln>
            <a:effectLst/>
          </c:spPr>
          <c:invertIfNegative val="0"/>
          <c:dLbls>
            <c:dLbl>
              <c:idx val="0"/>
              <c:layout>
                <c:manualLayout>
                  <c:x val="-9.27212054661046E-3"/>
                  <c:y val="9.52990790256982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66-41F5-805C-5BC66E35C678}"/>
                </c:ext>
              </c:extLst>
            </c:dLbl>
            <c:dLbl>
              <c:idx val="1"/>
              <c:layout>
                <c:manualLayout>
                  <c:x val="-4.8872535616822392E-3"/>
                  <c:y val="-3.1766359675232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66-41F5-805C-5BC66E35C678}"/>
                </c:ext>
              </c:extLst>
            </c:dLbl>
            <c:dLbl>
              <c:idx val="4"/>
              <c:layout>
                <c:manualLayout>
                  <c:x val="-6.1090669521028885E-3"/>
                  <c:y val="9.5299079025697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66-41F5-805C-5BC66E35C678}"/>
                </c:ext>
              </c:extLst>
            </c:dLbl>
            <c:dLbl>
              <c:idx val="5"/>
              <c:layout>
                <c:manualLayout>
                  <c:x val="-3.6654401712616792E-3"/>
                  <c:y val="-2.9118826652459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66-41F5-805C-5BC66E35C67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Sheet1!$A$8:$A$13</c:f>
              <c:strCache>
                <c:ptCount val="6"/>
                <c:pt idx="0">
                  <c:v>2020</c:v>
                </c:pt>
                <c:pt idx="1">
                  <c:v>2021</c:v>
                </c:pt>
                <c:pt idx="2">
                  <c:v>2022</c:v>
                </c:pt>
                <c:pt idx="3">
                  <c:v>2023</c:v>
                </c:pt>
                <c:pt idx="4">
                  <c:v>2024 (est.)</c:v>
                </c:pt>
                <c:pt idx="5">
                  <c:v>2025 (est.)</c:v>
                </c:pt>
              </c:strCache>
            </c:strRef>
          </c:cat>
          <c:val>
            <c:numRef>
              <c:f>Sheet1!$B$8:$B$13</c:f>
              <c:numCache>
                <c:formatCode>0.0%</c:formatCode>
                <c:ptCount val="6"/>
                <c:pt idx="0">
                  <c:v>0.71299999999999997</c:v>
                </c:pt>
                <c:pt idx="1">
                  <c:v>0.78800000000000003</c:v>
                </c:pt>
                <c:pt idx="2">
                  <c:v>0.79800000000000004</c:v>
                </c:pt>
                <c:pt idx="3">
                  <c:v>0.876</c:v>
                </c:pt>
                <c:pt idx="4">
                  <c:v>0.83499999999999996</c:v>
                </c:pt>
                <c:pt idx="5">
                  <c:v>0.84</c:v>
                </c:pt>
              </c:numCache>
            </c:numRef>
          </c:val>
          <c:extLst>
            <c:ext xmlns:c16="http://schemas.microsoft.com/office/drawing/2014/chart" uri="{C3380CC4-5D6E-409C-BE32-E72D297353CC}">
              <c16:uniqueId val="{00000001-B566-41F5-805C-5BC66E35C678}"/>
            </c:ext>
          </c:extLst>
        </c:ser>
        <c:ser>
          <c:idx val="1"/>
          <c:order val="1"/>
          <c:tx>
            <c:strRef>
              <c:f>Sheet1!$C$1</c:f>
              <c:strCache>
                <c:ptCount val="1"/>
                <c:pt idx="0">
                  <c:v>Small Group</c:v>
                </c:pt>
              </c:strCache>
            </c:strRef>
          </c:tx>
          <c:spPr>
            <a:solidFill>
              <a:schemeClr val="accent2"/>
            </a:solidFill>
            <a:ln>
              <a:noFill/>
            </a:ln>
            <a:effectLst/>
          </c:spPr>
          <c:invertIfNegative val="0"/>
          <c:dLbls>
            <c:dLbl>
              <c:idx val="0"/>
              <c:layout>
                <c:manualLayout>
                  <c:x val="3.3640227566866915E-3"/>
                  <c:y val="-2.5373925753895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66-41F5-805C-5BC66E35C67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Sheet1!$A$8:$A$13</c:f>
              <c:strCache>
                <c:ptCount val="6"/>
                <c:pt idx="0">
                  <c:v>2020</c:v>
                </c:pt>
                <c:pt idx="1">
                  <c:v>2021</c:v>
                </c:pt>
                <c:pt idx="2">
                  <c:v>2022</c:v>
                </c:pt>
                <c:pt idx="3">
                  <c:v>2023</c:v>
                </c:pt>
                <c:pt idx="4">
                  <c:v>2024 (est.)</c:v>
                </c:pt>
                <c:pt idx="5">
                  <c:v>2025 (est.)</c:v>
                </c:pt>
              </c:strCache>
            </c:strRef>
          </c:cat>
          <c:val>
            <c:numRef>
              <c:f>Sheet1!$C$8:$C$13</c:f>
              <c:numCache>
                <c:formatCode>0.0%</c:formatCode>
                <c:ptCount val="6"/>
                <c:pt idx="0">
                  <c:v>0.76700000000000002</c:v>
                </c:pt>
                <c:pt idx="1">
                  <c:v>0.80900000000000005</c:v>
                </c:pt>
                <c:pt idx="2">
                  <c:v>0.81399999999999995</c:v>
                </c:pt>
                <c:pt idx="3">
                  <c:v>0.82699999999999996</c:v>
                </c:pt>
                <c:pt idx="4">
                  <c:v>0.84099999999999997</c:v>
                </c:pt>
                <c:pt idx="5">
                  <c:v>0.83599999999999997</c:v>
                </c:pt>
              </c:numCache>
            </c:numRef>
          </c:val>
          <c:extLst>
            <c:ext xmlns:c16="http://schemas.microsoft.com/office/drawing/2014/chart" uri="{C3380CC4-5D6E-409C-BE32-E72D297353CC}">
              <c16:uniqueId val="{00000003-B566-41F5-805C-5BC66E35C678}"/>
            </c:ext>
          </c:extLst>
        </c:ser>
        <c:dLbls>
          <c:showLegendKey val="0"/>
          <c:showVal val="0"/>
          <c:showCatName val="0"/>
          <c:showSerName val="0"/>
          <c:showPercent val="0"/>
          <c:showBubbleSize val="0"/>
        </c:dLbls>
        <c:gapWidth val="227"/>
        <c:overlap val="-50"/>
        <c:axId val="805147376"/>
        <c:axId val="805148032"/>
      </c:barChart>
      <c:catAx>
        <c:axId val="80514737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05148032"/>
        <c:crosses val="autoZero"/>
        <c:auto val="1"/>
        <c:lblAlgn val="ctr"/>
        <c:lblOffset val="100"/>
        <c:noMultiLvlLbl val="0"/>
      </c:catAx>
      <c:valAx>
        <c:axId val="805148032"/>
        <c:scaling>
          <c:orientation val="minMax"/>
          <c:max val="1"/>
        </c:scaling>
        <c:delete val="0"/>
        <c:axPos val="l"/>
        <c:majorGridlines>
          <c:spPr>
            <a:ln w="9525" cap="flat" cmpd="sng" algn="ctr">
              <a:solidFill>
                <a:schemeClr val="bg1">
                  <a:lumMod val="6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051473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t>Percentage Change Over Prior Year</a:t>
            </a:r>
          </a:p>
        </c:rich>
      </c:tx>
      <c:layout>
        <c:manualLayout>
          <c:xMode val="edge"/>
          <c:yMode val="edge"/>
          <c:x val="0.24525461305973112"/>
          <c:y val="4.624639067251216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4135720967993665E-2"/>
          <c:y val="0.10723629510771855"/>
          <c:w val="0.92400797673686552"/>
          <c:h val="0.77886959182922111"/>
        </c:manualLayout>
      </c:layout>
      <c:barChart>
        <c:barDir val="col"/>
        <c:grouping val="clustered"/>
        <c:varyColors val="0"/>
        <c:ser>
          <c:idx val="0"/>
          <c:order val="0"/>
          <c:tx>
            <c:strRef>
              <c:f>Sheet1!$B$1</c:f>
              <c:strCache>
                <c:ptCount val="1"/>
                <c:pt idx="0">
                  <c:v>Percentage Change Over Prior Year</c:v>
                </c:pt>
              </c:strCache>
            </c:strRef>
          </c:tx>
          <c:spPr>
            <a:solidFill>
              <a:schemeClr val="accent1"/>
            </a:solidFill>
            <a:ln>
              <a:noFill/>
            </a:ln>
            <a:effectLst/>
          </c:spPr>
          <c:invertIfNegative val="0"/>
          <c:dLbls>
            <c:dLbl>
              <c:idx val="0"/>
              <c:layout>
                <c:manualLayout>
                  <c:x val="-1.1019656637911437E-3"/>
                  <c:y val="7.6346202978704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F9-4D17-A0C7-EFEA29397648}"/>
                </c:ext>
              </c:extLst>
            </c:dLbl>
            <c:spPr>
              <a:noFill/>
              <a:ln>
                <a:no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Sheet1!$A$7:$A$12</c:f>
              <c:strCache>
                <c:ptCount val="6"/>
                <c:pt idx="0">
                  <c:v>2020</c:v>
                </c:pt>
                <c:pt idx="1">
                  <c:v>2021</c:v>
                </c:pt>
                <c:pt idx="2">
                  <c:v>2022</c:v>
                </c:pt>
                <c:pt idx="3">
                  <c:v>2023</c:v>
                </c:pt>
                <c:pt idx="4">
                  <c:v>2024</c:v>
                </c:pt>
                <c:pt idx="5">
                  <c:v>2025 est.</c:v>
                </c:pt>
              </c:strCache>
            </c:strRef>
          </c:cat>
          <c:val>
            <c:numRef>
              <c:f>Sheet1!$B$7:$B$12</c:f>
              <c:numCache>
                <c:formatCode>0.0%</c:formatCode>
                <c:ptCount val="6"/>
                <c:pt idx="0">
                  <c:v>-0.05</c:v>
                </c:pt>
                <c:pt idx="1">
                  <c:v>-3.6999999999999998E-2</c:v>
                </c:pt>
                <c:pt idx="2">
                  <c:v>-9.0999999999999998E-2</c:v>
                </c:pt>
                <c:pt idx="3">
                  <c:v>-0.129</c:v>
                </c:pt>
                <c:pt idx="4">
                  <c:v>1.0999999999999999E-2</c:v>
                </c:pt>
                <c:pt idx="5">
                  <c:v>0.04</c:v>
                </c:pt>
              </c:numCache>
            </c:numRef>
          </c:val>
          <c:extLst>
            <c:ext xmlns:c16="http://schemas.microsoft.com/office/drawing/2014/chart" uri="{C3380CC4-5D6E-409C-BE32-E72D297353CC}">
              <c16:uniqueId val="{00000001-3CF9-4D17-A0C7-EFEA29397648}"/>
            </c:ext>
          </c:extLst>
        </c:ser>
        <c:dLbls>
          <c:showLegendKey val="0"/>
          <c:showVal val="0"/>
          <c:showCatName val="0"/>
          <c:showSerName val="0"/>
          <c:showPercent val="0"/>
          <c:showBubbleSize val="0"/>
        </c:dLbls>
        <c:gapWidth val="104"/>
        <c:overlap val="-62"/>
        <c:axId val="711998432"/>
        <c:axId val="711998760"/>
        <c:extLst/>
      </c:barChart>
      <c:catAx>
        <c:axId val="71199843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glow rad="127000">
              <a:schemeClr val="accent1">
                <a:alpha val="0"/>
              </a:schemeClr>
            </a:glow>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1998760"/>
        <c:crosses val="autoZero"/>
        <c:auto val="1"/>
        <c:lblAlgn val="ctr"/>
        <c:lblOffset val="160"/>
        <c:noMultiLvlLbl val="0"/>
      </c:catAx>
      <c:valAx>
        <c:axId val="711998760"/>
        <c:scaling>
          <c:orientation val="minMax"/>
          <c:max val="0.65000000000000013"/>
          <c:min val="-0.25"/>
        </c:scaling>
        <c:delete val="0"/>
        <c:axPos val="l"/>
        <c:majorGridlines>
          <c:spPr>
            <a:ln w="9525" cap="flat" cmpd="sng" algn="ctr">
              <a:solidFill>
                <a:schemeClr val="tx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1199843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0AB8B-D33E-430C-9C4C-7668D899B5A3}"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55F5B-B2F6-4E21-A19F-ADA70FEE58CF}" type="slidenum">
              <a:rPr lang="en-US" smtClean="0"/>
              <a:t>‹#›</a:t>
            </a:fld>
            <a:endParaRPr lang="en-US"/>
          </a:p>
        </p:txBody>
      </p:sp>
    </p:spTree>
    <p:extLst>
      <p:ext uri="{BB962C8B-B14F-4D97-AF65-F5344CB8AC3E}">
        <p14:creationId xmlns:p14="http://schemas.microsoft.com/office/powerpoint/2010/main" val="53662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Photo credit:  </a:t>
            </a:r>
            <a:r>
              <a:rPr lang="en-US"/>
              <a:t>Bland &amp; Sorkin P.C., 2022, </a:t>
            </a:r>
            <a:r>
              <a:rPr lang="en-US" i="1"/>
              <a:t>Reciprocal Exchange Form of Insurance Company</a:t>
            </a:r>
            <a:r>
              <a:rPr lang="en-US"/>
              <a:t>, blandsorkin.com.</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a:t>
            </a:fld>
            <a:endParaRPr lang="en-US"/>
          </a:p>
        </p:txBody>
      </p:sp>
    </p:spTree>
    <p:extLst>
      <p:ext uri="{BB962C8B-B14F-4D97-AF65-F5344CB8AC3E}">
        <p14:creationId xmlns:p14="http://schemas.microsoft.com/office/powerpoint/2010/main" val="365486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11</a:t>
            </a:fld>
            <a:endParaRPr lang="en-US"/>
          </a:p>
        </p:txBody>
      </p:sp>
    </p:spTree>
    <p:extLst>
      <p:ext uri="{BB962C8B-B14F-4D97-AF65-F5344CB8AC3E}">
        <p14:creationId xmlns:p14="http://schemas.microsoft.com/office/powerpoint/2010/main" val="35483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12</a:t>
            </a:fld>
            <a:endParaRPr lang="en-US"/>
          </a:p>
        </p:txBody>
      </p:sp>
    </p:spTree>
    <p:extLst>
      <p:ext uri="{BB962C8B-B14F-4D97-AF65-F5344CB8AC3E}">
        <p14:creationId xmlns:p14="http://schemas.microsoft.com/office/powerpoint/2010/main" val="359443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13</a:t>
            </a:fld>
            <a:endParaRPr lang="en-US"/>
          </a:p>
        </p:txBody>
      </p:sp>
    </p:spTree>
    <p:extLst>
      <p:ext uri="{BB962C8B-B14F-4D97-AF65-F5344CB8AC3E}">
        <p14:creationId xmlns:p14="http://schemas.microsoft.com/office/powerpoint/2010/main" val="299962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14</a:t>
            </a:fld>
            <a:endParaRPr lang="en-US"/>
          </a:p>
        </p:txBody>
      </p:sp>
    </p:spTree>
    <p:extLst>
      <p:ext uri="{BB962C8B-B14F-4D97-AF65-F5344CB8AC3E}">
        <p14:creationId xmlns:p14="http://schemas.microsoft.com/office/powerpoint/2010/main" val="242967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55F5B-B2F6-4E21-A19F-ADA70FEE58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85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16</a:t>
            </a:fld>
            <a:endParaRPr lang="en-US"/>
          </a:p>
        </p:txBody>
      </p:sp>
    </p:spTree>
    <p:extLst>
      <p:ext uri="{BB962C8B-B14F-4D97-AF65-F5344CB8AC3E}">
        <p14:creationId xmlns:p14="http://schemas.microsoft.com/office/powerpoint/2010/main" val="150860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3</a:t>
            </a:fld>
            <a:endParaRPr lang="en-US"/>
          </a:p>
        </p:txBody>
      </p:sp>
    </p:spTree>
    <p:extLst>
      <p:ext uri="{BB962C8B-B14F-4D97-AF65-F5344CB8AC3E}">
        <p14:creationId xmlns:p14="http://schemas.microsoft.com/office/powerpoint/2010/main" val="301147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4</a:t>
            </a:fld>
            <a:endParaRPr lang="en-US"/>
          </a:p>
        </p:txBody>
      </p:sp>
    </p:spTree>
    <p:extLst>
      <p:ext uri="{BB962C8B-B14F-4D97-AF65-F5344CB8AC3E}">
        <p14:creationId xmlns:p14="http://schemas.microsoft.com/office/powerpoint/2010/main" val="46803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5</a:t>
            </a:fld>
            <a:endParaRPr lang="en-US"/>
          </a:p>
        </p:txBody>
      </p:sp>
    </p:spTree>
    <p:extLst>
      <p:ext uri="{BB962C8B-B14F-4D97-AF65-F5344CB8AC3E}">
        <p14:creationId xmlns:p14="http://schemas.microsoft.com/office/powerpoint/2010/main" val="34896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panose="020F0502020204030204"/>
            </a:endParaRPr>
          </a:p>
          <a:p>
            <a:endParaRPr lang="en-US" dirty="0">
              <a:ea typeface="Calibri"/>
              <a:cs typeface="Calibri" panose="020F0502020204030204"/>
            </a:endParaRP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6</a:t>
            </a:fld>
            <a:endParaRPr lang="en-US"/>
          </a:p>
        </p:txBody>
      </p:sp>
    </p:spTree>
    <p:extLst>
      <p:ext uri="{BB962C8B-B14F-4D97-AF65-F5344CB8AC3E}">
        <p14:creationId xmlns:p14="http://schemas.microsoft.com/office/powerpoint/2010/main" val="5860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endParaRPr lang="en-US">
              <a:cs typeface="Calibri"/>
            </a:endParaRP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7</a:t>
            </a:fld>
            <a:endParaRPr lang="en-US"/>
          </a:p>
        </p:txBody>
      </p:sp>
    </p:spTree>
    <p:extLst>
      <p:ext uri="{BB962C8B-B14F-4D97-AF65-F5344CB8AC3E}">
        <p14:creationId xmlns:p14="http://schemas.microsoft.com/office/powerpoint/2010/main" val="294803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8</a:t>
            </a:fld>
            <a:endParaRPr lang="en-US"/>
          </a:p>
        </p:txBody>
      </p:sp>
    </p:spTree>
    <p:extLst>
      <p:ext uri="{BB962C8B-B14F-4D97-AF65-F5344CB8AC3E}">
        <p14:creationId xmlns:p14="http://schemas.microsoft.com/office/powerpoint/2010/main" val="209607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9</a:t>
            </a:fld>
            <a:endParaRPr lang="en-US"/>
          </a:p>
        </p:txBody>
      </p:sp>
    </p:spTree>
    <p:extLst>
      <p:ext uri="{BB962C8B-B14F-4D97-AF65-F5344CB8AC3E}">
        <p14:creationId xmlns:p14="http://schemas.microsoft.com/office/powerpoint/2010/main" val="4620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4755F5B-B2F6-4E21-A19F-ADA70FEE58CF}" type="slidenum">
              <a:rPr lang="en-US" smtClean="0"/>
              <a:t>10</a:t>
            </a:fld>
            <a:endParaRPr lang="en-US"/>
          </a:p>
        </p:txBody>
      </p:sp>
    </p:spTree>
    <p:extLst>
      <p:ext uri="{BB962C8B-B14F-4D97-AF65-F5344CB8AC3E}">
        <p14:creationId xmlns:p14="http://schemas.microsoft.com/office/powerpoint/2010/main" val="390213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7D0F-C61E-FDCD-D933-A489427C8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0039B-9D4E-89A2-E9C3-22CAA8313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A7C8A3-B7FF-DBE3-CE15-6B1FDB05A6C5}"/>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D23FFA7A-AD5D-BF6A-5B07-FB008B8F1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7CA52-F7B7-9F00-DB0D-AD2B4C6CFDE8}"/>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3065302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CAC2-5CA7-B5B3-C5E9-D7DB454ABE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CA73AF-4E4B-172F-ADFA-206C76B577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AE506-1A17-76FF-3CEC-59766696F900}"/>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2B080C9F-A300-FD0F-C686-C472ACB96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4F0CB-47EE-CCE3-C9EF-549E56CB0FF1}"/>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2651343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D39F3-BAE9-FCCB-D739-5DB7D8CC0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6C8C8-16C3-2757-1764-1FD3A9E56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74469-FC8B-82CF-4B36-782A0483ED2D}"/>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974BD442-9800-30E3-814E-7656F20A0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3FA00-6F24-DE79-C517-0AE2819FDF88}"/>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9341188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7D0F-C61E-FDCD-D933-A489427C8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0039B-9D4E-89A2-E9C3-22CAA8313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A7C8A3-B7FF-DBE3-CE15-6B1FDB05A6C5}"/>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D23FFA7A-AD5D-BF6A-5B07-FB008B8F1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7CA52-F7B7-9F00-DB0D-AD2B4C6CFDE8}"/>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306530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5DAD-0A72-DA1F-9628-6340DE48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78FB8-3070-3873-3BCF-E74661B0F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871E2-9A99-DBF7-6C74-83B25D3389E2}"/>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610FE991-0446-3BCE-DCD8-145B5759D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13455-0398-0544-0949-6BDCF99C0A59}"/>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85814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85C1-2A9E-D32C-2777-2D0A74D25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5A833D-1152-3132-3AA8-0BE197A0E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9AA18-52CA-33E2-80E5-7E753DDB3EA5}"/>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A6071831-5685-034E-5741-ACB3CACDD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57319-0D05-752E-0907-2D7F389BF41A}"/>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356276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09CC-288A-6A52-0EC6-3E4F4D3D2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FB333-577C-5D43-92F4-DC17A1BDB0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D8BC0-F56A-C4F3-E660-28589A0F7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B106AB-8276-1EB5-4E51-DE5E20A1DE7A}"/>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6" name="Footer Placeholder 5">
            <a:extLst>
              <a:ext uri="{FF2B5EF4-FFF2-40B4-BE49-F238E27FC236}">
                <a16:creationId xmlns:a16="http://schemas.microsoft.com/office/drawing/2014/main" id="{7295F28B-1E58-1A6A-182A-6C1080508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47663-90DB-579A-F9C9-550B87E2878E}"/>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20093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CBE1-124A-1C00-3826-269155B637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16200-EDC6-4B2F-944B-ED73262E1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5AE15-F95B-1D9A-7CCD-BFA92D844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96ED6-E68B-AE37-EED5-06FE72B92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8504D7-C6D5-AEB9-A368-89FED1371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D7CAD-DCC7-45C0-D8AE-395F326C0C6E}"/>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8" name="Footer Placeholder 7">
            <a:extLst>
              <a:ext uri="{FF2B5EF4-FFF2-40B4-BE49-F238E27FC236}">
                <a16:creationId xmlns:a16="http://schemas.microsoft.com/office/drawing/2014/main" id="{B5078956-FBB5-568E-5ABE-CA0C320F5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50104-A5AF-3FAB-9AFF-354466699985}"/>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502852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2D1E-481E-2602-28A0-B041B860AA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9CC270-2AFC-E636-E768-FCE6AD198B88}"/>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4" name="Footer Placeholder 3">
            <a:extLst>
              <a:ext uri="{FF2B5EF4-FFF2-40B4-BE49-F238E27FC236}">
                <a16:creationId xmlns:a16="http://schemas.microsoft.com/office/drawing/2014/main" id="{4D7EE211-2BB7-EC40-9BA8-2CBF5F3DC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F7147E-0C66-A976-5A96-8D426173BC3C}"/>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4902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E60839-773A-F7B1-4F4B-BD7138048DD9}"/>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3" name="Footer Placeholder 2">
            <a:extLst>
              <a:ext uri="{FF2B5EF4-FFF2-40B4-BE49-F238E27FC236}">
                <a16:creationId xmlns:a16="http://schemas.microsoft.com/office/drawing/2014/main" id="{858B9D54-21EF-D906-DC8E-9C29707178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598681-C3A3-F0A1-E605-D1FE710E5D41}"/>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85854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F82A-8B18-DD48-10DD-88A626371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4EE9A-8552-6A42-CE4D-24EE43EAD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1494A9-D735-2390-29B3-13A92E5FF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87CE4-FD3B-B4AD-C8C2-85F248C402B2}"/>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6" name="Footer Placeholder 5">
            <a:extLst>
              <a:ext uri="{FF2B5EF4-FFF2-40B4-BE49-F238E27FC236}">
                <a16:creationId xmlns:a16="http://schemas.microsoft.com/office/drawing/2014/main" id="{FD5C1199-6013-06DC-A0BD-1D30E2900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F4253-2B53-647C-FFD5-3EA824EC1119}"/>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86921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5DAD-0A72-DA1F-9628-6340DE48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78FB8-3070-3873-3BCF-E74661B0F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871E2-9A99-DBF7-6C74-83B25D3389E2}"/>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610FE991-0446-3BCE-DCD8-145B5759D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13455-0398-0544-0949-6BDCF99C0A59}"/>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85814572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D629-ED52-0983-549A-F208760DB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B431E-36DF-F6E0-5744-E8D338934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54129E-F07D-A28D-8826-CC7D3DDEC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A80F8-6D63-609D-97EA-A4F373754BC3}"/>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6" name="Footer Placeholder 5">
            <a:extLst>
              <a:ext uri="{FF2B5EF4-FFF2-40B4-BE49-F238E27FC236}">
                <a16:creationId xmlns:a16="http://schemas.microsoft.com/office/drawing/2014/main" id="{926DA79D-E4E2-FFED-0222-D6C2EC322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AD543-DEA4-1AC0-9D4C-68BD3BCDEE65}"/>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88739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CAC2-5CA7-B5B3-C5E9-D7DB454ABE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CA73AF-4E4B-172F-ADFA-206C76B577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AE506-1A17-76FF-3CEC-59766696F900}"/>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2B080C9F-A300-FD0F-C686-C472ACB96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4F0CB-47EE-CCE3-C9EF-549E56CB0FF1}"/>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26513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D39F3-BAE9-FCCB-D739-5DB7D8CC0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6C8C8-16C3-2757-1764-1FD3A9E56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74469-FC8B-82CF-4B36-782A0483ED2D}"/>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974BD442-9800-30E3-814E-7656F20A0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3FA00-6F24-DE79-C517-0AE2819FDF88}"/>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93411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85C1-2A9E-D32C-2777-2D0A74D25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5A833D-1152-3132-3AA8-0BE197A0E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9AA18-52CA-33E2-80E5-7E753DDB3EA5}"/>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A6071831-5685-034E-5741-ACB3CACDD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57319-0D05-752E-0907-2D7F389BF41A}"/>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35627624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09CC-288A-6A52-0EC6-3E4F4D3D2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FB333-577C-5D43-92F4-DC17A1BDB0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D8BC0-F56A-C4F3-E660-28589A0F7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B106AB-8276-1EB5-4E51-DE5E20A1DE7A}"/>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6" name="Footer Placeholder 5">
            <a:extLst>
              <a:ext uri="{FF2B5EF4-FFF2-40B4-BE49-F238E27FC236}">
                <a16:creationId xmlns:a16="http://schemas.microsoft.com/office/drawing/2014/main" id="{7295F28B-1E58-1A6A-182A-6C1080508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47663-90DB-579A-F9C9-550B87E2878E}"/>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2009352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CBE1-124A-1C00-3826-269155B637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16200-EDC6-4B2F-944B-ED73262E1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5AE15-F95B-1D9A-7CCD-BFA92D844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96ED6-E68B-AE37-EED5-06FE72B92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8504D7-C6D5-AEB9-A368-89FED1371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D7CAD-DCC7-45C0-D8AE-395F326C0C6E}"/>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8" name="Footer Placeholder 7">
            <a:extLst>
              <a:ext uri="{FF2B5EF4-FFF2-40B4-BE49-F238E27FC236}">
                <a16:creationId xmlns:a16="http://schemas.microsoft.com/office/drawing/2014/main" id="{B5078956-FBB5-568E-5ABE-CA0C320F5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50104-A5AF-3FAB-9AFF-354466699985}"/>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5028521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2D1E-481E-2602-28A0-B041B860AA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9CC270-2AFC-E636-E768-FCE6AD198B88}"/>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4" name="Footer Placeholder 3">
            <a:extLst>
              <a:ext uri="{FF2B5EF4-FFF2-40B4-BE49-F238E27FC236}">
                <a16:creationId xmlns:a16="http://schemas.microsoft.com/office/drawing/2014/main" id="{4D7EE211-2BB7-EC40-9BA8-2CBF5F3DC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F7147E-0C66-A976-5A96-8D426173BC3C}"/>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4902327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E60839-773A-F7B1-4F4B-BD7138048DD9}"/>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3" name="Footer Placeholder 2">
            <a:extLst>
              <a:ext uri="{FF2B5EF4-FFF2-40B4-BE49-F238E27FC236}">
                <a16:creationId xmlns:a16="http://schemas.microsoft.com/office/drawing/2014/main" id="{858B9D54-21EF-D906-DC8E-9C29707178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598681-C3A3-F0A1-E605-D1FE710E5D41}"/>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18585444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F82A-8B18-DD48-10DD-88A626371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4EE9A-8552-6A42-CE4D-24EE43EAD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1494A9-D735-2390-29B3-13A92E5FF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87CE4-FD3B-B4AD-C8C2-85F248C402B2}"/>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6" name="Footer Placeholder 5">
            <a:extLst>
              <a:ext uri="{FF2B5EF4-FFF2-40B4-BE49-F238E27FC236}">
                <a16:creationId xmlns:a16="http://schemas.microsoft.com/office/drawing/2014/main" id="{FD5C1199-6013-06DC-A0BD-1D30E2900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F4253-2B53-647C-FFD5-3EA824EC1119}"/>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8692164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D629-ED52-0983-549A-F208760DB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B431E-36DF-F6E0-5744-E8D338934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54129E-F07D-A28D-8826-CC7D3DDEC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A80F8-6D63-609D-97EA-A4F373754BC3}"/>
              </a:ext>
            </a:extLst>
          </p:cNvPr>
          <p:cNvSpPr>
            <a:spLocks noGrp="1"/>
          </p:cNvSpPr>
          <p:nvPr>
            <p:ph type="dt" sz="half" idx="10"/>
          </p:nvPr>
        </p:nvSpPr>
        <p:spPr/>
        <p:txBody>
          <a:bodyPr/>
          <a:lstStyle/>
          <a:p>
            <a:fld id="{B74DA111-3D44-488B-A987-D13173371DDF}" type="datetimeFigureOut">
              <a:rPr lang="en-US" smtClean="0"/>
              <a:t>8/22/2024</a:t>
            </a:fld>
            <a:endParaRPr lang="en-US"/>
          </a:p>
        </p:txBody>
      </p:sp>
      <p:sp>
        <p:nvSpPr>
          <p:cNvPr id="6" name="Footer Placeholder 5">
            <a:extLst>
              <a:ext uri="{FF2B5EF4-FFF2-40B4-BE49-F238E27FC236}">
                <a16:creationId xmlns:a16="http://schemas.microsoft.com/office/drawing/2014/main" id="{926DA79D-E4E2-FFED-0222-D6C2EC322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AD543-DEA4-1AC0-9D4C-68BD3BCDEE65}"/>
              </a:ext>
            </a:extLst>
          </p:cNvPr>
          <p:cNvSpPr>
            <a:spLocks noGrp="1"/>
          </p:cNvSpPr>
          <p:nvPr>
            <p:ph type="sldNum" sz="quarter" idx="12"/>
          </p:nvPr>
        </p:nvSpPr>
        <p:spPr/>
        <p:txBody>
          <a:bodyPr/>
          <a:lstStyle/>
          <a:p>
            <a:fld id="{68BC4EFA-197A-4A57-A808-531956EB4B18}" type="slidenum">
              <a:rPr lang="en-US" smtClean="0"/>
              <a:t>‹#›</a:t>
            </a:fld>
            <a:endParaRPr lang="en-US"/>
          </a:p>
        </p:txBody>
      </p:sp>
    </p:spTree>
    <p:extLst>
      <p:ext uri="{BB962C8B-B14F-4D97-AF65-F5344CB8AC3E}">
        <p14:creationId xmlns:p14="http://schemas.microsoft.com/office/powerpoint/2010/main" val="28873905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EDF3F-4D97-8309-4F31-3E44E9C79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A2D591-6357-B8B9-76F4-97DE64A44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9F7DB-C5B1-08B0-40DF-3605F362D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281D4589-3B06-9546-379A-B8B1F7407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2FCF95-3F9F-16F0-AFDB-24230C939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C4EFA-197A-4A57-A808-531956EB4B18}" type="slidenum">
              <a:rPr lang="en-US" smtClean="0"/>
              <a:t>‹#›</a:t>
            </a:fld>
            <a:endParaRPr lang="en-US"/>
          </a:p>
        </p:txBody>
      </p:sp>
    </p:spTree>
    <p:extLst>
      <p:ext uri="{BB962C8B-B14F-4D97-AF65-F5344CB8AC3E}">
        <p14:creationId xmlns:p14="http://schemas.microsoft.com/office/powerpoint/2010/main" val="23928375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EDF3F-4D97-8309-4F31-3E44E9C79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A2D591-6357-B8B9-76F4-97DE64A44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9F7DB-C5B1-08B0-40DF-3605F362D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DA111-3D44-488B-A987-D13173371DDF}" type="datetimeFigureOut">
              <a:rPr lang="en-US" smtClean="0"/>
              <a:t>8/22/2024</a:t>
            </a:fld>
            <a:endParaRPr lang="en-US"/>
          </a:p>
        </p:txBody>
      </p:sp>
      <p:sp>
        <p:nvSpPr>
          <p:cNvPr id="5" name="Footer Placeholder 4">
            <a:extLst>
              <a:ext uri="{FF2B5EF4-FFF2-40B4-BE49-F238E27FC236}">
                <a16:creationId xmlns:a16="http://schemas.microsoft.com/office/drawing/2014/main" id="{281D4589-3B06-9546-379A-B8B1F7407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2FCF95-3F9F-16F0-AFDB-24230C939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C4EFA-197A-4A57-A808-531956EB4B18}" type="slidenum">
              <a:rPr lang="en-US" smtClean="0"/>
              <a:t>‹#›</a:t>
            </a:fld>
            <a:endParaRPr lang="en-US"/>
          </a:p>
        </p:txBody>
      </p:sp>
    </p:spTree>
    <p:extLst>
      <p:ext uri="{BB962C8B-B14F-4D97-AF65-F5344CB8AC3E}">
        <p14:creationId xmlns:p14="http://schemas.microsoft.com/office/powerpoint/2010/main" val="23928375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marketplace.virginia.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picture containing outdoor, building, sky, large">
            <a:extLst>
              <a:ext uri="{FF2B5EF4-FFF2-40B4-BE49-F238E27FC236}">
                <a16:creationId xmlns:a16="http://schemas.microsoft.com/office/drawing/2014/main" id="{B5325F76-D16C-952E-65BC-199E9B84DEA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5422" b="28328"/>
          <a:stretch/>
        </p:blipFill>
        <p:spPr>
          <a:xfrm>
            <a:off x="20" y="1"/>
            <a:ext cx="12191980" cy="6857999"/>
          </a:xfrm>
          <a:prstGeom prst="rect">
            <a:avLst/>
          </a:prstGeom>
        </p:spPr>
      </p:pic>
      <p:sp>
        <p:nvSpPr>
          <p:cNvPr id="2" name="Title 1">
            <a:extLst>
              <a:ext uri="{FF2B5EF4-FFF2-40B4-BE49-F238E27FC236}">
                <a16:creationId xmlns:a16="http://schemas.microsoft.com/office/drawing/2014/main" id="{34EB00B6-D8D8-9E5C-23A1-6E11B6E4B66F}"/>
              </a:ext>
            </a:extLst>
          </p:cNvPr>
          <p:cNvSpPr>
            <a:spLocks noGrp="1"/>
          </p:cNvSpPr>
          <p:nvPr>
            <p:ph type="ctrTitle"/>
          </p:nvPr>
        </p:nvSpPr>
        <p:spPr>
          <a:xfrm>
            <a:off x="1524000" y="1122362"/>
            <a:ext cx="9144000" cy="2900518"/>
          </a:xfrm>
        </p:spPr>
        <p:txBody>
          <a:bodyPr>
            <a:normAutofit/>
          </a:bodyPr>
          <a:lstStyle/>
          <a:p>
            <a:r>
              <a:rPr lang="en-US">
                <a:solidFill>
                  <a:srgbClr val="FFFFFF"/>
                </a:solidFill>
              </a:rPr>
              <a:t>SCC Bureau of Insurance</a:t>
            </a:r>
          </a:p>
        </p:txBody>
      </p:sp>
      <p:sp>
        <p:nvSpPr>
          <p:cNvPr id="3" name="Subtitle 2">
            <a:extLst>
              <a:ext uri="{FF2B5EF4-FFF2-40B4-BE49-F238E27FC236}">
                <a16:creationId xmlns:a16="http://schemas.microsoft.com/office/drawing/2014/main" id="{B2B000FE-8C46-7D5F-D3AC-7EE3AE6F8B38}"/>
              </a:ext>
            </a:extLst>
          </p:cNvPr>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rPr>
              <a:t>2025 ACA Rate Presentations</a:t>
            </a:r>
          </a:p>
          <a:p>
            <a:r>
              <a:rPr lang="en-US">
                <a:solidFill>
                  <a:srgbClr val="FFFFFF"/>
                </a:solidFill>
              </a:rPr>
              <a:t>August 22, 2024</a:t>
            </a:r>
            <a:endParaRPr lang="en-US">
              <a:solidFill>
                <a:srgbClr val="FFFFFF"/>
              </a:solidFill>
              <a:cs typeface="Calibri"/>
            </a:endParaRPr>
          </a:p>
        </p:txBody>
      </p:sp>
    </p:spTree>
    <p:extLst>
      <p:ext uri="{BB962C8B-B14F-4D97-AF65-F5344CB8AC3E}">
        <p14:creationId xmlns:p14="http://schemas.microsoft.com/office/powerpoint/2010/main" val="24289625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Flowchart: Document 4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36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70D6A-A5CC-FFE5-86E0-3894950F1F9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ARPA ACA Subsidies</a:t>
            </a:r>
          </a:p>
        </p:txBody>
      </p:sp>
      <p:sp>
        <p:nvSpPr>
          <p:cNvPr id="4" name="Slide Number Placeholder 3">
            <a:extLst>
              <a:ext uri="{FF2B5EF4-FFF2-40B4-BE49-F238E27FC236}">
                <a16:creationId xmlns:a16="http://schemas.microsoft.com/office/drawing/2014/main" id="{23C22C61-3956-1C6A-4DBA-156D75F6CD26}"/>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68BC4EFA-197A-4A57-A808-531956EB4B18}" type="slidenum">
              <a:rPr lang="en-US" smtClean="0"/>
              <a:pPr algn="l">
                <a:spcAft>
                  <a:spcPts val="600"/>
                </a:spcAft>
              </a:pPr>
              <a:t>10</a:t>
            </a:fld>
            <a:endParaRPr lang="en-US"/>
          </a:p>
        </p:txBody>
      </p:sp>
      <p:sp>
        <p:nvSpPr>
          <p:cNvPr id="7" name="Footer Placeholder 6">
            <a:extLst>
              <a:ext uri="{FF2B5EF4-FFF2-40B4-BE49-F238E27FC236}">
                <a16:creationId xmlns:a16="http://schemas.microsoft.com/office/drawing/2014/main" id="{C2DF75A6-3E7F-A59B-1C76-1248360FEC08}"/>
              </a:ext>
            </a:extLst>
          </p:cNvPr>
          <p:cNvSpPr>
            <a:spLocks noGrp="1"/>
          </p:cNvSpPr>
          <p:nvPr>
            <p:ph type="ftr" sz="quarter" idx="11"/>
          </p:nvPr>
        </p:nvSpPr>
        <p:spPr>
          <a:xfrm>
            <a:off x="3564148" y="6356350"/>
            <a:ext cx="4574875" cy="365125"/>
          </a:xfrm>
        </p:spPr>
        <p:txBody>
          <a:bodyPr/>
          <a:lstStyle/>
          <a:p>
            <a:r>
              <a:rPr lang="en-US" sz="1000"/>
              <a:t>Oliver Wyman 2025 Reinsurance Modeling Results, April 22, 2024</a:t>
            </a:r>
            <a:endParaRPr lang="en-US" sz="1000">
              <a:cs typeface="Calibri"/>
            </a:endParaRPr>
          </a:p>
        </p:txBody>
      </p:sp>
      <p:graphicFrame>
        <p:nvGraphicFramePr>
          <p:cNvPr id="9" name="Table 8">
            <a:extLst>
              <a:ext uri="{FF2B5EF4-FFF2-40B4-BE49-F238E27FC236}">
                <a16:creationId xmlns:a16="http://schemas.microsoft.com/office/drawing/2014/main" id="{E431A727-C2A2-8A85-D576-4DA6A7A2A318}"/>
              </a:ext>
            </a:extLst>
          </p:cNvPr>
          <p:cNvGraphicFramePr>
            <a:graphicFrameLocks noGrp="1"/>
          </p:cNvGraphicFramePr>
          <p:nvPr>
            <p:extLst>
              <p:ext uri="{D42A27DB-BD31-4B8C-83A1-F6EECF244321}">
                <p14:modId xmlns:p14="http://schemas.microsoft.com/office/powerpoint/2010/main" val="3783719177"/>
              </p:ext>
            </p:extLst>
          </p:nvPr>
        </p:nvGraphicFramePr>
        <p:xfrm>
          <a:off x="5233358" y="172527"/>
          <a:ext cx="6410523" cy="2250900"/>
        </p:xfrm>
        <a:graphic>
          <a:graphicData uri="http://schemas.openxmlformats.org/drawingml/2006/table">
            <a:tbl>
              <a:tblPr bandRow="1">
                <a:tableStyleId>{5C22544A-7EE6-4342-B048-85BDC9FD1C3A}</a:tableStyleId>
              </a:tblPr>
              <a:tblGrid>
                <a:gridCol w="1688944">
                  <a:extLst>
                    <a:ext uri="{9D8B030D-6E8A-4147-A177-3AD203B41FA5}">
                      <a16:colId xmlns:a16="http://schemas.microsoft.com/office/drawing/2014/main" val="3401021123"/>
                    </a:ext>
                  </a:extLst>
                </a:gridCol>
                <a:gridCol w="1688944">
                  <a:extLst>
                    <a:ext uri="{9D8B030D-6E8A-4147-A177-3AD203B41FA5}">
                      <a16:colId xmlns:a16="http://schemas.microsoft.com/office/drawing/2014/main" val="3339797097"/>
                    </a:ext>
                  </a:extLst>
                </a:gridCol>
                <a:gridCol w="1688944">
                  <a:extLst>
                    <a:ext uri="{9D8B030D-6E8A-4147-A177-3AD203B41FA5}">
                      <a16:colId xmlns:a16="http://schemas.microsoft.com/office/drawing/2014/main" val="385114897"/>
                    </a:ext>
                  </a:extLst>
                </a:gridCol>
                <a:gridCol w="1343691">
                  <a:extLst>
                    <a:ext uri="{9D8B030D-6E8A-4147-A177-3AD203B41FA5}">
                      <a16:colId xmlns:a16="http://schemas.microsoft.com/office/drawing/2014/main" val="384675669"/>
                    </a:ext>
                  </a:extLst>
                </a:gridCol>
              </a:tblGrid>
              <a:tr h="225090">
                <a:tc gridSpan="3">
                  <a:txBody>
                    <a:bodyPr/>
                    <a:lstStyle/>
                    <a:p>
                      <a:pPr algn="l" fontAlgn="b"/>
                      <a:r>
                        <a:rPr lang="en-US" sz="1400" b="1" i="0" u="none" strike="noStrike">
                          <a:solidFill>
                            <a:srgbClr val="000000"/>
                          </a:solidFill>
                          <a:effectLst/>
                          <a:latin typeface="Calibri"/>
                        </a:rPr>
                        <a:t>Average Individual Market Gross Premium PMPM</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2709388911"/>
                  </a:ext>
                </a:extLst>
              </a:tr>
              <a:tr h="225090">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54026498"/>
                  </a:ext>
                </a:extLst>
              </a:tr>
              <a:tr h="225090">
                <a:tc>
                  <a:txBody>
                    <a:bodyPr/>
                    <a:lstStyle/>
                    <a:p>
                      <a:pPr algn="ctr" fontAlgn="b"/>
                      <a:r>
                        <a:rPr lang="en-US" sz="1400" b="1" i="0" u="none" strike="noStrike">
                          <a:solidFill>
                            <a:srgbClr val="000000"/>
                          </a:solidFill>
                          <a:effectLst/>
                          <a:latin typeface="Calibri"/>
                        </a:rPr>
                        <a:t>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a:rPr>
                        <a:t>ACA APTC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a:rPr>
                        <a:t>ACA Non-APTC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807427312"/>
                  </a:ext>
                </a:extLst>
              </a:tr>
              <a:tr h="225090">
                <a:tc>
                  <a:txBody>
                    <a:bodyPr/>
                    <a:lstStyle/>
                    <a:p>
                      <a:pPr algn="ctr" fontAlgn="b"/>
                      <a:r>
                        <a:rPr lang="en-US" sz="1400" b="0" i="0" u="none" strike="noStrike">
                          <a:solidFill>
                            <a:srgbClr val="000000"/>
                          </a:solidFill>
                          <a:effectLst/>
                          <a:latin typeface="Calibri"/>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$692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2158837262"/>
                  </a:ext>
                </a:extLst>
              </a:tr>
              <a:tr h="225090">
                <a:tc>
                  <a:txBody>
                    <a:bodyPr/>
                    <a:lstStyle/>
                    <a:p>
                      <a:pPr algn="ctr" fontAlgn="b"/>
                      <a:r>
                        <a:rPr lang="en-US" sz="1400" b="0" i="0" u="none" strike="noStrike">
                          <a:solidFill>
                            <a:srgbClr val="000000"/>
                          </a:solidFill>
                          <a:effectLst/>
                          <a:latin typeface="Calibri"/>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$604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2893234076"/>
                  </a:ext>
                </a:extLst>
              </a:tr>
              <a:tr h="225090">
                <a:tc>
                  <a:txBody>
                    <a:bodyPr/>
                    <a:lstStyle/>
                    <a:p>
                      <a:pPr algn="ctr" fontAlgn="b"/>
                      <a:r>
                        <a:rPr lang="en-US" sz="1400" b="0" i="0" u="none" strike="noStrike">
                          <a:solidFill>
                            <a:srgbClr val="000000"/>
                          </a:solidFill>
                          <a:effectLst/>
                          <a:latin typeface="Calibri"/>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$660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$326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3311448272"/>
                  </a:ext>
                </a:extLst>
              </a:tr>
              <a:tr h="225090">
                <a:tc>
                  <a:txBody>
                    <a:bodyPr/>
                    <a:lstStyle/>
                    <a:p>
                      <a:pPr algn="ctr" fontAlgn="b"/>
                      <a:r>
                        <a:rPr lang="en-US" sz="1400" b="0" i="0" u="none" strike="noStrike">
                          <a:solidFill>
                            <a:srgbClr val="000000"/>
                          </a:solidFill>
                          <a:effectLst/>
                          <a:latin typeface="Calibri"/>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$629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$302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995500544"/>
                  </a:ext>
                </a:extLst>
              </a:tr>
              <a:tr h="225090">
                <a:tc>
                  <a:txBody>
                    <a:bodyPr/>
                    <a:lstStyle/>
                    <a:p>
                      <a:pPr algn="ctr" fontAlgn="b"/>
                      <a:r>
                        <a:rPr lang="en-US" sz="1400" b="0" i="0" u="none" strike="noStrike">
                          <a:solidFill>
                            <a:srgbClr val="000000"/>
                          </a:solidFill>
                          <a:effectLst/>
                          <a:latin typeface="Calibri"/>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$533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$228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2795737717"/>
                  </a:ext>
                </a:extLst>
              </a:tr>
              <a:tr h="225090">
                <a:tc>
                  <a:txBody>
                    <a:bodyPr/>
                    <a:lstStyle/>
                    <a:p>
                      <a:pPr algn="ctr" fontAlgn="b"/>
                      <a:r>
                        <a:rPr lang="en-US" sz="1400" b="0" i="0" u="none" strike="noStrike">
                          <a:solidFill>
                            <a:srgbClr val="000000"/>
                          </a:solidFill>
                          <a:effectLst/>
                          <a:latin typeface="Calibri"/>
                        </a:rPr>
                        <a:t> '23/'23 Change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3716872580"/>
                  </a:ext>
                </a:extLst>
              </a:tr>
              <a:tr h="225090">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2578305431"/>
                  </a:ext>
                </a:extLst>
              </a:tr>
            </a:tbl>
          </a:graphicData>
        </a:graphic>
      </p:graphicFrame>
      <p:graphicFrame>
        <p:nvGraphicFramePr>
          <p:cNvPr id="11" name="Table 10">
            <a:extLst>
              <a:ext uri="{FF2B5EF4-FFF2-40B4-BE49-F238E27FC236}">
                <a16:creationId xmlns:a16="http://schemas.microsoft.com/office/drawing/2014/main" id="{B2D3B00E-6C51-CB8F-57B5-58B9FD2627CB}"/>
              </a:ext>
            </a:extLst>
          </p:cNvPr>
          <p:cNvGraphicFramePr>
            <a:graphicFrameLocks noGrp="1"/>
          </p:cNvGraphicFramePr>
          <p:nvPr>
            <p:extLst>
              <p:ext uri="{D42A27DB-BD31-4B8C-83A1-F6EECF244321}">
                <p14:modId xmlns:p14="http://schemas.microsoft.com/office/powerpoint/2010/main" val="3159027879"/>
              </p:ext>
            </p:extLst>
          </p:nvPr>
        </p:nvGraphicFramePr>
        <p:xfrm>
          <a:off x="4485735" y="2731698"/>
          <a:ext cx="8193703" cy="2494020"/>
        </p:xfrm>
        <a:graphic>
          <a:graphicData uri="http://schemas.openxmlformats.org/drawingml/2006/table">
            <a:tbl>
              <a:tblPr bandRow="1">
                <a:tableStyleId>{5C22544A-7EE6-4342-B048-85BDC9FD1C3A}</a:tableStyleId>
              </a:tblPr>
              <a:tblGrid>
                <a:gridCol w="1292589">
                  <a:extLst>
                    <a:ext uri="{9D8B030D-6E8A-4147-A177-3AD203B41FA5}">
                      <a16:colId xmlns:a16="http://schemas.microsoft.com/office/drawing/2014/main" val="2690166030"/>
                    </a:ext>
                  </a:extLst>
                </a:gridCol>
                <a:gridCol w="1292589">
                  <a:extLst>
                    <a:ext uri="{9D8B030D-6E8A-4147-A177-3AD203B41FA5}">
                      <a16:colId xmlns:a16="http://schemas.microsoft.com/office/drawing/2014/main" val="2528210909"/>
                    </a:ext>
                  </a:extLst>
                </a:gridCol>
                <a:gridCol w="1292589">
                  <a:extLst>
                    <a:ext uri="{9D8B030D-6E8A-4147-A177-3AD203B41FA5}">
                      <a16:colId xmlns:a16="http://schemas.microsoft.com/office/drawing/2014/main" val="1427978629"/>
                    </a:ext>
                  </a:extLst>
                </a:gridCol>
                <a:gridCol w="1292589">
                  <a:extLst>
                    <a:ext uri="{9D8B030D-6E8A-4147-A177-3AD203B41FA5}">
                      <a16:colId xmlns:a16="http://schemas.microsoft.com/office/drawing/2014/main" val="1786510551"/>
                    </a:ext>
                  </a:extLst>
                </a:gridCol>
                <a:gridCol w="1730758">
                  <a:extLst>
                    <a:ext uri="{9D8B030D-6E8A-4147-A177-3AD203B41FA5}">
                      <a16:colId xmlns:a16="http://schemas.microsoft.com/office/drawing/2014/main" val="3727508885"/>
                    </a:ext>
                  </a:extLst>
                </a:gridCol>
                <a:gridCol w="1292589">
                  <a:extLst>
                    <a:ext uri="{9D8B030D-6E8A-4147-A177-3AD203B41FA5}">
                      <a16:colId xmlns:a16="http://schemas.microsoft.com/office/drawing/2014/main" val="2850190719"/>
                    </a:ext>
                  </a:extLst>
                </a:gridCol>
              </a:tblGrid>
              <a:tr h="249402">
                <a:tc gridSpan="4">
                  <a:txBody>
                    <a:bodyPr/>
                    <a:lstStyle/>
                    <a:p>
                      <a:pPr algn="l" fontAlgn="b"/>
                      <a:r>
                        <a:rPr lang="en-US" sz="1400" b="1" i="0" u="none" strike="noStrike">
                          <a:solidFill>
                            <a:srgbClr val="000000"/>
                          </a:solidFill>
                          <a:effectLst/>
                          <a:latin typeface="Calibri"/>
                        </a:rPr>
                        <a:t>Premium Source for ACA Individual Market Enrollees Receiving APTCs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802761946"/>
                  </a:ext>
                </a:extLst>
              </a:tr>
              <a:tr h="249402">
                <a:tc gridSpan="2">
                  <a:txBody>
                    <a:bodyPr/>
                    <a:lstStyle/>
                    <a:p>
                      <a:pPr algn="l" fontAlgn="b"/>
                      <a:r>
                        <a:rPr lang="en-US" sz="1400" b="1" i="0" u="none" strike="noStrike">
                          <a:solidFill>
                            <a:srgbClr val="000000"/>
                          </a:solidFill>
                          <a:effectLst/>
                          <a:latin typeface="Calibri"/>
                        </a:rPr>
                        <a:t>(shown as average PMPMs)</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904383941"/>
                  </a:ext>
                </a:extLst>
              </a:tr>
              <a:tr h="249402">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3766531287"/>
                  </a:ext>
                </a:extLst>
              </a:tr>
              <a:tr h="249402">
                <a:tc>
                  <a:txBody>
                    <a:bodyPr/>
                    <a:lstStyle/>
                    <a:p>
                      <a:pPr algn="ctr" fontAlgn="b"/>
                      <a:r>
                        <a:rPr lang="en-US" sz="1400" b="1" i="0" u="none" strike="noStrike">
                          <a:solidFill>
                            <a:srgbClr val="000000"/>
                          </a:solidFill>
                          <a:effectLst/>
                          <a:latin typeface="Calibri"/>
                        </a:rPr>
                        <a:t>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a:rPr>
                        <a:t>Enrollee Paid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a:rPr>
                        <a:t>APTCs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a:rPr>
                        <a:t>Total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Calibri"/>
                        </a:rPr>
                        <a:t>APTCS (% of Total)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945722798"/>
                  </a:ext>
                </a:extLst>
              </a:tr>
              <a:tr h="249402">
                <a:tc>
                  <a:txBody>
                    <a:bodyPr/>
                    <a:lstStyle/>
                    <a:p>
                      <a:pPr algn="ctr" fontAlgn="b"/>
                      <a:r>
                        <a:rPr lang="en-US" sz="1400" b="0" i="0" u="none" strike="noStrike">
                          <a:solidFill>
                            <a:srgbClr val="000000"/>
                          </a:solidFill>
                          <a:effectLst/>
                          <a:latin typeface="Calibri"/>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$94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$598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$692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86%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838617121"/>
                  </a:ext>
                </a:extLst>
              </a:tr>
              <a:tr h="249402">
                <a:tc>
                  <a:txBody>
                    <a:bodyPr/>
                    <a:lstStyle/>
                    <a:p>
                      <a:pPr algn="ctr" fontAlgn="b"/>
                      <a:r>
                        <a:rPr lang="en-US" sz="1400" b="0" i="0" u="none" strike="noStrike">
                          <a:solidFill>
                            <a:srgbClr val="000000"/>
                          </a:solidFill>
                          <a:effectLst/>
                          <a:latin typeface="Calibri"/>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$94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$554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3731889608"/>
                  </a:ext>
                </a:extLst>
              </a:tr>
              <a:tr h="249402">
                <a:tc>
                  <a:txBody>
                    <a:bodyPr/>
                    <a:lstStyle/>
                    <a:p>
                      <a:pPr algn="ctr" fontAlgn="b"/>
                      <a:r>
                        <a:rPr lang="en-US" sz="1400" b="0" i="0" u="none" strike="noStrike">
                          <a:solidFill>
                            <a:srgbClr val="000000"/>
                          </a:solidFill>
                          <a:effectLst/>
                          <a:latin typeface="Calibri"/>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$133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$526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$660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a:rPr>
                        <a:t>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3776708862"/>
                  </a:ext>
                </a:extLst>
              </a:tr>
              <a:tr h="249402">
                <a:tc>
                  <a:txBody>
                    <a:bodyPr/>
                    <a:lstStyle/>
                    <a:p>
                      <a:pPr algn="ctr" fontAlgn="b"/>
                      <a:r>
                        <a:rPr lang="en-US" sz="1400" b="0" i="0" u="none" strike="noStrike">
                          <a:solidFill>
                            <a:srgbClr val="000000"/>
                          </a:solidFill>
                          <a:effectLst/>
                          <a:latin typeface="Calibri"/>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$505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$629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357089075"/>
                  </a:ext>
                </a:extLst>
              </a:tr>
              <a:tr h="249402">
                <a:tc>
                  <a:txBody>
                    <a:bodyPr/>
                    <a:lstStyle/>
                    <a:p>
                      <a:pPr algn="ctr" fontAlgn="b"/>
                      <a:r>
                        <a:rPr lang="en-US" sz="1400" b="0" i="0" u="none" strike="noStrike">
                          <a:solidFill>
                            <a:srgbClr val="000000"/>
                          </a:solidFill>
                          <a:effectLst/>
                          <a:latin typeface="Calibri"/>
                        </a:rPr>
                        <a:t>2023*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$408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$533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a:rPr>
                        <a:t>77%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4004901793"/>
                  </a:ext>
                </a:extLst>
              </a:tr>
              <a:tr h="249402">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673188846"/>
                  </a:ext>
                </a:extLst>
              </a:tr>
            </a:tbl>
          </a:graphicData>
        </a:graphic>
      </p:graphicFrame>
      <p:graphicFrame>
        <p:nvGraphicFramePr>
          <p:cNvPr id="13" name="Table 12">
            <a:extLst>
              <a:ext uri="{FF2B5EF4-FFF2-40B4-BE49-F238E27FC236}">
                <a16:creationId xmlns:a16="http://schemas.microsoft.com/office/drawing/2014/main" id="{5AA442AF-5FFA-D152-3ED7-81A573ED1AB9}"/>
              </a:ext>
            </a:extLst>
          </p:cNvPr>
          <p:cNvGraphicFramePr>
            <a:graphicFrameLocks noGrp="1"/>
          </p:cNvGraphicFramePr>
          <p:nvPr>
            <p:extLst>
              <p:ext uri="{D42A27DB-BD31-4B8C-83A1-F6EECF244321}">
                <p14:modId xmlns:p14="http://schemas.microsoft.com/office/powerpoint/2010/main" val="1885637528"/>
              </p:ext>
            </p:extLst>
          </p:nvPr>
        </p:nvGraphicFramePr>
        <p:xfrm>
          <a:off x="1265207" y="5218981"/>
          <a:ext cx="9410760" cy="546735"/>
        </p:xfrm>
        <a:graphic>
          <a:graphicData uri="http://schemas.openxmlformats.org/drawingml/2006/table">
            <a:tbl>
              <a:tblPr bandRow="1">
                <a:tableStyleId>{5C22544A-7EE6-4342-B048-85BDC9FD1C3A}</a:tableStyleId>
              </a:tblPr>
              <a:tblGrid>
                <a:gridCol w="914935">
                  <a:extLst>
                    <a:ext uri="{9D8B030D-6E8A-4147-A177-3AD203B41FA5}">
                      <a16:colId xmlns:a16="http://schemas.microsoft.com/office/drawing/2014/main" val="1602713927"/>
                    </a:ext>
                  </a:extLst>
                </a:gridCol>
                <a:gridCol w="914935">
                  <a:extLst>
                    <a:ext uri="{9D8B030D-6E8A-4147-A177-3AD203B41FA5}">
                      <a16:colId xmlns:a16="http://schemas.microsoft.com/office/drawing/2014/main" val="2691178738"/>
                    </a:ext>
                  </a:extLst>
                </a:gridCol>
                <a:gridCol w="914935">
                  <a:extLst>
                    <a:ext uri="{9D8B030D-6E8A-4147-A177-3AD203B41FA5}">
                      <a16:colId xmlns:a16="http://schemas.microsoft.com/office/drawing/2014/main" val="4271895882"/>
                    </a:ext>
                  </a:extLst>
                </a:gridCol>
                <a:gridCol w="914935">
                  <a:extLst>
                    <a:ext uri="{9D8B030D-6E8A-4147-A177-3AD203B41FA5}">
                      <a16:colId xmlns:a16="http://schemas.microsoft.com/office/drawing/2014/main" val="3063043528"/>
                    </a:ext>
                  </a:extLst>
                </a:gridCol>
                <a:gridCol w="914935">
                  <a:extLst>
                    <a:ext uri="{9D8B030D-6E8A-4147-A177-3AD203B41FA5}">
                      <a16:colId xmlns:a16="http://schemas.microsoft.com/office/drawing/2014/main" val="3123211533"/>
                    </a:ext>
                  </a:extLst>
                </a:gridCol>
                <a:gridCol w="914935">
                  <a:extLst>
                    <a:ext uri="{9D8B030D-6E8A-4147-A177-3AD203B41FA5}">
                      <a16:colId xmlns:a16="http://schemas.microsoft.com/office/drawing/2014/main" val="2298259848"/>
                    </a:ext>
                  </a:extLst>
                </a:gridCol>
                <a:gridCol w="914935">
                  <a:extLst>
                    <a:ext uri="{9D8B030D-6E8A-4147-A177-3AD203B41FA5}">
                      <a16:colId xmlns:a16="http://schemas.microsoft.com/office/drawing/2014/main" val="267864625"/>
                    </a:ext>
                  </a:extLst>
                </a:gridCol>
                <a:gridCol w="914935">
                  <a:extLst>
                    <a:ext uri="{9D8B030D-6E8A-4147-A177-3AD203B41FA5}">
                      <a16:colId xmlns:a16="http://schemas.microsoft.com/office/drawing/2014/main" val="2043620702"/>
                    </a:ext>
                  </a:extLst>
                </a:gridCol>
                <a:gridCol w="1045640">
                  <a:extLst>
                    <a:ext uri="{9D8B030D-6E8A-4147-A177-3AD203B41FA5}">
                      <a16:colId xmlns:a16="http://schemas.microsoft.com/office/drawing/2014/main" val="3039430768"/>
                    </a:ext>
                  </a:extLst>
                </a:gridCol>
                <a:gridCol w="1045640">
                  <a:extLst>
                    <a:ext uri="{9D8B030D-6E8A-4147-A177-3AD203B41FA5}">
                      <a16:colId xmlns:a16="http://schemas.microsoft.com/office/drawing/2014/main" val="254142928"/>
                    </a:ext>
                  </a:extLst>
                </a:gridCol>
              </a:tblGrid>
              <a:tr h="0">
                <a:tc gridSpan="8">
                  <a:txBody>
                    <a:bodyPr/>
                    <a:lstStyle/>
                    <a:p>
                      <a:pPr algn="l" fontAlgn="b"/>
                      <a:r>
                        <a:rPr lang="en-US" sz="1200" b="0" i="0" u="none" strike="noStrike">
                          <a:solidFill>
                            <a:srgbClr val="000000"/>
                          </a:solidFill>
                          <a:effectLst/>
                          <a:latin typeface="Calibri"/>
                        </a:rPr>
                        <a:t>*2023 represents the best estimate for full year results based on currently available data, adjusted to an annual basis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422049419"/>
                  </a:ext>
                </a:extLst>
              </a:tr>
              <a:tr h="105350">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855483693"/>
                  </a:ext>
                </a:extLst>
              </a:tr>
              <a:tr h="0">
                <a:tc gridSpan="7">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noFill/>
                  </a:tcPr>
                </a:tc>
                <a:extLst>
                  <a:ext uri="{0D108BD9-81ED-4DB2-BD59-A6C34878D82A}">
                    <a16:rowId xmlns:a16="http://schemas.microsoft.com/office/drawing/2014/main" val="1618802432"/>
                  </a:ext>
                </a:extLst>
              </a:tr>
            </a:tbl>
          </a:graphicData>
        </a:graphic>
      </p:graphicFrame>
    </p:spTree>
    <p:extLst>
      <p:ext uri="{BB962C8B-B14F-4D97-AF65-F5344CB8AC3E}">
        <p14:creationId xmlns:p14="http://schemas.microsoft.com/office/powerpoint/2010/main" val="250518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BC7CC-4171-AF57-E54B-C94EE7B1F14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600">
                <a:solidFill>
                  <a:srgbClr val="FFFFFF"/>
                </a:solidFill>
                <a:cs typeface="Calibri Light"/>
              </a:rPr>
              <a:t>Commonwealth Health Reinsurance Program (CHRP)</a:t>
            </a:r>
            <a:endParaRPr lang="en-US" sz="3600" kern="1200">
              <a:solidFill>
                <a:srgbClr val="FFFFFF"/>
              </a:solidFill>
              <a:latin typeface="+mj-lt"/>
              <a:cs typeface="Calibri Light"/>
            </a:endParaRPr>
          </a:p>
        </p:txBody>
      </p:sp>
      <p:sp>
        <p:nvSpPr>
          <p:cNvPr id="4" name="Text Placeholder 3">
            <a:extLst>
              <a:ext uri="{FF2B5EF4-FFF2-40B4-BE49-F238E27FC236}">
                <a16:creationId xmlns:a16="http://schemas.microsoft.com/office/drawing/2014/main" id="{5985B449-A148-368D-57FE-84CC87CC3DA3}"/>
              </a:ext>
            </a:extLst>
          </p:cNvPr>
          <p:cNvSpPr>
            <a:spLocks noGrp="1"/>
          </p:cNvSpPr>
          <p:nvPr>
            <p:ph type="body" sz="half" idx="2"/>
          </p:nvPr>
        </p:nvSpPr>
        <p:spPr>
          <a:xfrm>
            <a:off x="4451671" y="582245"/>
            <a:ext cx="6555347" cy="5546047"/>
          </a:xfrm>
        </p:spPr>
        <p:txBody>
          <a:bodyPr vert="horz" lIns="91440" tIns="45720" rIns="91440" bIns="45720" rtlCol="0" anchor="ctr">
            <a:normAutofit/>
          </a:bodyPr>
          <a:lstStyle/>
          <a:p>
            <a:pPr marL="342900" lvl="1" indent="-342900">
              <a:buFont typeface="Arial"/>
              <a:buChar char="•"/>
            </a:pPr>
            <a:r>
              <a:rPr lang="en-US" sz="2000">
                <a:cs typeface="Calibri"/>
              </a:rPr>
              <a:t>The Commonwealth Health Reinsurance Program (CHRP) is designed to lower the cost of health insurance in Virginia’s individual market by reimbursing carriers for a portion of their high-cost claims.</a:t>
            </a:r>
          </a:p>
          <a:p>
            <a:pPr marL="342900" indent="-342900">
              <a:buFont typeface="Arial"/>
              <a:buChar char="•"/>
            </a:pPr>
            <a:r>
              <a:rPr lang="en-US" sz="2000">
                <a:cs typeface="Calibri"/>
              </a:rPr>
              <a:t>In 2021, SCC was legislatively directed to apply for a State Innovation Waiver under Section 1332 of the Patient Protection and Affordable Care Act (ACA) to permit and help fund the CHRP.</a:t>
            </a:r>
          </a:p>
          <a:p>
            <a:pPr marL="342900" indent="-342900">
              <a:buFont typeface="Arial"/>
              <a:buChar char="•"/>
            </a:pPr>
            <a:r>
              <a:rPr lang="en-US" sz="2000">
                <a:cs typeface="Calibri"/>
              </a:rPr>
              <a:t>SCC applied for and received federal approval to establish a reinsurance program in the individual health insurance market.</a:t>
            </a:r>
          </a:p>
          <a:p>
            <a:pPr marL="342900" indent="-342900">
              <a:buFont typeface="Arial"/>
              <a:buChar char="•"/>
            </a:pPr>
            <a:r>
              <a:rPr lang="en-US" sz="2000">
                <a:cs typeface="Calibri"/>
              </a:rPr>
              <a:t>Program approved for five years, beginning in plan year (PY) 2023 (i.e., January 1, 2023 through December 31, 2023).</a:t>
            </a:r>
          </a:p>
          <a:p>
            <a:pPr indent="-228600">
              <a:buFont typeface="Arial" panose="020B0604020202020204" pitchFamily="34" charset="0"/>
              <a:buChar char="•"/>
            </a:pPr>
            <a:endParaRPr lang="en-US" sz="2000">
              <a:cs typeface="Calibri"/>
            </a:endParaRPr>
          </a:p>
        </p:txBody>
      </p:sp>
      <p:sp>
        <p:nvSpPr>
          <p:cNvPr id="3" name="Slide Number Placeholder 2">
            <a:extLst>
              <a:ext uri="{FF2B5EF4-FFF2-40B4-BE49-F238E27FC236}">
                <a16:creationId xmlns:a16="http://schemas.microsoft.com/office/drawing/2014/main" id="{A143C28D-22AF-DC0E-9316-E4BE49CA5F9E}"/>
              </a:ext>
            </a:extLst>
          </p:cNvPr>
          <p:cNvSpPr>
            <a:spLocks noGrp="1"/>
          </p:cNvSpPr>
          <p:nvPr>
            <p:ph type="sldNum" sz="quarter" idx="12"/>
          </p:nvPr>
        </p:nvSpPr>
        <p:spPr/>
        <p:txBody>
          <a:bodyPr/>
          <a:lstStyle/>
          <a:p>
            <a:fld id="{68BC4EFA-197A-4A57-A808-531956EB4B18}" type="slidenum">
              <a:rPr lang="en-US" smtClean="0"/>
              <a:t>11</a:t>
            </a:fld>
            <a:endParaRPr lang="en-US"/>
          </a:p>
        </p:txBody>
      </p:sp>
    </p:spTree>
    <p:extLst>
      <p:ext uri="{BB962C8B-B14F-4D97-AF65-F5344CB8AC3E}">
        <p14:creationId xmlns:p14="http://schemas.microsoft.com/office/powerpoint/2010/main" val="90707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D5FDA-7182-2BBA-8013-3935D821E64A}"/>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CHRP – The Way it Works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C02964-A492-BDB3-FA58-63EB1EDFBB68}"/>
              </a:ext>
            </a:extLst>
          </p:cNvPr>
          <p:cNvSpPr>
            <a:spLocks noGrp="1"/>
          </p:cNvSpPr>
          <p:nvPr>
            <p:ph idx="1"/>
          </p:nvPr>
        </p:nvSpPr>
        <p:spPr>
          <a:xfrm>
            <a:off x="4447308" y="591344"/>
            <a:ext cx="6906491" cy="5585619"/>
          </a:xfrm>
        </p:spPr>
        <p:txBody>
          <a:bodyPr anchor="ctr">
            <a:normAutofit/>
          </a:bodyPr>
          <a:lstStyle/>
          <a:p>
            <a:r>
              <a:rPr lang="en-US" sz="2000">
                <a:cs typeface="Calibri"/>
              </a:rPr>
              <a:t>Virginia receives federal “pass-through” funding, (i.e., federal savings from reduced premium tax credits (PTCs) due to lower health insurance premiums).</a:t>
            </a:r>
            <a:endParaRPr lang="en-US">
              <a:cs typeface="Calibri" panose="020F0502020204030204"/>
            </a:endParaRPr>
          </a:p>
          <a:p>
            <a:pPr lvl="1">
              <a:buFont typeface="Courier New" panose="020B0604020202020204" pitchFamily="34" charset="0"/>
              <a:buChar char="o"/>
            </a:pPr>
            <a:r>
              <a:rPr lang="en-US" sz="1600">
                <a:cs typeface="Calibri"/>
              </a:rPr>
              <a:t>PTCs are designed to bring an individual’s premium costs down to a percentage of the individual’s income.</a:t>
            </a:r>
          </a:p>
          <a:p>
            <a:pPr lvl="1">
              <a:buFont typeface="Courier New" panose="020B0604020202020204" pitchFamily="34" charset="0"/>
              <a:buChar char="o"/>
            </a:pPr>
            <a:r>
              <a:rPr lang="en-US" sz="1600">
                <a:cs typeface="Calibri"/>
              </a:rPr>
              <a:t>Lower top-line premium costs reduce the amount of federal PTCs needed.</a:t>
            </a:r>
          </a:p>
          <a:p>
            <a:pPr lvl="1">
              <a:buFont typeface="Courier New" panose="020B0604020202020204" pitchFamily="34" charset="0"/>
              <a:buChar char="o"/>
            </a:pPr>
            <a:r>
              <a:rPr lang="en-US" sz="1600">
                <a:cs typeface="Calibri"/>
              </a:rPr>
              <a:t>Waiver provides funding in the amount of projected savings.</a:t>
            </a:r>
          </a:p>
          <a:p>
            <a:pPr lvl="1">
              <a:buFont typeface="Courier New" panose="020B0604020202020204" pitchFamily="34" charset="0"/>
              <a:buChar char="o"/>
            </a:pPr>
            <a:r>
              <a:rPr lang="en-US" sz="1600">
                <a:cs typeface="Calibri"/>
              </a:rPr>
              <a:t>Funding is passed to carriers to reduce premium. </a:t>
            </a:r>
          </a:p>
          <a:p>
            <a:r>
              <a:rPr lang="en-US" sz="2000">
                <a:cs typeface="Calibri"/>
              </a:rPr>
              <a:t>Virginia’s estimated “state share” of CHRP funding is largely driven by individuals purchasing health insurance coverage without PTCs.</a:t>
            </a:r>
            <a:endParaRPr lang="en-US"/>
          </a:p>
          <a:p>
            <a:pPr lvl="1">
              <a:buFont typeface="Courier New" panose="020B0604020202020204" pitchFamily="34" charset="0"/>
              <a:buChar char="o"/>
            </a:pPr>
            <a:r>
              <a:rPr lang="en-US" sz="1600">
                <a:cs typeface="Calibri"/>
              </a:rPr>
              <a:t>State share of the program costs will be paid from state general funds</a:t>
            </a:r>
          </a:p>
        </p:txBody>
      </p:sp>
      <p:sp>
        <p:nvSpPr>
          <p:cNvPr id="4" name="Slide Number Placeholder 3">
            <a:extLst>
              <a:ext uri="{FF2B5EF4-FFF2-40B4-BE49-F238E27FC236}">
                <a16:creationId xmlns:a16="http://schemas.microsoft.com/office/drawing/2014/main" id="{2D1410DA-E562-9B0D-FFAF-1807915BB15F}"/>
              </a:ext>
            </a:extLst>
          </p:cNvPr>
          <p:cNvSpPr>
            <a:spLocks noGrp="1"/>
          </p:cNvSpPr>
          <p:nvPr>
            <p:ph type="sldNum" sz="quarter" idx="12"/>
          </p:nvPr>
        </p:nvSpPr>
        <p:spPr/>
        <p:txBody>
          <a:bodyPr/>
          <a:lstStyle/>
          <a:p>
            <a:fld id="{68BC4EFA-197A-4A57-A808-531956EB4B18}" type="slidenum">
              <a:rPr lang="en-US" smtClean="0"/>
              <a:t>12</a:t>
            </a:fld>
            <a:endParaRPr lang="en-US"/>
          </a:p>
        </p:txBody>
      </p:sp>
    </p:spTree>
    <p:extLst>
      <p:ext uri="{BB962C8B-B14F-4D97-AF65-F5344CB8AC3E}">
        <p14:creationId xmlns:p14="http://schemas.microsoft.com/office/powerpoint/2010/main" val="366511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21747E-E181-C0EA-9E21-71775C7A28CD}"/>
              </a:ext>
            </a:extLst>
          </p:cNvPr>
          <p:cNvSpPr>
            <a:spLocks noGrp="1"/>
          </p:cNvSpPr>
          <p:nvPr>
            <p:ph type="title"/>
          </p:nvPr>
        </p:nvSpPr>
        <p:spPr>
          <a:xfrm>
            <a:off x="838200" y="365125"/>
            <a:ext cx="10515600" cy="1325563"/>
          </a:xfrm>
        </p:spPr>
        <p:txBody>
          <a:bodyPr>
            <a:normAutofit/>
          </a:bodyPr>
          <a:lstStyle/>
          <a:p>
            <a:r>
              <a:rPr lang="en-US"/>
              <a:t>CHRP Payment Parameters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B56CDCB-7E9A-78DA-CC61-98942448FB3F}"/>
              </a:ext>
            </a:extLst>
          </p:cNvPr>
          <p:cNvSpPr>
            <a:spLocks noGrp="1"/>
          </p:cNvSpPr>
          <p:nvPr>
            <p:ph type="sldNum" sz="quarter" idx="12"/>
          </p:nvPr>
        </p:nvSpPr>
        <p:spPr/>
        <p:txBody>
          <a:bodyPr/>
          <a:lstStyle/>
          <a:p>
            <a:fld id="{68BC4EFA-197A-4A57-A808-531956EB4B18}" type="slidenum">
              <a:rPr lang="en-US" smtClean="0"/>
              <a:t>13</a:t>
            </a:fld>
            <a:endParaRPr lang="en-US"/>
          </a:p>
        </p:txBody>
      </p:sp>
      <p:pic>
        <p:nvPicPr>
          <p:cNvPr id="26" name="Content Placeholder 25">
            <a:extLst>
              <a:ext uri="{FF2B5EF4-FFF2-40B4-BE49-F238E27FC236}">
                <a16:creationId xmlns:a16="http://schemas.microsoft.com/office/drawing/2014/main" id="{CFAFBD23-962F-A7D4-33BA-25A6BB7FD055}"/>
              </a:ext>
            </a:extLst>
          </p:cNvPr>
          <p:cNvPicPr>
            <a:picLocks noGrp="1" noChangeAspect="1"/>
          </p:cNvPicPr>
          <p:nvPr>
            <p:ph idx="1"/>
          </p:nvPr>
        </p:nvPicPr>
        <p:blipFill>
          <a:blip r:embed="rId3"/>
          <a:stretch>
            <a:fillRect/>
          </a:stretch>
        </p:blipFill>
        <p:spPr>
          <a:xfrm>
            <a:off x="1414912" y="1695795"/>
            <a:ext cx="8557043" cy="3345792"/>
          </a:xfrm>
        </p:spPr>
      </p:pic>
    </p:spTree>
    <p:extLst>
      <p:ext uri="{BB962C8B-B14F-4D97-AF65-F5344CB8AC3E}">
        <p14:creationId xmlns:p14="http://schemas.microsoft.com/office/powerpoint/2010/main" val="399023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43211-D1AB-5784-E7EB-5B261B2A166C}"/>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4000">
                <a:solidFill>
                  <a:srgbClr val="FFFFFF"/>
                </a:solidFill>
              </a:rPr>
              <a:t>Virginia Medicaid</a:t>
            </a:r>
            <a:r>
              <a:rPr lang="en-US" sz="4000" kern="1200">
                <a:solidFill>
                  <a:srgbClr val="FFFFFF"/>
                </a:solidFill>
                <a:latin typeface="+mj-lt"/>
                <a:ea typeface="+mj-ea"/>
                <a:cs typeface="+mj-cs"/>
              </a:rPr>
              <a:t> Redeterminations</a:t>
            </a:r>
          </a:p>
        </p:txBody>
      </p:sp>
      <p:sp>
        <p:nvSpPr>
          <p:cNvPr id="4" name="Slide Number Placeholder 3">
            <a:extLst>
              <a:ext uri="{FF2B5EF4-FFF2-40B4-BE49-F238E27FC236}">
                <a16:creationId xmlns:a16="http://schemas.microsoft.com/office/drawing/2014/main" id="{0AC3BF47-1C6E-813A-0196-A5665CEEEA9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68BC4EFA-197A-4A57-A808-531956EB4B18}"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pic>
        <p:nvPicPr>
          <p:cNvPr id="18" name="Content Placeholder 17">
            <a:extLst>
              <a:ext uri="{FF2B5EF4-FFF2-40B4-BE49-F238E27FC236}">
                <a16:creationId xmlns:a16="http://schemas.microsoft.com/office/drawing/2014/main" id="{8F541730-3B09-14C5-4AB1-F5AA2CA110E1}"/>
              </a:ext>
            </a:extLst>
          </p:cNvPr>
          <p:cNvPicPr>
            <a:picLocks noGrp="1" noChangeAspect="1"/>
          </p:cNvPicPr>
          <p:nvPr>
            <p:ph idx="1"/>
          </p:nvPr>
        </p:nvPicPr>
        <p:blipFill>
          <a:blip r:embed="rId3"/>
          <a:stretch>
            <a:fillRect/>
          </a:stretch>
        </p:blipFill>
        <p:spPr>
          <a:xfrm>
            <a:off x="838200" y="1906315"/>
            <a:ext cx="10515600" cy="4204335"/>
          </a:xfrm>
        </p:spPr>
      </p:pic>
      <p:graphicFrame>
        <p:nvGraphicFramePr>
          <p:cNvPr id="24" name="Table 23">
            <a:extLst>
              <a:ext uri="{FF2B5EF4-FFF2-40B4-BE49-F238E27FC236}">
                <a16:creationId xmlns:a16="http://schemas.microsoft.com/office/drawing/2014/main" id="{DDDDFFE4-8B19-68C1-0F68-5AE65AA2CAFC}"/>
              </a:ext>
            </a:extLst>
          </p:cNvPr>
          <p:cNvGraphicFramePr>
            <a:graphicFrameLocks noGrp="1"/>
          </p:cNvGraphicFramePr>
          <p:nvPr>
            <p:extLst>
              <p:ext uri="{D42A27DB-BD31-4B8C-83A1-F6EECF244321}">
                <p14:modId xmlns:p14="http://schemas.microsoft.com/office/powerpoint/2010/main" val="2583985369"/>
              </p:ext>
            </p:extLst>
          </p:nvPr>
        </p:nvGraphicFramePr>
        <p:xfrm>
          <a:off x="704490" y="6081622"/>
          <a:ext cx="11054121" cy="175260"/>
        </p:xfrm>
        <a:graphic>
          <a:graphicData uri="http://schemas.openxmlformats.org/drawingml/2006/table">
            <a:tbl>
              <a:tblPr bandRow="1">
                <a:tableStyleId>{5C22544A-7EE6-4342-B048-85BDC9FD1C3A}</a:tableStyleId>
              </a:tblPr>
              <a:tblGrid>
                <a:gridCol w="11054121">
                  <a:extLst>
                    <a:ext uri="{9D8B030D-6E8A-4147-A177-3AD203B41FA5}">
                      <a16:colId xmlns:a16="http://schemas.microsoft.com/office/drawing/2014/main" val="3834334450"/>
                    </a:ext>
                  </a:extLst>
                </a:gridCol>
              </a:tblGrid>
              <a:tr h="175260">
                <a:tc>
                  <a:txBody>
                    <a:bodyPr/>
                    <a:lstStyle/>
                    <a:p>
                      <a:r>
                        <a:rPr lang="en-US" sz="1000">
                          <a:effectLst/>
                        </a:rPr>
                        <a:t>Sources: Oliver Wyman 2025 Reinsurance Modeling Results, Carrier data call responses, effectuated enrollment reports, and publicly available data on Medicaid disenrollment numbers</a:t>
                      </a:r>
                    </a:p>
                  </a:txBody>
                  <a:tcPr marL="0" marR="0" marT="0" marB="0" anchor="ctr">
                    <a:lnL>
                      <a:noFill/>
                    </a:lnL>
                    <a:lnR>
                      <a:noFill/>
                    </a:lnR>
                    <a:lnT>
                      <a:noFill/>
                    </a:lnT>
                    <a:lnB>
                      <a:noFill/>
                    </a:lnB>
                    <a:noFill/>
                  </a:tcPr>
                </a:tc>
                <a:extLst>
                  <a:ext uri="{0D108BD9-81ED-4DB2-BD59-A6C34878D82A}">
                    <a16:rowId xmlns:a16="http://schemas.microsoft.com/office/drawing/2014/main" val="3429489386"/>
                  </a:ext>
                </a:extLst>
              </a:tr>
            </a:tbl>
          </a:graphicData>
        </a:graphic>
      </p:graphicFrame>
    </p:spTree>
    <p:extLst>
      <p:ext uri="{BB962C8B-B14F-4D97-AF65-F5344CB8AC3E}">
        <p14:creationId xmlns:p14="http://schemas.microsoft.com/office/powerpoint/2010/main" val="272515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9" name="Rectangle 28">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6E9B8-8326-B494-428C-1514F589FF5D}"/>
              </a:ext>
            </a:extLst>
          </p:cNvPr>
          <p:cNvSpPr>
            <a:spLocks noGrp="1"/>
          </p:cNvSpPr>
          <p:nvPr>
            <p:ph type="title"/>
          </p:nvPr>
        </p:nvSpPr>
        <p:spPr>
          <a:xfrm>
            <a:off x="402956" y="307447"/>
            <a:ext cx="11360258" cy="1109932"/>
          </a:xfrm>
        </p:spPr>
        <p:txBody>
          <a:bodyPr>
            <a:normAutofit/>
          </a:bodyPr>
          <a:lstStyle/>
          <a:p>
            <a:r>
              <a:rPr lang="en-US" sz="3700"/>
              <a:t>Virginia Small Group ACA Average Premium and Enrollment</a:t>
            </a:r>
          </a:p>
        </p:txBody>
      </p:sp>
      <p:sp>
        <p:nvSpPr>
          <p:cNvPr id="24" name="Content Placeholder 23">
            <a:extLst>
              <a:ext uri="{FF2B5EF4-FFF2-40B4-BE49-F238E27FC236}">
                <a16:creationId xmlns:a16="http://schemas.microsoft.com/office/drawing/2014/main" id="{7E0B3766-7BFD-E196-201F-A4AE5C18CC12}"/>
              </a:ext>
            </a:extLst>
          </p:cNvPr>
          <p:cNvSpPr>
            <a:spLocks noGrp="1"/>
          </p:cNvSpPr>
          <p:nvPr>
            <p:ph idx="1"/>
          </p:nvPr>
        </p:nvSpPr>
        <p:spPr>
          <a:xfrm>
            <a:off x="666751" y="6143625"/>
            <a:ext cx="10789128" cy="576339"/>
          </a:xfrm>
        </p:spPr>
        <p:txBody>
          <a:bodyPr anchor="ctr">
            <a:normAutofit/>
          </a:bodyPr>
          <a:lstStyle/>
          <a:p>
            <a:pPr marL="0" indent="0">
              <a:buNone/>
            </a:pPr>
            <a:r>
              <a:rPr lang="en-US" sz="1000"/>
              <a:t>Source:  2023 and prior - premium and enrollment from experience period data submitted in carrier ACA filings.  </a:t>
            </a:r>
            <a:endParaRPr lang="en-US" sz="1000">
              <a:cs typeface="Calibri"/>
            </a:endParaRPr>
          </a:p>
          <a:p>
            <a:pPr marL="0" indent="0">
              <a:spcBef>
                <a:spcPts val="0"/>
              </a:spcBef>
              <a:buNone/>
            </a:pPr>
            <a:r>
              <a:rPr lang="en-US" sz="1000"/>
              <a:t>               2024 and 2025 - projected PMPM premium and enrollment from carrier ACA filings.  Note:  2023 and 2024 enrollment excludes  Aetna Health, Aetna Life, </a:t>
            </a:r>
            <a:endParaRPr lang="en-US" sz="1000">
              <a:cs typeface="Calibri"/>
            </a:endParaRPr>
          </a:p>
          <a:p>
            <a:pPr marL="0" indent="0">
              <a:spcBef>
                <a:spcPts val="0"/>
              </a:spcBef>
              <a:buNone/>
            </a:pPr>
            <a:r>
              <a:rPr lang="en-US" sz="1000"/>
              <a:t>               Innovation HIC, Innovation </a:t>
            </a:r>
            <a:r>
              <a:rPr lang="en-US" sz="1000" err="1"/>
              <a:t>Hlth</a:t>
            </a:r>
            <a:r>
              <a:rPr lang="en-US" sz="1000"/>
              <a:t> Plan, Piedmont HMO and Piedmont PPO which accounted for approx. 1.5% of 2023 members.</a:t>
            </a:r>
            <a:endParaRPr lang="en-US" sz="1000">
              <a:cs typeface="Calibri"/>
            </a:endParaRPr>
          </a:p>
        </p:txBody>
      </p:sp>
      <p:sp>
        <p:nvSpPr>
          <p:cNvPr id="4" name="Slide Number Placeholder 3">
            <a:extLst>
              <a:ext uri="{FF2B5EF4-FFF2-40B4-BE49-F238E27FC236}">
                <a16:creationId xmlns:a16="http://schemas.microsoft.com/office/drawing/2014/main" id="{316AAB86-E5C9-D9E2-7525-1CBB85E77B34}"/>
              </a:ext>
            </a:extLst>
          </p:cNvPr>
          <p:cNvSpPr>
            <a:spLocks noGrp="1"/>
          </p:cNvSpPr>
          <p:nvPr>
            <p:ph type="sldNum" sz="quarter" idx="12"/>
          </p:nvPr>
        </p:nvSpPr>
        <p:spPr>
          <a:xfrm>
            <a:off x="8732520" y="6356350"/>
            <a:ext cx="319938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8BC4EFA-197A-4A57-A808-531956EB4B18}" type="slidenum">
              <a:rPr kumimoji="0" lang="en-US" b="0" i="0" u="none" strike="noStrike" kern="1200" cap="none" spc="0" normalizeH="0" baseline="0" noProof="0">
                <a:ln>
                  <a:noFill/>
                </a:ln>
                <a:solidFill>
                  <a:schemeClr val="tx1"/>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solidFill>
                <a:schemeClr val="tx1"/>
              </a:solidFill>
              <a:effectLst/>
              <a:uLnTx/>
              <a:uFillTx/>
              <a:latin typeface="Calibri" panose="020F0502020204030204"/>
              <a:ea typeface="+mn-ea"/>
              <a:cs typeface="+mn-cs"/>
            </a:endParaRPr>
          </a:p>
        </p:txBody>
      </p:sp>
      <p:graphicFrame>
        <p:nvGraphicFramePr>
          <p:cNvPr id="3" name="Content Placeholder 8">
            <a:extLst>
              <a:ext uri="{FF2B5EF4-FFF2-40B4-BE49-F238E27FC236}">
                <a16:creationId xmlns:a16="http://schemas.microsoft.com/office/drawing/2014/main" id="{8B54651B-B83C-43BA-34F2-E0C6E872155D}"/>
              </a:ext>
            </a:extLst>
          </p:cNvPr>
          <p:cNvGraphicFramePr>
            <a:graphicFrameLocks/>
          </p:cNvGraphicFramePr>
          <p:nvPr>
            <p:extLst>
              <p:ext uri="{D42A27DB-BD31-4B8C-83A1-F6EECF244321}">
                <p14:modId xmlns:p14="http://schemas.microsoft.com/office/powerpoint/2010/main" val="1963227369"/>
              </p:ext>
            </p:extLst>
          </p:nvPr>
        </p:nvGraphicFramePr>
        <p:xfrm>
          <a:off x="1290367" y="1750935"/>
          <a:ext cx="9611262" cy="4254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60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64EA64-BC4D-D9A6-8E9E-443BE05E8AF4}"/>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a:t>Virginia Small</a:t>
            </a:r>
            <a:r>
              <a:rPr lang="en-US" sz="3600" kern="1200">
                <a:latin typeface="+mj-lt"/>
                <a:ea typeface="+mj-ea"/>
                <a:cs typeface="+mj-cs"/>
              </a:rPr>
              <a:t> Business Employees</a:t>
            </a:r>
            <a:r>
              <a:rPr lang="en-US" sz="3600"/>
              <a:t> (2022)</a:t>
            </a:r>
            <a:endParaRPr lang="en-US" sz="3600" kern="1200">
              <a:latin typeface="+mj-lt"/>
              <a:ea typeface="+mj-ea"/>
              <a:cs typeface="+mj-cs"/>
            </a:endParaRPr>
          </a:p>
        </p:txBody>
      </p:sp>
      <p:sp>
        <p:nvSpPr>
          <p:cNvPr id="4" name="Slide Number Placeholder 3">
            <a:extLst>
              <a:ext uri="{FF2B5EF4-FFF2-40B4-BE49-F238E27FC236}">
                <a16:creationId xmlns:a16="http://schemas.microsoft.com/office/drawing/2014/main" id="{9A752E65-A106-7A7F-E0E7-DE18F133223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8BC4EFA-197A-4A57-A808-531956EB4B18}" type="slidenum">
              <a:rPr lang="en-US" sz="1000"/>
              <a:pPr>
                <a:spcAft>
                  <a:spcPts val="600"/>
                </a:spcAft>
              </a:pPr>
              <a:t>16</a:t>
            </a:fld>
            <a:endParaRPr lang="en-US" sz="1000"/>
          </a:p>
        </p:txBody>
      </p:sp>
      <p:pic>
        <p:nvPicPr>
          <p:cNvPr id="8" name="Content Placeholder 7">
            <a:extLst>
              <a:ext uri="{FF2B5EF4-FFF2-40B4-BE49-F238E27FC236}">
                <a16:creationId xmlns:a16="http://schemas.microsoft.com/office/drawing/2014/main" id="{39CFA6A1-192A-BDCF-2D3C-B191C70DD8A0}"/>
              </a:ext>
            </a:extLst>
          </p:cNvPr>
          <p:cNvPicPr>
            <a:picLocks noGrp="1" noChangeAspect="1"/>
          </p:cNvPicPr>
          <p:nvPr>
            <p:ph idx="1"/>
          </p:nvPr>
        </p:nvPicPr>
        <p:blipFill>
          <a:blip r:embed="rId3"/>
          <a:stretch>
            <a:fillRect/>
          </a:stretch>
        </p:blipFill>
        <p:spPr>
          <a:xfrm>
            <a:off x="572040" y="2080389"/>
            <a:ext cx="10602222" cy="3726790"/>
          </a:xfrm>
        </p:spPr>
      </p:pic>
      <p:sp>
        <p:nvSpPr>
          <p:cNvPr id="11" name="Footer Placeholder 10">
            <a:extLst>
              <a:ext uri="{FF2B5EF4-FFF2-40B4-BE49-F238E27FC236}">
                <a16:creationId xmlns:a16="http://schemas.microsoft.com/office/drawing/2014/main" id="{582EDAA7-9B64-60DE-9FE0-35A475B1030B}"/>
              </a:ext>
            </a:extLst>
          </p:cNvPr>
          <p:cNvSpPr>
            <a:spLocks noGrp="1"/>
          </p:cNvSpPr>
          <p:nvPr>
            <p:ph type="ftr" sz="quarter" idx="11"/>
          </p:nvPr>
        </p:nvSpPr>
        <p:spPr/>
        <p:txBody>
          <a:bodyPr/>
          <a:lstStyle/>
          <a:p>
            <a:r>
              <a:rPr lang="en-US" sz="1000"/>
              <a:t>*Oliver Wyman Virginia Small Employer Market Study</a:t>
            </a:r>
            <a:endParaRPr lang="en-US" sz="1000">
              <a:cs typeface="Calibri"/>
            </a:endParaRPr>
          </a:p>
        </p:txBody>
      </p:sp>
    </p:spTree>
    <p:extLst>
      <p:ext uri="{BB962C8B-B14F-4D97-AF65-F5344CB8AC3E}">
        <p14:creationId xmlns:p14="http://schemas.microsoft.com/office/powerpoint/2010/main" val="55973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C2BBFD-B2BC-E4E0-C787-CBA4C909FB2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Key Takeaways</a:t>
            </a:r>
          </a:p>
        </p:txBody>
      </p:sp>
      <p:sp>
        <p:nvSpPr>
          <p:cNvPr id="3" name="Content Placeholder 2">
            <a:extLst>
              <a:ext uri="{FF2B5EF4-FFF2-40B4-BE49-F238E27FC236}">
                <a16:creationId xmlns:a16="http://schemas.microsoft.com/office/drawing/2014/main" id="{BEDC3F48-4412-DF3C-0374-432138F72341}"/>
              </a:ext>
            </a:extLst>
          </p:cNvPr>
          <p:cNvSpPr>
            <a:spLocks noGrp="1"/>
          </p:cNvSpPr>
          <p:nvPr>
            <p:ph idx="1"/>
          </p:nvPr>
        </p:nvSpPr>
        <p:spPr>
          <a:xfrm>
            <a:off x="4810259" y="649480"/>
            <a:ext cx="6555347" cy="5546047"/>
          </a:xfrm>
        </p:spPr>
        <p:txBody>
          <a:bodyPr anchor="ctr">
            <a:normAutofit/>
          </a:bodyPr>
          <a:lstStyle/>
          <a:p>
            <a:r>
              <a:rPr lang="en-US" sz="2000">
                <a:ea typeface="Calibri" panose="020F0502020204030204"/>
                <a:cs typeface="Calibri" panose="020F0502020204030204"/>
              </a:rPr>
              <a:t>The individual ACA market maintains healthy enrollment and stable premiums through several factors: </a:t>
            </a:r>
          </a:p>
          <a:p>
            <a:pPr lvl="1"/>
            <a:r>
              <a:rPr lang="en-US" sz="1600">
                <a:ea typeface="Calibri" panose="020F0502020204030204"/>
                <a:cs typeface="Calibri" panose="020F0502020204030204"/>
              </a:rPr>
              <a:t>ARPA subsidies</a:t>
            </a:r>
          </a:p>
          <a:p>
            <a:pPr lvl="1"/>
            <a:r>
              <a:rPr lang="en-US" sz="1600">
                <a:ea typeface="Calibri" panose="020F0502020204030204"/>
                <a:cs typeface="Calibri" panose="020F0502020204030204"/>
              </a:rPr>
              <a:t>Commonwealth Health Reinsurance Program</a:t>
            </a:r>
          </a:p>
          <a:p>
            <a:pPr lvl="1"/>
            <a:r>
              <a:rPr lang="en-US" sz="1600">
                <a:ea typeface="Calibri" panose="020F0502020204030204"/>
                <a:cs typeface="Calibri" panose="020F0502020204030204"/>
              </a:rPr>
              <a:t>Medicaid Redeterminations</a:t>
            </a:r>
          </a:p>
          <a:p>
            <a:pPr lvl="1"/>
            <a:r>
              <a:rPr lang="en-US" sz="1600">
                <a:ea typeface="Calibri" panose="020F0502020204030204"/>
                <a:cs typeface="Calibri" panose="020F0502020204030204"/>
              </a:rPr>
              <a:t>Exchange outreach/awareness of tax credits</a:t>
            </a:r>
          </a:p>
          <a:p>
            <a:pPr lvl="1"/>
            <a:endParaRPr lang="en-US" sz="1600">
              <a:ea typeface="Calibri" panose="020F0502020204030204"/>
              <a:cs typeface="Calibri" panose="020F0502020204030204"/>
            </a:endParaRPr>
          </a:p>
          <a:p>
            <a:r>
              <a:rPr lang="en-US" sz="2000">
                <a:ea typeface="Calibri" panose="020F0502020204030204"/>
                <a:cs typeface="Calibri" panose="020F0502020204030204"/>
              </a:rPr>
              <a:t>Virginia's small group market sees enrollment holding steady and premium increases slightly better than national numbers. </a:t>
            </a:r>
          </a:p>
        </p:txBody>
      </p:sp>
      <p:sp>
        <p:nvSpPr>
          <p:cNvPr id="4" name="Slide Number Placeholder 3">
            <a:extLst>
              <a:ext uri="{FF2B5EF4-FFF2-40B4-BE49-F238E27FC236}">
                <a16:creationId xmlns:a16="http://schemas.microsoft.com/office/drawing/2014/main" id="{598F29E3-C3C5-54FE-E15C-F60AD54B1D8A}"/>
              </a:ext>
            </a:extLst>
          </p:cNvPr>
          <p:cNvSpPr>
            <a:spLocks noGrp="1"/>
          </p:cNvSpPr>
          <p:nvPr>
            <p:ph type="sldNum" sz="quarter" idx="12"/>
          </p:nvPr>
        </p:nvSpPr>
        <p:spPr/>
        <p:txBody>
          <a:bodyPr/>
          <a:lstStyle/>
          <a:p>
            <a:fld id="{68BC4EFA-197A-4A57-A808-531956EB4B18}" type="slidenum">
              <a:rPr lang="en-US" smtClean="0"/>
              <a:t>17</a:t>
            </a:fld>
            <a:endParaRPr lang="en-US"/>
          </a:p>
        </p:txBody>
      </p:sp>
    </p:spTree>
    <p:extLst>
      <p:ext uri="{BB962C8B-B14F-4D97-AF65-F5344CB8AC3E}">
        <p14:creationId xmlns:p14="http://schemas.microsoft.com/office/powerpoint/2010/main" val="221476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537A3-6F35-7208-152E-EDE09A62DC8F}"/>
              </a:ext>
            </a:extLst>
          </p:cNvPr>
          <p:cNvSpPr>
            <a:spLocks noGrp="1"/>
          </p:cNvSpPr>
          <p:nvPr>
            <p:ph type="title"/>
          </p:nvPr>
        </p:nvSpPr>
        <p:spPr>
          <a:xfrm>
            <a:off x="808638" y="386930"/>
            <a:ext cx="9236700" cy="1188950"/>
          </a:xfrm>
        </p:spPr>
        <p:txBody>
          <a:bodyPr anchor="b">
            <a:normAutofit/>
          </a:bodyPr>
          <a:lstStyle/>
          <a:p>
            <a:r>
              <a:rPr lang="en-US" sz="5400"/>
              <a:t>Overview of Rate Review Process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5FA839-EC15-4BA4-21FA-E97F2C436BA1}"/>
              </a:ext>
            </a:extLst>
          </p:cNvPr>
          <p:cNvSpPr>
            <a:spLocks noGrp="1"/>
          </p:cNvSpPr>
          <p:nvPr>
            <p:ph idx="1"/>
          </p:nvPr>
        </p:nvSpPr>
        <p:spPr>
          <a:xfrm>
            <a:off x="793660" y="2599509"/>
            <a:ext cx="10143668" cy="3435531"/>
          </a:xfrm>
        </p:spPr>
        <p:txBody>
          <a:bodyPr anchor="ctr">
            <a:normAutofit/>
          </a:bodyPr>
          <a:lstStyle/>
          <a:p>
            <a:r>
              <a:rPr lang="en-US" sz="2400">
                <a:cs typeface="Calibri"/>
              </a:rPr>
              <a:t>Important consumer protection</a:t>
            </a:r>
          </a:p>
          <a:p>
            <a:r>
              <a:rPr lang="en-US" sz="2400">
                <a:cs typeface="Calibri"/>
              </a:rPr>
              <a:t>Filing a rate revision (14VAC5-130-70 B.14) states in part that "...premiums are reasonable in relation to the benefits provided."</a:t>
            </a:r>
          </a:p>
          <a:p>
            <a:r>
              <a:rPr lang="en-US" sz="2400">
                <a:cs typeface="Calibri"/>
              </a:rPr>
              <a:t>For individual and small group ACA, this means that the projected loss ratio (claims divided by premiums) must be at least 75%.</a:t>
            </a:r>
          </a:p>
          <a:p>
            <a:r>
              <a:rPr lang="en-US" sz="2400">
                <a:cs typeface="Calibri"/>
              </a:rPr>
              <a:t>All of the actuarial assumptions that go into the loss ratio calculation must be reasonable and supportable</a:t>
            </a:r>
          </a:p>
          <a:p>
            <a:r>
              <a:rPr lang="en-US" sz="2400">
                <a:cs typeface="Calibri"/>
              </a:rPr>
              <a:t>Rate review is involved with reviewing rates, NOT rate increases/decreases</a:t>
            </a:r>
          </a:p>
        </p:txBody>
      </p:sp>
      <p:sp>
        <p:nvSpPr>
          <p:cNvPr id="4" name="Slide Number Placeholder 3">
            <a:extLst>
              <a:ext uri="{FF2B5EF4-FFF2-40B4-BE49-F238E27FC236}">
                <a16:creationId xmlns:a16="http://schemas.microsoft.com/office/drawing/2014/main" id="{7B17BEE3-DC22-24ED-CB99-B71D4143337C}"/>
              </a:ext>
            </a:extLst>
          </p:cNvPr>
          <p:cNvSpPr>
            <a:spLocks noGrp="1"/>
          </p:cNvSpPr>
          <p:nvPr>
            <p:ph type="sldNum" sz="quarter" idx="12"/>
          </p:nvPr>
        </p:nvSpPr>
        <p:spPr/>
        <p:txBody>
          <a:bodyPr/>
          <a:lstStyle/>
          <a:p>
            <a:fld id="{68BC4EFA-197A-4A57-A808-531956EB4B18}" type="slidenum">
              <a:rPr lang="en-US" smtClean="0"/>
              <a:t>18</a:t>
            </a:fld>
            <a:endParaRPr lang="en-US"/>
          </a:p>
        </p:txBody>
      </p:sp>
    </p:spTree>
    <p:extLst>
      <p:ext uri="{BB962C8B-B14F-4D97-AF65-F5344CB8AC3E}">
        <p14:creationId xmlns:p14="http://schemas.microsoft.com/office/powerpoint/2010/main" val="99985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2380101-AB72-B12A-E7CB-B9E5DBC1F9D0}"/>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2025 Premium Drivers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2DADADAE-7C7F-4293-0BFC-9B726D728733}"/>
              </a:ext>
            </a:extLst>
          </p:cNvPr>
          <p:cNvSpPr>
            <a:spLocks noGrp="1"/>
          </p:cNvSpPr>
          <p:nvPr>
            <p:ph idx="1"/>
          </p:nvPr>
        </p:nvSpPr>
        <p:spPr>
          <a:xfrm>
            <a:off x="6297233" y="518400"/>
            <a:ext cx="4771607" cy="5837949"/>
          </a:xfrm>
        </p:spPr>
        <p:txBody>
          <a:bodyPr anchor="ctr">
            <a:normAutofit/>
          </a:bodyPr>
          <a:lstStyle/>
          <a:p>
            <a:r>
              <a:rPr lang="en-US" sz="3200">
                <a:solidFill>
                  <a:schemeClr val="tx1">
                    <a:alpha val="80000"/>
                  </a:schemeClr>
                </a:solidFill>
                <a:cs typeface="Calibri"/>
              </a:rPr>
              <a:t>Individual (4.0%)</a:t>
            </a:r>
          </a:p>
          <a:p>
            <a:pPr lvl="1"/>
            <a:r>
              <a:rPr lang="en-US">
                <a:solidFill>
                  <a:schemeClr val="tx1">
                    <a:alpha val="80000"/>
                  </a:schemeClr>
                </a:solidFill>
                <a:cs typeface="Calibri"/>
              </a:rPr>
              <a:t>Trend = 6.5%</a:t>
            </a:r>
          </a:p>
          <a:p>
            <a:pPr lvl="1"/>
            <a:r>
              <a:rPr lang="en-US">
                <a:solidFill>
                  <a:schemeClr val="tx1">
                    <a:alpha val="80000"/>
                  </a:schemeClr>
                </a:solidFill>
                <a:cs typeface="Calibri"/>
              </a:rPr>
              <a:t>Experience = -11.1%</a:t>
            </a:r>
          </a:p>
          <a:p>
            <a:pPr lvl="1"/>
            <a:r>
              <a:rPr lang="en-US">
                <a:solidFill>
                  <a:schemeClr val="tx1">
                    <a:alpha val="80000"/>
                  </a:schemeClr>
                </a:solidFill>
                <a:cs typeface="Calibri"/>
              </a:rPr>
              <a:t>Morbidity = 4.0%</a:t>
            </a:r>
          </a:p>
          <a:p>
            <a:pPr lvl="1"/>
            <a:endParaRPr lang="en-US">
              <a:solidFill>
                <a:schemeClr val="tx1">
                  <a:alpha val="80000"/>
                </a:schemeClr>
              </a:solidFill>
              <a:cs typeface="Calibri"/>
            </a:endParaRPr>
          </a:p>
          <a:p>
            <a:r>
              <a:rPr lang="en-US" sz="3200">
                <a:solidFill>
                  <a:schemeClr val="tx1">
                    <a:alpha val="80000"/>
                  </a:schemeClr>
                </a:solidFill>
                <a:cs typeface="Calibri"/>
              </a:rPr>
              <a:t>Small Group (6.3%)</a:t>
            </a:r>
          </a:p>
          <a:p>
            <a:pPr lvl="1"/>
            <a:r>
              <a:rPr lang="en-US">
                <a:solidFill>
                  <a:schemeClr val="tx1">
                    <a:alpha val="80000"/>
                  </a:schemeClr>
                </a:solidFill>
                <a:cs typeface="Calibri"/>
              </a:rPr>
              <a:t>Trend = 7.4%</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6FC4365-396F-09A4-C6C2-139368E6CF63}"/>
              </a:ext>
            </a:extLst>
          </p:cNvPr>
          <p:cNvSpPr>
            <a:spLocks noGrp="1"/>
          </p:cNvSpPr>
          <p:nvPr>
            <p:ph type="sldNum" sz="quarter" idx="12"/>
          </p:nvPr>
        </p:nvSpPr>
        <p:spPr/>
        <p:txBody>
          <a:bodyPr/>
          <a:lstStyle/>
          <a:p>
            <a:fld id="{68BC4EFA-197A-4A57-A808-531956EB4B18}" type="slidenum">
              <a:rPr lang="en-US" smtClean="0"/>
              <a:t>19</a:t>
            </a:fld>
            <a:endParaRPr lang="en-US"/>
          </a:p>
        </p:txBody>
      </p:sp>
    </p:spTree>
    <p:extLst>
      <p:ext uri="{BB962C8B-B14F-4D97-AF65-F5344CB8AC3E}">
        <p14:creationId xmlns:p14="http://schemas.microsoft.com/office/powerpoint/2010/main" val="274435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ED90B-ECE7-4E1C-AC0A-E5E973720D0A}"/>
              </a:ext>
            </a:extLst>
          </p:cNvPr>
          <p:cNvSpPr>
            <a:spLocks noGrp="1"/>
          </p:cNvSpPr>
          <p:nvPr>
            <p:ph type="title"/>
          </p:nvPr>
        </p:nvSpPr>
        <p:spPr>
          <a:xfrm>
            <a:off x="1285240" y="1050595"/>
            <a:ext cx="8074815" cy="1618489"/>
          </a:xfrm>
        </p:spPr>
        <p:txBody>
          <a:bodyPr anchor="ctr">
            <a:normAutofit/>
          </a:bodyPr>
          <a:lstStyle/>
          <a:p>
            <a:r>
              <a:rPr lang="en-US" sz="6700"/>
              <a:t>Presentation Overview</a:t>
            </a:r>
          </a:p>
        </p:txBody>
      </p:sp>
      <p:sp>
        <p:nvSpPr>
          <p:cNvPr id="3" name="Content Placeholder 2">
            <a:extLst>
              <a:ext uri="{FF2B5EF4-FFF2-40B4-BE49-F238E27FC236}">
                <a16:creationId xmlns:a16="http://schemas.microsoft.com/office/drawing/2014/main" id="{013A7B7C-FE4F-A08F-2881-68D13E64731A}"/>
              </a:ext>
            </a:extLst>
          </p:cNvPr>
          <p:cNvSpPr>
            <a:spLocks noGrp="1"/>
          </p:cNvSpPr>
          <p:nvPr>
            <p:ph idx="1"/>
          </p:nvPr>
        </p:nvSpPr>
        <p:spPr>
          <a:xfrm>
            <a:off x="1285240" y="2672419"/>
            <a:ext cx="8953052" cy="3549478"/>
          </a:xfrm>
        </p:spPr>
        <p:txBody>
          <a:bodyPr anchor="t">
            <a:normAutofit fontScale="92500"/>
          </a:bodyPr>
          <a:lstStyle/>
          <a:p>
            <a:r>
              <a:rPr lang="en-US" sz="1500">
                <a:solidFill>
                  <a:srgbClr val="FFFFFF"/>
                </a:solidFill>
                <a:latin typeface="Wingdings 3"/>
                <a:sym typeface="Wingdings 3"/>
              </a:rPr>
              <a:t></a:t>
            </a:r>
            <a:r>
              <a:rPr lang="en-US" sz="1500" b="1">
                <a:latin typeface="Century Gothic"/>
              </a:rPr>
              <a:t>Welcome and Introduction</a:t>
            </a:r>
            <a:endParaRPr lang="en-US" sz="2400">
              <a:cs typeface="Calibri" panose="020F0502020204030204"/>
            </a:endParaRPr>
          </a:p>
          <a:p>
            <a:r>
              <a:rPr lang="en-US" sz="1500">
                <a:solidFill>
                  <a:srgbClr val="FFFFFF"/>
                </a:solidFill>
                <a:latin typeface="Wingdings 3"/>
                <a:sym typeface="Wingdings 3"/>
              </a:rPr>
              <a:t></a:t>
            </a:r>
            <a:r>
              <a:rPr lang="en-US" sz="1500" i="1">
                <a:latin typeface="Century Gothic"/>
              </a:rPr>
              <a:t>The Honorable Samuel T. Towell, Commissioner</a:t>
            </a:r>
            <a:endParaRPr lang="en-US"/>
          </a:p>
          <a:p>
            <a:pPr marL="400050" indent="-400050">
              <a:buNone/>
            </a:pPr>
            <a:r>
              <a:rPr lang="en-US" sz="1500" i="1">
                <a:latin typeface="Century Gothic"/>
              </a:rPr>
              <a:t>         State Corporation Commission (SCC)</a:t>
            </a:r>
            <a:endParaRPr lang="en-US">
              <a:cs typeface="Calibri" panose="020F0502020204030204"/>
            </a:endParaRPr>
          </a:p>
          <a:p>
            <a:r>
              <a:rPr lang="en-US" sz="1500">
                <a:solidFill>
                  <a:srgbClr val="FFFFFF"/>
                </a:solidFill>
                <a:latin typeface="Wingdings 3"/>
                <a:sym typeface="Wingdings 3"/>
              </a:rPr>
              <a:t></a:t>
            </a:r>
            <a:r>
              <a:rPr lang="en-US" sz="1500" b="1">
                <a:latin typeface="Century Gothic"/>
              </a:rPr>
              <a:t>Broad Overview of Virginia’s Individual and Small Group Health Insurance Markets and Key Issues</a:t>
            </a:r>
            <a:endParaRPr lang="en-US"/>
          </a:p>
          <a:p>
            <a:r>
              <a:rPr lang="en-US" sz="1500">
                <a:solidFill>
                  <a:srgbClr val="FFFFFF"/>
                </a:solidFill>
                <a:latin typeface="Wingdings 3"/>
                <a:sym typeface="Wingdings 3"/>
              </a:rPr>
              <a:t></a:t>
            </a:r>
            <a:r>
              <a:rPr lang="en-US" sz="1500" i="1">
                <a:latin typeface="Century Gothic"/>
              </a:rPr>
              <a:t>Julie Blauvelt, Life &amp; Health Division Deputy Commissioner, SCC Bureau of Insurance (BOI)</a:t>
            </a:r>
            <a:endParaRPr lang="en-US"/>
          </a:p>
          <a:p>
            <a:r>
              <a:rPr lang="en-US" sz="1500">
                <a:solidFill>
                  <a:srgbClr val="FFFFFF"/>
                </a:solidFill>
                <a:latin typeface="Wingdings 3"/>
                <a:sym typeface="Wingdings 3"/>
              </a:rPr>
              <a:t></a:t>
            </a:r>
            <a:r>
              <a:rPr lang="en-US" sz="1500" b="1">
                <a:latin typeface="Century Gothic"/>
              </a:rPr>
              <a:t>Discussion of Key Observations – Virginia’s Individual and Small group Health Insurance Rates</a:t>
            </a:r>
            <a:endParaRPr lang="en-US"/>
          </a:p>
          <a:p>
            <a:r>
              <a:rPr lang="en-US" sz="1500">
                <a:solidFill>
                  <a:srgbClr val="FFFFFF"/>
                </a:solidFill>
                <a:latin typeface="Wingdings 3"/>
                <a:sym typeface="Wingdings 3"/>
              </a:rPr>
              <a:t></a:t>
            </a:r>
            <a:r>
              <a:rPr lang="en-US" sz="1500" i="1">
                <a:latin typeface="Century Gothic"/>
              </a:rPr>
              <a:t>David Shea, Health Actuary, SCC Bureau of Insurance (BOI)</a:t>
            </a:r>
            <a:endParaRPr lang="en-US"/>
          </a:p>
          <a:p>
            <a:r>
              <a:rPr lang="en-US" sz="1500">
                <a:solidFill>
                  <a:srgbClr val="FFFFFF"/>
                </a:solidFill>
                <a:latin typeface="Wingdings 3"/>
                <a:sym typeface="Wingdings 3"/>
              </a:rPr>
              <a:t></a:t>
            </a:r>
            <a:r>
              <a:rPr lang="en-US" sz="1500" b="1">
                <a:latin typeface="Century Gothic"/>
              </a:rPr>
              <a:t>Presentation of Carriers’ Rates</a:t>
            </a:r>
            <a:endParaRPr lang="en-US"/>
          </a:p>
          <a:p>
            <a:r>
              <a:rPr lang="en-US" sz="1500">
                <a:solidFill>
                  <a:srgbClr val="FFFFFF"/>
                </a:solidFill>
                <a:latin typeface="Wingdings 3"/>
                <a:sym typeface="Wingdings 3"/>
              </a:rPr>
              <a:t></a:t>
            </a:r>
            <a:r>
              <a:rPr lang="en-US" sz="1500" i="1">
                <a:latin typeface="Century Gothic"/>
              </a:rPr>
              <a:t>Carrier Presenters</a:t>
            </a:r>
            <a:endParaRPr lang="en-US"/>
          </a:p>
          <a:p>
            <a:r>
              <a:rPr lang="en-US" sz="1500">
                <a:solidFill>
                  <a:srgbClr val="FFFFFF"/>
                </a:solidFill>
                <a:latin typeface="Wingdings 3"/>
                <a:sym typeface="Wingdings 3"/>
              </a:rPr>
              <a:t></a:t>
            </a:r>
            <a:r>
              <a:rPr lang="en-US" sz="1500" b="1">
                <a:latin typeface="Century Gothic"/>
              </a:rPr>
              <a:t>Closing</a:t>
            </a:r>
            <a:endParaRPr lang="en-US"/>
          </a:p>
          <a:p>
            <a:pPr marL="342900" indent="0">
              <a:buNone/>
            </a:pPr>
            <a:r>
              <a:rPr lang="en-US" sz="1500" i="1">
                <a:latin typeface="Century Gothic"/>
              </a:rPr>
              <a:t>Judge Towell</a:t>
            </a:r>
            <a:endParaRPr lang="en-US" sz="1500" i="1">
              <a:latin typeface="Century Gothic"/>
              <a:cs typeface="Calibri" panose="020F0502020204030204"/>
            </a:endParaRPr>
          </a:p>
        </p:txBody>
      </p:sp>
      <p:sp>
        <p:nvSpPr>
          <p:cNvPr id="4" name="Slide Number Placeholder 3">
            <a:extLst>
              <a:ext uri="{FF2B5EF4-FFF2-40B4-BE49-F238E27FC236}">
                <a16:creationId xmlns:a16="http://schemas.microsoft.com/office/drawing/2014/main" id="{6892115E-AA7A-3AC0-DAE1-4752484693B6}"/>
              </a:ext>
            </a:extLst>
          </p:cNvPr>
          <p:cNvSpPr>
            <a:spLocks noGrp="1"/>
          </p:cNvSpPr>
          <p:nvPr>
            <p:ph type="sldNum" sz="quarter" idx="12"/>
          </p:nvPr>
        </p:nvSpPr>
        <p:spPr/>
        <p:txBody>
          <a:bodyPr/>
          <a:lstStyle/>
          <a:p>
            <a:fld id="{68BC4EFA-197A-4A57-A808-531956EB4B18}" type="slidenum">
              <a:rPr lang="en-US" smtClean="0"/>
              <a:t>2</a:t>
            </a:fld>
            <a:endParaRPr lang="en-US"/>
          </a:p>
        </p:txBody>
      </p:sp>
    </p:spTree>
    <p:extLst>
      <p:ext uri="{BB962C8B-B14F-4D97-AF65-F5344CB8AC3E}">
        <p14:creationId xmlns:p14="http://schemas.microsoft.com/office/powerpoint/2010/main" val="34877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537A3-6F35-7208-152E-EDE09A62DC8F}"/>
              </a:ext>
            </a:extLst>
          </p:cNvPr>
          <p:cNvSpPr>
            <a:spLocks noGrp="1"/>
          </p:cNvSpPr>
          <p:nvPr>
            <p:ph type="title"/>
          </p:nvPr>
        </p:nvSpPr>
        <p:spPr>
          <a:xfrm>
            <a:off x="808638" y="386930"/>
            <a:ext cx="9236700" cy="1188950"/>
          </a:xfrm>
        </p:spPr>
        <p:txBody>
          <a:bodyPr anchor="b">
            <a:normAutofit/>
          </a:bodyPr>
          <a:lstStyle/>
          <a:p>
            <a:r>
              <a:rPr lang="en-US" sz="5400"/>
              <a:t>Virginia 2025 ACA Pricing Trends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DB41439-6A1C-2B9A-342F-1C64469EAA42}"/>
              </a:ext>
            </a:extLst>
          </p:cNvPr>
          <p:cNvSpPr>
            <a:spLocks noGrp="1"/>
          </p:cNvSpPr>
          <p:nvPr>
            <p:ph type="sldNum" sz="quarter" idx="12"/>
          </p:nvPr>
        </p:nvSpPr>
        <p:spPr/>
        <p:txBody>
          <a:bodyPr/>
          <a:lstStyle/>
          <a:p>
            <a:fld id="{68BC4EFA-197A-4A57-A808-531956EB4B18}" type="slidenum">
              <a:rPr lang="en-US" smtClean="0"/>
              <a:t>20</a:t>
            </a:fld>
            <a:endParaRPr lang="en-US"/>
          </a:p>
        </p:txBody>
      </p:sp>
      <p:graphicFrame>
        <p:nvGraphicFramePr>
          <p:cNvPr id="19" name="Content Placeholder 18">
            <a:extLst>
              <a:ext uri="{FF2B5EF4-FFF2-40B4-BE49-F238E27FC236}">
                <a16:creationId xmlns:a16="http://schemas.microsoft.com/office/drawing/2014/main" id="{10DF651C-0726-AA29-5EBC-C5DF4BD78E78}"/>
              </a:ext>
            </a:extLst>
          </p:cNvPr>
          <p:cNvGraphicFramePr>
            <a:graphicFrameLocks noGrp="1"/>
          </p:cNvGraphicFramePr>
          <p:nvPr>
            <p:ph idx="1"/>
            <p:extLst>
              <p:ext uri="{D42A27DB-BD31-4B8C-83A1-F6EECF244321}">
                <p14:modId xmlns:p14="http://schemas.microsoft.com/office/powerpoint/2010/main" val="3868667614"/>
              </p:ext>
            </p:extLst>
          </p:nvPr>
        </p:nvGraphicFramePr>
        <p:xfrm>
          <a:off x="325469" y="2332138"/>
          <a:ext cx="10856884" cy="3876665"/>
        </p:xfrm>
        <a:graphic>
          <a:graphicData uri="http://schemas.openxmlformats.org/drawingml/2006/table">
            <a:tbl>
              <a:tblPr/>
              <a:tblGrid>
                <a:gridCol w="1228427">
                  <a:extLst>
                    <a:ext uri="{9D8B030D-6E8A-4147-A177-3AD203B41FA5}">
                      <a16:colId xmlns:a16="http://schemas.microsoft.com/office/drawing/2014/main" val="2775342280"/>
                    </a:ext>
                  </a:extLst>
                </a:gridCol>
                <a:gridCol w="536356">
                  <a:extLst>
                    <a:ext uri="{9D8B030D-6E8A-4147-A177-3AD203B41FA5}">
                      <a16:colId xmlns:a16="http://schemas.microsoft.com/office/drawing/2014/main" val="297838034"/>
                    </a:ext>
                  </a:extLst>
                </a:gridCol>
                <a:gridCol w="536356">
                  <a:extLst>
                    <a:ext uri="{9D8B030D-6E8A-4147-A177-3AD203B41FA5}">
                      <a16:colId xmlns:a16="http://schemas.microsoft.com/office/drawing/2014/main" val="1801690929"/>
                    </a:ext>
                  </a:extLst>
                </a:gridCol>
                <a:gridCol w="536356">
                  <a:extLst>
                    <a:ext uri="{9D8B030D-6E8A-4147-A177-3AD203B41FA5}">
                      <a16:colId xmlns:a16="http://schemas.microsoft.com/office/drawing/2014/main" val="313532698"/>
                    </a:ext>
                  </a:extLst>
                </a:gridCol>
                <a:gridCol w="164368">
                  <a:extLst>
                    <a:ext uri="{9D8B030D-6E8A-4147-A177-3AD203B41FA5}">
                      <a16:colId xmlns:a16="http://schemas.microsoft.com/office/drawing/2014/main" val="618147149"/>
                    </a:ext>
                  </a:extLst>
                </a:gridCol>
                <a:gridCol w="536356">
                  <a:extLst>
                    <a:ext uri="{9D8B030D-6E8A-4147-A177-3AD203B41FA5}">
                      <a16:colId xmlns:a16="http://schemas.microsoft.com/office/drawing/2014/main" val="87595699"/>
                    </a:ext>
                  </a:extLst>
                </a:gridCol>
                <a:gridCol w="536356">
                  <a:extLst>
                    <a:ext uri="{9D8B030D-6E8A-4147-A177-3AD203B41FA5}">
                      <a16:colId xmlns:a16="http://schemas.microsoft.com/office/drawing/2014/main" val="3043921643"/>
                    </a:ext>
                  </a:extLst>
                </a:gridCol>
                <a:gridCol w="536356">
                  <a:extLst>
                    <a:ext uri="{9D8B030D-6E8A-4147-A177-3AD203B41FA5}">
                      <a16:colId xmlns:a16="http://schemas.microsoft.com/office/drawing/2014/main" val="2761566134"/>
                    </a:ext>
                  </a:extLst>
                </a:gridCol>
                <a:gridCol w="164368">
                  <a:extLst>
                    <a:ext uri="{9D8B030D-6E8A-4147-A177-3AD203B41FA5}">
                      <a16:colId xmlns:a16="http://schemas.microsoft.com/office/drawing/2014/main" val="1750495501"/>
                    </a:ext>
                  </a:extLst>
                </a:gridCol>
                <a:gridCol w="536356">
                  <a:extLst>
                    <a:ext uri="{9D8B030D-6E8A-4147-A177-3AD203B41FA5}">
                      <a16:colId xmlns:a16="http://schemas.microsoft.com/office/drawing/2014/main" val="1597962029"/>
                    </a:ext>
                  </a:extLst>
                </a:gridCol>
                <a:gridCol w="536356">
                  <a:extLst>
                    <a:ext uri="{9D8B030D-6E8A-4147-A177-3AD203B41FA5}">
                      <a16:colId xmlns:a16="http://schemas.microsoft.com/office/drawing/2014/main" val="233322180"/>
                    </a:ext>
                  </a:extLst>
                </a:gridCol>
                <a:gridCol w="536356">
                  <a:extLst>
                    <a:ext uri="{9D8B030D-6E8A-4147-A177-3AD203B41FA5}">
                      <a16:colId xmlns:a16="http://schemas.microsoft.com/office/drawing/2014/main" val="3857435925"/>
                    </a:ext>
                  </a:extLst>
                </a:gridCol>
                <a:gridCol w="164368">
                  <a:extLst>
                    <a:ext uri="{9D8B030D-6E8A-4147-A177-3AD203B41FA5}">
                      <a16:colId xmlns:a16="http://schemas.microsoft.com/office/drawing/2014/main" val="1025228421"/>
                    </a:ext>
                  </a:extLst>
                </a:gridCol>
                <a:gridCol w="588261">
                  <a:extLst>
                    <a:ext uri="{9D8B030D-6E8A-4147-A177-3AD203B41FA5}">
                      <a16:colId xmlns:a16="http://schemas.microsoft.com/office/drawing/2014/main" val="2013577837"/>
                    </a:ext>
                  </a:extLst>
                </a:gridCol>
                <a:gridCol w="588261">
                  <a:extLst>
                    <a:ext uri="{9D8B030D-6E8A-4147-A177-3AD203B41FA5}">
                      <a16:colId xmlns:a16="http://schemas.microsoft.com/office/drawing/2014/main" val="2996989447"/>
                    </a:ext>
                  </a:extLst>
                </a:gridCol>
                <a:gridCol w="553657">
                  <a:extLst>
                    <a:ext uri="{9D8B030D-6E8A-4147-A177-3AD203B41FA5}">
                      <a16:colId xmlns:a16="http://schemas.microsoft.com/office/drawing/2014/main" val="668645282"/>
                    </a:ext>
                  </a:extLst>
                </a:gridCol>
                <a:gridCol w="164368">
                  <a:extLst>
                    <a:ext uri="{9D8B030D-6E8A-4147-A177-3AD203B41FA5}">
                      <a16:colId xmlns:a16="http://schemas.microsoft.com/office/drawing/2014/main" val="343983262"/>
                    </a:ext>
                  </a:extLst>
                </a:gridCol>
                <a:gridCol w="536356">
                  <a:extLst>
                    <a:ext uri="{9D8B030D-6E8A-4147-A177-3AD203B41FA5}">
                      <a16:colId xmlns:a16="http://schemas.microsoft.com/office/drawing/2014/main" val="2082999251"/>
                    </a:ext>
                  </a:extLst>
                </a:gridCol>
                <a:gridCol w="536356">
                  <a:extLst>
                    <a:ext uri="{9D8B030D-6E8A-4147-A177-3AD203B41FA5}">
                      <a16:colId xmlns:a16="http://schemas.microsoft.com/office/drawing/2014/main" val="2532084086"/>
                    </a:ext>
                  </a:extLst>
                </a:gridCol>
                <a:gridCol w="536356">
                  <a:extLst>
                    <a:ext uri="{9D8B030D-6E8A-4147-A177-3AD203B41FA5}">
                      <a16:colId xmlns:a16="http://schemas.microsoft.com/office/drawing/2014/main" val="3619375640"/>
                    </a:ext>
                  </a:extLst>
                </a:gridCol>
                <a:gridCol w="164368">
                  <a:extLst>
                    <a:ext uri="{9D8B030D-6E8A-4147-A177-3AD203B41FA5}">
                      <a16:colId xmlns:a16="http://schemas.microsoft.com/office/drawing/2014/main" val="1962556684"/>
                    </a:ext>
                  </a:extLst>
                </a:gridCol>
                <a:gridCol w="640166">
                  <a:extLst>
                    <a:ext uri="{9D8B030D-6E8A-4147-A177-3AD203B41FA5}">
                      <a16:colId xmlns:a16="http://schemas.microsoft.com/office/drawing/2014/main" val="1054535823"/>
                    </a:ext>
                  </a:extLst>
                </a:gridCol>
              </a:tblGrid>
              <a:tr h="241432">
                <a:tc gridSpan="22">
                  <a:txBody>
                    <a:bodyPr/>
                    <a:lstStyle/>
                    <a:p>
                      <a:pPr algn="ctr" fontAlgn="b"/>
                      <a:r>
                        <a:rPr lang="en-US" sz="1400" b="1" i="0" u="none" strike="noStrike" dirty="0">
                          <a:solidFill>
                            <a:srgbClr val="000000"/>
                          </a:solidFill>
                          <a:effectLst/>
                          <a:latin typeface="Calibri"/>
                        </a:rPr>
                        <a:t>Individual</a:t>
                      </a:r>
                    </a:p>
                  </a:txBody>
                  <a:tcPr marL="8328" marR="8328" marT="832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4022276"/>
                  </a:ext>
                </a:extLst>
              </a:tr>
              <a:tr h="224187">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323303"/>
                  </a:ext>
                </a:extLst>
              </a:tr>
              <a:tr h="215565">
                <a:tc>
                  <a:txBody>
                    <a:bodyPr/>
                    <a:lstStyle/>
                    <a:p>
                      <a:pPr algn="ctr" fontAlgn="b"/>
                      <a:endParaRPr lang="en-US" sz="1200" b="0" i="0" u="none" strike="noStrike" dirty="0">
                        <a:solidFill>
                          <a:srgbClr val="000000"/>
                        </a:solidFill>
                        <a:effectLst/>
                        <a:latin typeface="Calibri"/>
                      </a:endParaRP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INPATIENT</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OUTPATIENT</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PHYSICIAN</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OTHER MEDICAL</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Rx</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8790519"/>
                  </a:ext>
                </a:extLst>
              </a:tr>
              <a:tr h="215565">
                <a:tc>
                  <a:txBody>
                    <a:bodyPr/>
                    <a:lstStyle/>
                    <a:p>
                      <a:pPr algn="ctr" fontAlgn="b"/>
                      <a:r>
                        <a:rPr lang="en-US" sz="1200" b="0" i="0" u="sng" strike="noStrike" dirty="0">
                          <a:solidFill>
                            <a:srgbClr val="000000"/>
                          </a:solidFill>
                          <a:effectLst/>
                          <a:latin typeface="Calibri"/>
                        </a:rPr>
                        <a:t>Carrier</a:t>
                      </a: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sng" strike="noStrike" dirty="0">
                          <a:solidFill>
                            <a:srgbClr val="000000"/>
                          </a:solidFill>
                          <a:effectLst/>
                          <a:latin typeface="Calibri"/>
                        </a:rPr>
                        <a:t>TOTAL</a:t>
                      </a: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4154763781"/>
                  </a:ext>
                </a:extLst>
              </a:tr>
              <a:tr h="215565">
                <a:tc>
                  <a:txBody>
                    <a:bodyPr/>
                    <a:lstStyle/>
                    <a:p>
                      <a:pPr algn="ctr" fontAlgn="b"/>
                      <a:r>
                        <a:rPr lang="en-US" sz="1200" b="0" i="0" u="none" strike="noStrike" dirty="0">
                          <a:solidFill>
                            <a:srgbClr val="000000"/>
                          </a:solidFill>
                          <a:effectLst/>
                          <a:latin typeface="Calibri"/>
                        </a:rPr>
                        <a:t>Cigna</a:t>
                      </a: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10.4%</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2.5%</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13.2%</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2.0%</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2.5%</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4.5%</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2.2%</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2.5%</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4.8%</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7.2%</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2.5%</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9.9%</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7.2%</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1.0%</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8.3%</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7.2%</a:t>
                      </a: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567408249"/>
                  </a:ext>
                </a:extLst>
              </a:tr>
              <a:tr h="224187">
                <a:tc>
                  <a:txBody>
                    <a:bodyPr/>
                    <a:lstStyle/>
                    <a:p>
                      <a:pPr algn="ctr" fontAlgn="b"/>
                      <a:r>
                        <a:rPr lang="en-US" sz="1200" b="0" i="0" u="none" strike="noStrike" dirty="0">
                          <a:solidFill>
                            <a:srgbClr val="000000"/>
                          </a:solidFill>
                          <a:effectLst/>
                          <a:latin typeface="Calibri"/>
                        </a:rPr>
                        <a:t>HealthKeepers</a:t>
                      </a: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3.1%</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1.8%</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5.0%</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3.1%</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1.8%</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5.0%</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3.1%</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1.8%</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5.0%</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0.4%</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0.0%</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0.4%</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3.6%</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5.4%</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9.2%</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5.8%</a:t>
                      </a: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993158296"/>
                  </a:ext>
                </a:extLst>
              </a:tr>
              <a:tr h="215565">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0781107"/>
                  </a:ext>
                </a:extLst>
              </a:tr>
              <a:tr h="215565">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a:noFill/>
                    </a:lnB>
                  </a:tcPr>
                </a:tc>
                <a:extLst>
                  <a:ext uri="{0D108BD9-81ED-4DB2-BD59-A6C34878D82A}">
                    <a16:rowId xmlns:a16="http://schemas.microsoft.com/office/drawing/2014/main" val="2172257649"/>
                  </a:ext>
                </a:extLst>
              </a:tr>
              <a:tr h="241432">
                <a:tc gridSpan="22">
                  <a:txBody>
                    <a:bodyPr/>
                    <a:lstStyle/>
                    <a:p>
                      <a:pPr algn="ctr" fontAlgn="b"/>
                      <a:r>
                        <a:rPr lang="en-US" sz="1400" b="1" i="0" u="none" strike="noStrike" dirty="0">
                          <a:solidFill>
                            <a:srgbClr val="000000"/>
                          </a:solidFill>
                          <a:effectLst/>
                          <a:latin typeface="Calibri"/>
                        </a:rPr>
                        <a:t>Small Group</a:t>
                      </a:r>
                    </a:p>
                  </a:txBody>
                  <a:tcPr marL="8328" marR="8328" marT="8328"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2263245"/>
                  </a:ext>
                </a:extLst>
              </a:tr>
              <a:tr h="224187">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223141"/>
                  </a:ext>
                </a:extLst>
              </a:tr>
              <a:tr h="215565">
                <a:tc>
                  <a:txBody>
                    <a:bodyPr/>
                    <a:lstStyle/>
                    <a:p>
                      <a:pPr algn="ctr" fontAlgn="b"/>
                      <a:endParaRPr lang="en-US" sz="1200" b="0" i="0" u="none" strike="noStrike" dirty="0">
                        <a:solidFill>
                          <a:srgbClr val="000000"/>
                        </a:solidFill>
                        <a:effectLst/>
                        <a:latin typeface="Calibri"/>
                      </a:endParaRP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INPATIENT</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OUTPATIENT</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PHYSICIAN</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OTHER MEDICAL</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1200" b="1" i="0" u="none" strike="noStrike" dirty="0">
                          <a:solidFill>
                            <a:srgbClr val="000000"/>
                          </a:solidFill>
                          <a:effectLst/>
                          <a:latin typeface="Calibri"/>
                        </a:rPr>
                        <a:t>Rx</a:t>
                      </a: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8162536"/>
                  </a:ext>
                </a:extLst>
              </a:tr>
              <a:tr h="215565">
                <a:tc>
                  <a:txBody>
                    <a:bodyPr/>
                    <a:lstStyle/>
                    <a:p>
                      <a:pPr algn="ctr" fontAlgn="b"/>
                      <a:r>
                        <a:rPr lang="en-US" sz="1200" b="0" i="0" u="sng" strike="noStrike" dirty="0">
                          <a:solidFill>
                            <a:srgbClr val="000000"/>
                          </a:solidFill>
                          <a:effectLst/>
                          <a:latin typeface="Calibri"/>
                        </a:rPr>
                        <a:t>Carrier</a:t>
                      </a: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sng" strike="noStrike" dirty="0">
                          <a:solidFill>
                            <a:srgbClr val="000000"/>
                          </a:solidFill>
                          <a:effectLst/>
                          <a:latin typeface="Calibri"/>
                        </a:rPr>
                        <a:t>Cost </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0" i="0" u="sng" strike="noStrike" dirty="0">
                          <a:solidFill>
                            <a:srgbClr val="000000"/>
                          </a:solidFill>
                          <a:effectLst/>
                          <a:latin typeface="Calibri"/>
                        </a:rPr>
                        <a:t>Util</a:t>
                      </a:r>
                    </a:p>
                  </a:txBody>
                  <a:tcPr marL="8328" marR="8328" marT="8328" marB="0" anchor="ctr">
                    <a:lnL>
                      <a:noFill/>
                    </a:lnL>
                    <a:lnR>
                      <a:noFill/>
                    </a:lnR>
                    <a:lnT>
                      <a:noFill/>
                    </a:lnT>
                    <a:lnB>
                      <a:noFill/>
                    </a:lnB>
                    <a:solidFill>
                      <a:srgbClr val="FFE699"/>
                    </a:solidFill>
                  </a:tcPr>
                </a:tc>
                <a:tc>
                  <a:txBody>
                    <a:bodyPr/>
                    <a:lstStyle/>
                    <a:p>
                      <a:pPr algn="ctr" fontAlgn="b"/>
                      <a:r>
                        <a:rPr lang="en-US" sz="1200" b="0" i="0" u="sng" strike="noStrike" dirty="0">
                          <a:solidFill>
                            <a:srgbClr val="000000"/>
                          </a:solidFill>
                          <a:effectLst/>
                          <a:latin typeface="Calibri"/>
                        </a:rPr>
                        <a:t>Total</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0" i="0" u="sng" strike="noStrike">
                        <a:solidFill>
                          <a:srgbClr val="000000"/>
                        </a:solidFill>
                        <a:effectLst/>
                        <a:latin typeface="Calibri" panose="020F0502020204030204" pitchFamily="34" charset="0"/>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sng" strike="noStrike" dirty="0">
                          <a:solidFill>
                            <a:srgbClr val="000000"/>
                          </a:solidFill>
                          <a:effectLst/>
                          <a:latin typeface="Calibri"/>
                        </a:rPr>
                        <a:t>TOTAL</a:t>
                      </a: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489632133"/>
                  </a:ext>
                </a:extLst>
              </a:tr>
              <a:tr h="215565">
                <a:tc>
                  <a:txBody>
                    <a:bodyPr/>
                    <a:lstStyle/>
                    <a:p>
                      <a:pPr algn="ctr" fontAlgn="b"/>
                      <a:r>
                        <a:rPr lang="en-US" sz="1200" b="0" i="0" u="none" strike="noStrike" dirty="0">
                          <a:solidFill>
                            <a:srgbClr val="000000"/>
                          </a:solidFill>
                          <a:effectLst/>
                          <a:latin typeface="Calibri"/>
                        </a:rPr>
                        <a:t>CareFirst</a:t>
                      </a: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7.8%</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4.7%</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12.9%</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5.5%</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4.4%</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10.1%</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3.7%</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4.6%</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8.5%</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-1.9%</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5.0%</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3.0%</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5.9%</a:t>
                      </a:r>
                    </a:p>
                  </a:txBody>
                  <a:tcPr marL="8328" marR="8328" marT="8328" marB="0" anchor="ctr">
                    <a:lnL w="635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algn="ctr" fontAlgn="b"/>
                      <a:r>
                        <a:rPr lang="en-US" sz="1200" b="1" i="0" u="none" strike="noStrike" dirty="0">
                          <a:solidFill>
                            <a:srgbClr val="000000"/>
                          </a:solidFill>
                          <a:effectLst/>
                          <a:latin typeface="Calibri"/>
                        </a:rPr>
                        <a:t>5.7%</a:t>
                      </a:r>
                    </a:p>
                  </a:txBody>
                  <a:tcPr marL="8328" marR="8328" marT="8328" marB="0" anchor="ctr">
                    <a:lnL>
                      <a:noFill/>
                    </a:lnL>
                    <a:lnR>
                      <a:noFill/>
                    </a:lnR>
                    <a:lnT>
                      <a:noFill/>
                    </a:lnT>
                    <a:lnB>
                      <a:noFill/>
                    </a:lnB>
                    <a:solidFill>
                      <a:srgbClr val="FFE699"/>
                    </a:solidFill>
                  </a:tcPr>
                </a:tc>
                <a:tc>
                  <a:txBody>
                    <a:bodyPr/>
                    <a:lstStyle/>
                    <a:p>
                      <a:pPr algn="ctr" fontAlgn="b"/>
                      <a:r>
                        <a:rPr lang="en-US" sz="1200" b="1" i="0" u="none" strike="noStrike" dirty="0">
                          <a:solidFill>
                            <a:srgbClr val="000000"/>
                          </a:solidFill>
                          <a:effectLst/>
                          <a:latin typeface="Calibri"/>
                        </a:rPr>
                        <a:t>11.9%</a:t>
                      </a:r>
                    </a:p>
                  </a:txBody>
                  <a:tcPr marL="8328" marR="8328" marT="8328" marB="0" anchor="ctr">
                    <a:lnL>
                      <a:noFill/>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a:rPr>
                        <a:t>9.9%</a:t>
                      </a: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454431312"/>
                  </a:ext>
                </a:extLst>
              </a:tr>
              <a:tr h="224187">
                <a:tc>
                  <a:txBody>
                    <a:bodyPr/>
                    <a:lstStyle/>
                    <a:p>
                      <a:pPr algn="ctr" fontAlgn="b"/>
                      <a:r>
                        <a:rPr lang="en-US" sz="1200" b="0" i="0" u="none" strike="noStrike" dirty="0">
                          <a:solidFill>
                            <a:srgbClr val="000000"/>
                          </a:solidFill>
                          <a:effectLst/>
                          <a:latin typeface="Calibri"/>
                        </a:rPr>
                        <a:t>UnitedHealthcare</a:t>
                      </a:r>
                    </a:p>
                  </a:txBody>
                  <a:tcPr marL="8328" marR="8328" marT="83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3.2%</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4.6%</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7.9%</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3.2%</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4.6%</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7.9%</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3.2%</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4.6%</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7.9%</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3.2%</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4.6%</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7.9%</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3.2%</a:t>
                      </a:r>
                    </a:p>
                  </a:txBody>
                  <a:tcPr marL="8328" marR="8328" marT="8328"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200" b="1" i="0" u="none" strike="noStrike" dirty="0">
                          <a:solidFill>
                            <a:srgbClr val="000000"/>
                          </a:solidFill>
                          <a:effectLst/>
                          <a:latin typeface="Calibri"/>
                        </a:rPr>
                        <a:t>4.6%</a:t>
                      </a:r>
                    </a:p>
                  </a:txBody>
                  <a:tcPr marL="8328" marR="8328" marT="8328"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200" b="1" i="0" u="none" strike="noStrike" dirty="0">
                          <a:solidFill>
                            <a:srgbClr val="000000"/>
                          </a:solidFill>
                          <a:effectLst/>
                          <a:latin typeface="Calibri"/>
                        </a:rPr>
                        <a:t>7.9%</a:t>
                      </a:r>
                    </a:p>
                  </a:txBody>
                  <a:tcPr marL="8328" marR="8328" marT="8328"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endParaRPr lang="en-US" sz="1200" b="1" i="0" u="none" strike="noStrike" dirty="0">
                        <a:solidFill>
                          <a:srgbClr val="000000"/>
                        </a:solidFill>
                        <a:effectLst/>
                        <a:latin typeface="Calibri"/>
                      </a:endParaRPr>
                    </a:p>
                  </a:txBody>
                  <a:tcPr marL="8328" marR="8328" marT="8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7.9%</a:t>
                      </a:r>
                    </a:p>
                  </a:txBody>
                  <a:tcPr marL="8328" marR="8328" marT="83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127792356"/>
                  </a:ext>
                </a:extLst>
              </a:tr>
              <a:tr h="215565">
                <a:tc>
                  <a:txBody>
                    <a:bodyPr/>
                    <a:lstStyle/>
                    <a:p>
                      <a:pPr algn="ctr"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7174664"/>
                  </a:ext>
                </a:extLst>
              </a:tr>
              <a:tr h="215565">
                <a:tc gridSpan="18">
                  <a:txBody>
                    <a:bodyPr/>
                    <a:lstStyle/>
                    <a:p>
                      <a:pPr algn="l" fontAlgn="b"/>
                      <a:r>
                        <a:rPr lang="en-US" sz="1200" b="0" i="0" u="none" strike="noStrike" dirty="0">
                          <a:solidFill>
                            <a:srgbClr val="000000"/>
                          </a:solidFill>
                          <a:effectLst/>
                          <a:latin typeface="Calibri"/>
                        </a:rPr>
                        <a:t>Note:  </a:t>
                      </a:r>
                      <a:r>
                        <a:rPr lang="en-US" sz="1200" b="0" i="0" u="none" strike="noStrike" noProof="0" dirty="0">
                          <a:solidFill>
                            <a:srgbClr val="000000"/>
                          </a:solidFill>
                          <a:effectLst/>
                        </a:rPr>
                        <a:t>These are annual rates of change to adjust claims from the experience period of calendar year 2023 to the projection period of calendar year 2025. They are based on each carrier's claims experience.  </a:t>
                      </a:r>
                      <a:r>
                        <a:rPr lang="en-US" sz="1200" b="0" i="0" u="none" strike="noStrike" dirty="0">
                          <a:solidFill>
                            <a:srgbClr val="000000"/>
                          </a:solidFill>
                          <a:effectLst/>
                          <a:latin typeface="Calibri"/>
                        </a:rPr>
                        <a:t>Other Medical includes ambulance, home health care, DME, prosthetics, supplies, vision exams, dental and other services.</a:t>
                      </a:r>
                      <a:endParaRPr lang="en-US" dirty="0"/>
                    </a:p>
                  </a:txBody>
                  <a:tcPr marL="8328" marR="8328" marT="832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28" marR="8328" marT="8328" marB="0" anchor="b">
                    <a:lnL>
                      <a:noFill/>
                    </a:lnL>
                    <a:lnR>
                      <a:noFill/>
                    </a:lnR>
                    <a:lnT>
                      <a:noFill/>
                    </a:lnT>
                    <a:lnB>
                      <a:noFill/>
                    </a:lnB>
                  </a:tcPr>
                </a:tc>
                <a:extLst>
                  <a:ext uri="{0D108BD9-81ED-4DB2-BD59-A6C34878D82A}">
                    <a16:rowId xmlns:a16="http://schemas.microsoft.com/office/drawing/2014/main" val="695679108"/>
                  </a:ext>
                </a:extLst>
              </a:tr>
            </a:tbl>
          </a:graphicData>
        </a:graphic>
      </p:graphicFrame>
    </p:spTree>
    <p:extLst>
      <p:ext uri="{BB962C8B-B14F-4D97-AF65-F5344CB8AC3E}">
        <p14:creationId xmlns:p14="http://schemas.microsoft.com/office/powerpoint/2010/main" val="392359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2E054-D7D6-ECB9-F908-9C9ED2741FEC}"/>
              </a:ext>
            </a:extLst>
          </p:cNvPr>
          <p:cNvSpPr>
            <a:spLocks noGrp="1"/>
          </p:cNvSpPr>
          <p:nvPr>
            <p:ph type="title"/>
          </p:nvPr>
        </p:nvSpPr>
        <p:spPr>
          <a:xfrm>
            <a:off x="1173345" y="203216"/>
            <a:ext cx="9897929" cy="719703"/>
          </a:xfrm>
        </p:spPr>
        <p:txBody>
          <a:bodyPr anchor="b">
            <a:normAutofit fontScale="90000"/>
          </a:bodyPr>
          <a:lstStyle/>
          <a:p>
            <a:r>
              <a:rPr lang="en-US" sz="5400"/>
              <a:t>ACA Loss Ratio Experience</a:t>
            </a:r>
          </a:p>
        </p:txBody>
      </p:sp>
      <p:graphicFrame>
        <p:nvGraphicFramePr>
          <p:cNvPr id="4" name="Content Placeholder 12">
            <a:extLst>
              <a:ext uri="{FF2B5EF4-FFF2-40B4-BE49-F238E27FC236}">
                <a16:creationId xmlns:a16="http://schemas.microsoft.com/office/drawing/2014/main" id="{ADFBB53E-5E35-37B6-D2E4-363E384E7177}"/>
              </a:ext>
            </a:extLst>
          </p:cNvPr>
          <p:cNvGraphicFramePr>
            <a:graphicFrameLocks noGrp="1"/>
          </p:cNvGraphicFramePr>
          <p:nvPr>
            <p:ph idx="1"/>
            <p:extLst>
              <p:ext uri="{D42A27DB-BD31-4B8C-83A1-F6EECF244321}">
                <p14:modId xmlns:p14="http://schemas.microsoft.com/office/powerpoint/2010/main" val="2460580141"/>
              </p:ext>
            </p:extLst>
          </p:nvPr>
        </p:nvGraphicFramePr>
        <p:xfrm>
          <a:off x="998806" y="1024227"/>
          <a:ext cx="10394386" cy="39979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CEA0CC-6C10-5076-542B-2DF9529F4B49}"/>
              </a:ext>
            </a:extLst>
          </p:cNvPr>
          <p:cNvSpPr txBox="1"/>
          <p:nvPr/>
        </p:nvSpPr>
        <p:spPr>
          <a:xfrm>
            <a:off x="998806" y="5177271"/>
            <a:ext cx="10226819" cy="1169551"/>
          </a:xfrm>
          <a:prstGeom prst="rect">
            <a:avLst/>
          </a:prstGeom>
          <a:noFill/>
        </p:spPr>
        <p:txBody>
          <a:bodyPr wrap="square" lIns="91440" tIns="45720" rIns="91440" bIns="45720" anchor="t">
            <a:spAutoFit/>
          </a:bodyPr>
          <a:lstStyle/>
          <a:p>
            <a:r>
              <a:rPr lang="en-US" sz="1400"/>
              <a:t>Source:  Historical and projected carrier experience data submitted in the annual carrier ACA rate filings.</a:t>
            </a:r>
          </a:p>
          <a:p>
            <a:endParaRPr lang="en-US" sz="1400"/>
          </a:p>
          <a:p>
            <a:r>
              <a:rPr lang="en-US" sz="1400"/>
              <a:t>Note:  2020 and 2021 data excludes Virginia Premier, 2022 excludes Bright Health.  2023 Individual excludes Aetna Life and Piedmont HMO (7.2% of 3/1/23 members).  2023 Small Group excludes Aetna Health, Aetna Life, Innovation HIC, Innovation </a:t>
            </a:r>
            <a:r>
              <a:rPr lang="en-US" sz="1400" err="1"/>
              <a:t>Hlth</a:t>
            </a:r>
            <a:r>
              <a:rPr lang="en-US" sz="1400"/>
              <a:t> Plan, Piedmont HMO and Piedmont PPO (1.5% of 3/1/2023 members).</a:t>
            </a:r>
            <a:endParaRPr lang="en-US" sz="1400">
              <a:cs typeface="Calibri"/>
            </a:endParaRPr>
          </a:p>
        </p:txBody>
      </p:sp>
      <p:sp>
        <p:nvSpPr>
          <p:cNvPr id="3" name="Slide Number Placeholder 2">
            <a:extLst>
              <a:ext uri="{FF2B5EF4-FFF2-40B4-BE49-F238E27FC236}">
                <a16:creationId xmlns:a16="http://schemas.microsoft.com/office/drawing/2014/main" id="{80854817-22A9-7DAF-95A1-4F4371FFA02C}"/>
              </a:ext>
            </a:extLst>
          </p:cNvPr>
          <p:cNvSpPr>
            <a:spLocks noGrp="1"/>
          </p:cNvSpPr>
          <p:nvPr>
            <p:ph type="sldNum" sz="quarter" idx="12"/>
          </p:nvPr>
        </p:nvSpPr>
        <p:spPr/>
        <p:txBody>
          <a:bodyPr/>
          <a:lstStyle/>
          <a:p>
            <a:fld id="{68BC4EFA-197A-4A57-A808-531956EB4B18}" type="slidenum">
              <a:rPr lang="en-US" smtClean="0"/>
              <a:t>21</a:t>
            </a:fld>
            <a:endParaRPr lang="en-US"/>
          </a:p>
        </p:txBody>
      </p:sp>
    </p:spTree>
    <p:extLst>
      <p:ext uri="{BB962C8B-B14F-4D97-AF65-F5344CB8AC3E}">
        <p14:creationId xmlns:p14="http://schemas.microsoft.com/office/powerpoint/2010/main" val="147827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3D8E837-9C38-45CD-2F21-E594810C1AA0}"/>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Virginia Individual ACA Market Average Rate Change</a:t>
            </a:r>
          </a:p>
        </p:txBody>
      </p:sp>
      <p:sp>
        <p:nvSpPr>
          <p:cNvPr id="4" name="Slide Number Placeholder 3">
            <a:extLst>
              <a:ext uri="{FF2B5EF4-FFF2-40B4-BE49-F238E27FC236}">
                <a16:creationId xmlns:a16="http://schemas.microsoft.com/office/drawing/2014/main" id="{9886EC44-E6D6-0301-29F3-2EEB0F472A9B}"/>
              </a:ext>
            </a:extLst>
          </p:cNvPr>
          <p:cNvSpPr>
            <a:spLocks noGrp="1"/>
          </p:cNvSpPr>
          <p:nvPr>
            <p:ph type="sldNum" sz="quarter" idx="12"/>
          </p:nvPr>
        </p:nvSpPr>
        <p:spPr/>
        <p:txBody>
          <a:bodyPr/>
          <a:lstStyle/>
          <a:p>
            <a:fld id="{68BC4EFA-197A-4A57-A808-531956EB4B18}" type="slidenum">
              <a:rPr lang="en-US" smtClean="0"/>
              <a:t>22</a:t>
            </a:fld>
            <a:endParaRPr lang="en-US"/>
          </a:p>
        </p:txBody>
      </p:sp>
      <p:graphicFrame>
        <p:nvGraphicFramePr>
          <p:cNvPr id="5" name="Content Placeholder 5">
            <a:extLst>
              <a:ext uri="{FF2B5EF4-FFF2-40B4-BE49-F238E27FC236}">
                <a16:creationId xmlns:a16="http://schemas.microsoft.com/office/drawing/2014/main" id="{4ADF2EE4-8770-BB92-E9D9-9C2CE8B07C5D}"/>
              </a:ext>
            </a:extLst>
          </p:cNvPr>
          <p:cNvGraphicFramePr>
            <a:graphicFrameLocks noGrp="1"/>
          </p:cNvGraphicFramePr>
          <p:nvPr>
            <p:ph idx="1"/>
            <p:extLst>
              <p:ext uri="{D42A27DB-BD31-4B8C-83A1-F6EECF244321}">
                <p14:modId xmlns:p14="http://schemas.microsoft.com/office/powerpoint/2010/main" val="3286392383"/>
              </p:ext>
            </p:extLst>
          </p:nvPr>
        </p:nvGraphicFramePr>
        <p:xfrm>
          <a:off x="1266825" y="1715362"/>
          <a:ext cx="9372600" cy="424623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D016019-79D3-FF57-DC3C-B24D668C56CD}"/>
              </a:ext>
            </a:extLst>
          </p:cNvPr>
          <p:cNvSpPr txBox="1"/>
          <p:nvPr/>
        </p:nvSpPr>
        <p:spPr>
          <a:xfrm>
            <a:off x="1169722" y="6118909"/>
            <a:ext cx="9575535" cy="246221"/>
          </a:xfrm>
          <a:prstGeom prst="rect">
            <a:avLst/>
          </a:prstGeom>
          <a:noFill/>
        </p:spPr>
        <p:txBody>
          <a:bodyPr wrap="square" lIns="91440" tIns="45720" rIns="91440" bIns="45720" anchor="t">
            <a:spAutoFit/>
          </a:bodyPr>
          <a:lstStyle/>
          <a:p>
            <a:r>
              <a:rPr lang="en-US" sz="1000"/>
              <a:t>Source:  Average change submitted in annual carrier ACA rate filings </a:t>
            </a:r>
            <a:endParaRPr lang="en-US" sz="1000">
              <a:cs typeface="Calibri"/>
            </a:endParaRPr>
          </a:p>
        </p:txBody>
      </p:sp>
    </p:spTree>
    <p:extLst>
      <p:ext uri="{BB962C8B-B14F-4D97-AF65-F5344CB8AC3E}">
        <p14:creationId xmlns:p14="http://schemas.microsoft.com/office/powerpoint/2010/main" val="172300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0187B-6841-555A-80C8-1F40BD109020}"/>
              </a:ext>
            </a:extLst>
          </p:cNvPr>
          <p:cNvSpPr>
            <a:spLocks noGrp="1"/>
          </p:cNvSpPr>
          <p:nvPr>
            <p:ph type="title"/>
          </p:nvPr>
        </p:nvSpPr>
        <p:spPr>
          <a:xfrm>
            <a:off x="1171074" y="1396686"/>
            <a:ext cx="3240506" cy="4064628"/>
          </a:xfrm>
        </p:spPr>
        <p:txBody>
          <a:bodyPr>
            <a:normAutofit/>
          </a:bodyPr>
          <a:lstStyle/>
          <a:p>
            <a:r>
              <a:rPr lang="en-US">
                <a:solidFill>
                  <a:srgbClr val="FFFFFF"/>
                </a:solidFill>
              </a:rPr>
              <a:t>Key Takeaways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C7A9494-4FC7-55BB-AC5F-F04056ACC6B0}"/>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a:cs typeface="Calibri"/>
              </a:rPr>
              <a:t>Favorable claims experience was the primary driver of the relatively low rate change in the individual market</a:t>
            </a:r>
          </a:p>
          <a:p>
            <a:r>
              <a:rPr lang="en-US">
                <a:cs typeface="Calibri"/>
              </a:rPr>
              <a:t>Pricing trends were fairly consistent with the prior year</a:t>
            </a:r>
          </a:p>
          <a:p>
            <a:r>
              <a:rPr lang="en-US">
                <a:cs typeface="Calibri"/>
              </a:rPr>
              <a:t>Small group market rate change was generally a trend increase</a:t>
            </a:r>
          </a:p>
        </p:txBody>
      </p:sp>
      <p:sp>
        <p:nvSpPr>
          <p:cNvPr id="4" name="Slide Number Placeholder 3">
            <a:extLst>
              <a:ext uri="{FF2B5EF4-FFF2-40B4-BE49-F238E27FC236}">
                <a16:creationId xmlns:a16="http://schemas.microsoft.com/office/drawing/2014/main" id="{D5326CE8-F6A2-D114-DF1B-733E156FDBC7}"/>
              </a:ext>
            </a:extLst>
          </p:cNvPr>
          <p:cNvSpPr>
            <a:spLocks noGrp="1"/>
          </p:cNvSpPr>
          <p:nvPr>
            <p:ph type="sldNum" sz="quarter" idx="12"/>
          </p:nvPr>
        </p:nvSpPr>
        <p:spPr/>
        <p:txBody>
          <a:bodyPr/>
          <a:lstStyle/>
          <a:p>
            <a:fld id="{68BC4EFA-197A-4A57-A808-531956EB4B18}" type="slidenum">
              <a:rPr lang="en-US" smtClean="0"/>
              <a:t>23</a:t>
            </a:fld>
            <a:endParaRPr lang="en-US"/>
          </a:p>
        </p:txBody>
      </p:sp>
    </p:spTree>
    <p:extLst>
      <p:ext uri="{BB962C8B-B14F-4D97-AF65-F5344CB8AC3E}">
        <p14:creationId xmlns:p14="http://schemas.microsoft.com/office/powerpoint/2010/main" val="119713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841D4-0838-B59B-E20D-8FADF578C53D}"/>
              </a:ext>
            </a:extLst>
          </p:cNvPr>
          <p:cNvSpPr>
            <a:spLocks noGrp="1"/>
          </p:cNvSpPr>
          <p:nvPr>
            <p:ph type="title"/>
          </p:nvPr>
        </p:nvSpPr>
        <p:spPr>
          <a:xfrm>
            <a:off x="1075767" y="1188637"/>
            <a:ext cx="2988234" cy="4480726"/>
          </a:xfrm>
        </p:spPr>
        <p:txBody>
          <a:bodyPr>
            <a:normAutofit/>
          </a:bodyPr>
          <a:lstStyle/>
          <a:p>
            <a:pPr algn="r"/>
            <a:r>
              <a:rPr lang="en-US" sz="4600"/>
              <a:t>Presenting Companies</a:t>
            </a:r>
          </a:p>
        </p:txBody>
      </p:sp>
      <p:cxnSp>
        <p:nvCxnSpPr>
          <p:cNvPr id="33" name="Straight Connector 3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5F573F8B-6D3A-F9F3-5AAD-607457B74141}"/>
              </a:ext>
            </a:extLst>
          </p:cNvPr>
          <p:cNvSpPr>
            <a:spLocks noGrp="1"/>
          </p:cNvSpPr>
          <p:nvPr>
            <p:ph idx="1"/>
          </p:nvPr>
        </p:nvSpPr>
        <p:spPr>
          <a:xfrm>
            <a:off x="5255260" y="1648870"/>
            <a:ext cx="4702848" cy="3560260"/>
          </a:xfrm>
        </p:spPr>
        <p:txBody>
          <a:bodyPr anchor="ctr">
            <a:normAutofit/>
          </a:bodyPr>
          <a:lstStyle/>
          <a:p>
            <a:r>
              <a:rPr lang="en-US" sz="2400" b="1">
                <a:cs typeface="Calibri"/>
              </a:rPr>
              <a:t>Individual Market</a:t>
            </a:r>
          </a:p>
          <a:p>
            <a:pPr lvl="1"/>
            <a:r>
              <a:rPr lang="en-US" sz="2000" b="1">
                <a:cs typeface="Calibri"/>
              </a:rPr>
              <a:t>Cigna</a:t>
            </a:r>
          </a:p>
          <a:p>
            <a:pPr lvl="1"/>
            <a:r>
              <a:rPr lang="en-US" sz="2000" b="1">
                <a:cs typeface="Calibri"/>
              </a:rPr>
              <a:t>HealthKeepers</a:t>
            </a:r>
          </a:p>
          <a:p>
            <a:pPr lvl="1"/>
            <a:endParaRPr lang="en-US" sz="2000" b="1">
              <a:cs typeface="Calibri"/>
            </a:endParaRPr>
          </a:p>
          <a:p>
            <a:r>
              <a:rPr lang="en-US" sz="2400" b="1">
                <a:cs typeface="Calibri"/>
              </a:rPr>
              <a:t>Small Group Market</a:t>
            </a:r>
          </a:p>
          <a:p>
            <a:pPr lvl="1"/>
            <a:r>
              <a:rPr lang="en-US" sz="2000" b="1">
                <a:cs typeface="Calibri"/>
              </a:rPr>
              <a:t>CareFirst</a:t>
            </a:r>
          </a:p>
          <a:p>
            <a:pPr lvl="1"/>
            <a:r>
              <a:rPr lang="en-US" sz="2000" b="1">
                <a:cs typeface="Calibri"/>
              </a:rPr>
              <a:t>UnitedHealthcare</a:t>
            </a:r>
          </a:p>
        </p:txBody>
      </p:sp>
      <p:sp>
        <p:nvSpPr>
          <p:cNvPr id="3" name="Slide Number Placeholder 2">
            <a:extLst>
              <a:ext uri="{FF2B5EF4-FFF2-40B4-BE49-F238E27FC236}">
                <a16:creationId xmlns:a16="http://schemas.microsoft.com/office/drawing/2014/main" id="{6EF59564-3E6D-ACDD-4AE9-CC3BD25E3743}"/>
              </a:ext>
            </a:extLst>
          </p:cNvPr>
          <p:cNvSpPr>
            <a:spLocks noGrp="1"/>
          </p:cNvSpPr>
          <p:nvPr>
            <p:ph type="sldNum" sz="quarter" idx="12"/>
          </p:nvPr>
        </p:nvSpPr>
        <p:spPr/>
        <p:txBody>
          <a:bodyPr/>
          <a:lstStyle/>
          <a:p>
            <a:fld id="{68BC4EFA-197A-4A57-A808-531956EB4B18}" type="slidenum">
              <a:rPr lang="en-US" smtClean="0"/>
              <a:t>24</a:t>
            </a:fld>
            <a:endParaRPr lang="en-US"/>
          </a:p>
        </p:txBody>
      </p:sp>
    </p:spTree>
    <p:extLst>
      <p:ext uri="{BB962C8B-B14F-4D97-AF65-F5344CB8AC3E}">
        <p14:creationId xmlns:p14="http://schemas.microsoft.com/office/powerpoint/2010/main" val="39754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E439-9B92-06A6-4BC7-2B8ECD22E778}"/>
              </a:ext>
            </a:extLst>
          </p:cNvPr>
          <p:cNvSpPr>
            <a:spLocks noGrp="1"/>
          </p:cNvSpPr>
          <p:nvPr>
            <p:ph type="title"/>
          </p:nvPr>
        </p:nvSpPr>
        <p:spPr>
          <a:xfrm>
            <a:off x="222882" y="586855"/>
            <a:ext cx="3678886" cy="3387497"/>
          </a:xfrm>
        </p:spPr>
        <p:txBody>
          <a:bodyPr anchor="b">
            <a:normAutofit/>
          </a:bodyPr>
          <a:lstStyle/>
          <a:p>
            <a:r>
              <a:rPr lang="en-US" sz="4000">
                <a:solidFill>
                  <a:srgbClr val="FFFFFF"/>
                </a:solidFill>
                <a:cs typeface="Calibri Light"/>
              </a:rPr>
              <a:t>CIGNA Health and Life Insurance Company</a:t>
            </a:r>
            <a:br>
              <a:rPr lang="en-US" sz="4000">
                <a:solidFill>
                  <a:srgbClr val="FFFFFF"/>
                </a:solidFill>
                <a:cs typeface="Calibri Light"/>
              </a:rPr>
            </a:br>
            <a:r>
              <a:rPr lang="en-US" sz="2400">
                <a:solidFill>
                  <a:srgbClr val="FFFFFF"/>
                </a:solidFill>
                <a:cs typeface="Calibri Light"/>
              </a:rPr>
              <a:t>Individual</a:t>
            </a:r>
            <a:endParaRPr lang="en-US" sz="4000">
              <a:cs typeface="Calibri Light"/>
            </a:endParaRPr>
          </a:p>
        </p:txBody>
      </p:sp>
      <p:sp>
        <p:nvSpPr>
          <p:cNvPr id="4" name="Slide Number Placeholder 3">
            <a:extLst>
              <a:ext uri="{FF2B5EF4-FFF2-40B4-BE49-F238E27FC236}">
                <a16:creationId xmlns:a16="http://schemas.microsoft.com/office/drawing/2014/main" id="{83B61470-3A7C-F790-7418-97FA268D64A2}"/>
              </a:ext>
            </a:extLst>
          </p:cNvPr>
          <p:cNvSpPr>
            <a:spLocks noGrp="1"/>
          </p:cNvSpPr>
          <p:nvPr>
            <p:ph type="sldNum" sz="quarter" idx="12"/>
          </p:nvPr>
        </p:nvSpPr>
        <p:spPr>
          <a:xfrm>
            <a:off x="11704320" y="6455664"/>
            <a:ext cx="448056" cy="365125"/>
          </a:xfrm>
        </p:spPr>
        <p:txBody>
          <a:bodyPr>
            <a:normAutofit/>
          </a:bodyPr>
          <a:lstStyle/>
          <a:p>
            <a:pPr>
              <a:spcAft>
                <a:spcPts val="600"/>
              </a:spcAft>
            </a:pPr>
            <a:fld id="{68BC4EFA-197A-4A57-A808-531956EB4B18}"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D2B651FA-53C5-1305-B48C-B6A2E4679EBF}"/>
              </a:ext>
            </a:extLst>
          </p:cNvPr>
          <p:cNvPicPr>
            <a:picLocks noChangeAspect="1"/>
          </p:cNvPicPr>
          <p:nvPr/>
        </p:nvPicPr>
        <p:blipFill>
          <a:blip r:embed="rId2"/>
          <a:stretch>
            <a:fillRect/>
          </a:stretch>
        </p:blipFill>
        <p:spPr>
          <a:xfrm>
            <a:off x="4211943" y="194689"/>
            <a:ext cx="7590387" cy="6474360"/>
          </a:xfrm>
          <a:prstGeom prst="rect">
            <a:avLst/>
          </a:prstGeom>
        </p:spPr>
      </p:pic>
    </p:spTree>
    <p:extLst>
      <p:ext uri="{BB962C8B-B14F-4D97-AF65-F5344CB8AC3E}">
        <p14:creationId xmlns:p14="http://schemas.microsoft.com/office/powerpoint/2010/main" val="36921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E439-9B92-06A6-4BC7-2B8ECD22E778}"/>
              </a:ext>
            </a:extLst>
          </p:cNvPr>
          <p:cNvSpPr>
            <a:spLocks noGrp="1"/>
          </p:cNvSpPr>
          <p:nvPr>
            <p:ph type="title"/>
          </p:nvPr>
        </p:nvSpPr>
        <p:spPr>
          <a:xfrm>
            <a:off x="265439" y="629987"/>
            <a:ext cx="3402649" cy="3344365"/>
          </a:xfrm>
        </p:spPr>
        <p:txBody>
          <a:bodyPr anchor="b">
            <a:normAutofit/>
          </a:bodyPr>
          <a:lstStyle/>
          <a:p>
            <a:r>
              <a:rPr lang="en-US" sz="4000">
                <a:solidFill>
                  <a:srgbClr val="FFFFFF"/>
                </a:solidFill>
                <a:cs typeface="Calibri Light"/>
              </a:rPr>
              <a:t>HealthKeepers, Inc.</a:t>
            </a:r>
            <a:br>
              <a:rPr lang="en-US" sz="4000">
                <a:solidFill>
                  <a:srgbClr val="FFFFFF"/>
                </a:solidFill>
                <a:cs typeface="Calibri Light"/>
              </a:rPr>
            </a:br>
            <a:r>
              <a:rPr lang="en-US" sz="2400">
                <a:solidFill>
                  <a:srgbClr val="FFFFFF"/>
                </a:solidFill>
                <a:cs typeface="Calibri Light"/>
              </a:rPr>
              <a:t>Individual</a:t>
            </a:r>
            <a:endParaRPr lang="en-US" sz="4000">
              <a:solidFill>
                <a:srgbClr val="FFFFFF"/>
              </a:solidFill>
              <a:cs typeface="Calibri Light"/>
            </a:endParaRPr>
          </a:p>
        </p:txBody>
      </p:sp>
      <p:sp>
        <p:nvSpPr>
          <p:cNvPr id="4" name="Slide Number Placeholder 3">
            <a:extLst>
              <a:ext uri="{FF2B5EF4-FFF2-40B4-BE49-F238E27FC236}">
                <a16:creationId xmlns:a16="http://schemas.microsoft.com/office/drawing/2014/main" id="{1A6F5AE1-7537-174A-4DF0-49003FB7485F}"/>
              </a:ext>
            </a:extLst>
          </p:cNvPr>
          <p:cNvSpPr>
            <a:spLocks noGrp="1"/>
          </p:cNvSpPr>
          <p:nvPr>
            <p:ph type="sldNum" sz="quarter" idx="12"/>
          </p:nvPr>
        </p:nvSpPr>
        <p:spPr>
          <a:xfrm>
            <a:off x="9433560" y="6478270"/>
            <a:ext cx="2743200" cy="365125"/>
          </a:xfrm>
        </p:spPr>
        <p:txBody>
          <a:bodyPr/>
          <a:lstStyle/>
          <a:p>
            <a:fld id="{68BC4EFA-197A-4A57-A808-531956EB4B18}" type="slidenum">
              <a:rPr lang="en-US" smtClean="0"/>
              <a:t>26</a:t>
            </a:fld>
            <a:endParaRPr lang="en-US"/>
          </a:p>
        </p:txBody>
      </p:sp>
      <p:pic>
        <p:nvPicPr>
          <p:cNvPr id="11" name="Picture 10">
            <a:extLst>
              <a:ext uri="{FF2B5EF4-FFF2-40B4-BE49-F238E27FC236}">
                <a16:creationId xmlns:a16="http://schemas.microsoft.com/office/drawing/2014/main" id="{781CC334-09E0-393D-DBB5-909F8287522E}"/>
              </a:ext>
            </a:extLst>
          </p:cNvPr>
          <p:cNvPicPr>
            <a:picLocks noChangeAspect="1"/>
          </p:cNvPicPr>
          <p:nvPr/>
        </p:nvPicPr>
        <p:blipFill>
          <a:blip r:embed="rId2"/>
          <a:stretch>
            <a:fillRect/>
          </a:stretch>
        </p:blipFill>
        <p:spPr>
          <a:xfrm>
            <a:off x="4224361" y="98750"/>
            <a:ext cx="7670985" cy="6634480"/>
          </a:xfrm>
          <a:prstGeom prst="rect">
            <a:avLst/>
          </a:prstGeom>
        </p:spPr>
      </p:pic>
    </p:spTree>
    <p:extLst>
      <p:ext uri="{BB962C8B-B14F-4D97-AF65-F5344CB8AC3E}">
        <p14:creationId xmlns:p14="http://schemas.microsoft.com/office/powerpoint/2010/main" val="255140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E439-9B92-06A6-4BC7-2B8ECD22E778}"/>
              </a:ext>
            </a:extLst>
          </p:cNvPr>
          <p:cNvSpPr>
            <a:spLocks noGrp="1"/>
          </p:cNvSpPr>
          <p:nvPr>
            <p:ph type="title"/>
          </p:nvPr>
        </p:nvSpPr>
        <p:spPr>
          <a:xfrm>
            <a:off x="308572" y="644364"/>
            <a:ext cx="3589553" cy="3329988"/>
          </a:xfrm>
        </p:spPr>
        <p:txBody>
          <a:bodyPr anchor="b">
            <a:normAutofit/>
          </a:bodyPr>
          <a:lstStyle/>
          <a:p>
            <a:r>
              <a:rPr lang="en-US" sz="4000">
                <a:solidFill>
                  <a:srgbClr val="FFFFFF"/>
                </a:solidFill>
              </a:rPr>
              <a:t>CareFirst BlueChoice, Inc.</a:t>
            </a:r>
            <a:br>
              <a:rPr lang="en-US" sz="4000">
                <a:solidFill>
                  <a:srgbClr val="FFFFFF"/>
                </a:solidFill>
              </a:rPr>
            </a:br>
            <a:r>
              <a:rPr lang="en-US" sz="2400">
                <a:solidFill>
                  <a:srgbClr val="FFFFFF"/>
                </a:solidFill>
                <a:cs typeface="Calibri Light"/>
              </a:rPr>
              <a:t>Small Group</a:t>
            </a:r>
          </a:p>
        </p:txBody>
      </p:sp>
      <p:sp>
        <p:nvSpPr>
          <p:cNvPr id="4" name="Slide Number Placeholder 3">
            <a:extLst>
              <a:ext uri="{FF2B5EF4-FFF2-40B4-BE49-F238E27FC236}">
                <a16:creationId xmlns:a16="http://schemas.microsoft.com/office/drawing/2014/main" id="{CC093D68-CF37-ECB6-B1D8-0A78F534607A}"/>
              </a:ext>
            </a:extLst>
          </p:cNvPr>
          <p:cNvSpPr>
            <a:spLocks noGrp="1"/>
          </p:cNvSpPr>
          <p:nvPr>
            <p:ph type="sldNum" sz="quarter" idx="12"/>
          </p:nvPr>
        </p:nvSpPr>
        <p:spPr>
          <a:xfrm>
            <a:off x="9453880" y="6478270"/>
            <a:ext cx="2743200" cy="365125"/>
          </a:xfrm>
        </p:spPr>
        <p:txBody>
          <a:bodyPr/>
          <a:lstStyle/>
          <a:p>
            <a:fld id="{68BC4EFA-197A-4A57-A808-531956EB4B18}" type="slidenum">
              <a:rPr lang="en-US" smtClean="0"/>
              <a:t>27</a:t>
            </a:fld>
            <a:endParaRPr lang="en-US"/>
          </a:p>
        </p:txBody>
      </p:sp>
      <p:pic>
        <p:nvPicPr>
          <p:cNvPr id="5" name="Picture 4">
            <a:extLst>
              <a:ext uri="{FF2B5EF4-FFF2-40B4-BE49-F238E27FC236}">
                <a16:creationId xmlns:a16="http://schemas.microsoft.com/office/drawing/2014/main" id="{1234DAA0-7610-94AA-9B4E-AAF9E98A216C}"/>
              </a:ext>
            </a:extLst>
          </p:cNvPr>
          <p:cNvPicPr>
            <a:picLocks noChangeAspect="1"/>
          </p:cNvPicPr>
          <p:nvPr/>
        </p:nvPicPr>
        <p:blipFill>
          <a:blip r:embed="rId2"/>
          <a:stretch>
            <a:fillRect/>
          </a:stretch>
        </p:blipFill>
        <p:spPr>
          <a:xfrm>
            <a:off x="4201886" y="121920"/>
            <a:ext cx="7709989" cy="6614160"/>
          </a:xfrm>
          <a:prstGeom prst="rect">
            <a:avLst/>
          </a:prstGeom>
        </p:spPr>
      </p:pic>
    </p:spTree>
    <p:extLst>
      <p:ext uri="{BB962C8B-B14F-4D97-AF65-F5344CB8AC3E}">
        <p14:creationId xmlns:p14="http://schemas.microsoft.com/office/powerpoint/2010/main" val="45091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E439-9B92-06A6-4BC7-2B8ECD22E778}"/>
              </a:ext>
            </a:extLst>
          </p:cNvPr>
          <p:cNvSpPr>
            <a:spLocks noGrp="1"/>
          </p:cNvSpPr>
          <p:nvPr>
            <p:ph type="title"/>
          </p:nvPr>
        </p:nvSpPr>
        <p:spPr>
          <a:xfrm>
            <a:off x="6647" y="644364"/>
            <a:ext cx="3891478" cy="3329988"/>
          </a:xfrm>
        </p:spPr>
        <p:txBody>
          <a:bodyPr anchor="b">
            <a:normAutofit/>
          </a:bodyPr>
          <a:lstStyle/>
          <a:p>
            <a:r>
              <a:rPr lang="en-US" sz="4000" dirty="0">
                <a:solidFill>
                  <a:srgbClr val="FFFFFF"/>
                </a:solidFill>
                <a:cs typeface="Calibri Light"/>
              </a:rPr>
              <a:t>UnitedHealthcare Insurance Company</a:t>
            </a:r>
            <a:br>
              <a:rPr lang="en-US" sz="4000" dirty="0">
                <a:solidFill>
                  <a:srgbClr val="FFFFFF"/>
                </a:solidFill>
                <a:cs typeface="Calibri Light"/>
              </a:rPr>
            </a:br>
            <a:r>
              <a:rPr lang="en-US" sz="2400" dirty="0">
                <a:solidFill>
                  <a:srgbClr val="FFFFFF"/>
                </a:solidFill>
                <a:cs typeface="Calibri Light"/>
              </a:rPr>
              <a:t>Small Group</a:t>
            </a:r>
          </a:p>
        </p:txBody>
      </p:sp>
      <p:sp>
        <p:nvSpPr>
          <p:cNvPr id="4" name="Slide Number Placeholder 3">
            <a:extLst>
              <a:ext uri="{FF2B5EF4-FFF2-40B4-BE49-F238E27FC236}">
                <a16:creationId xmlns:a16="http://schemas.microsoft.com/office/drawing/2014/main" id="{6FFA77D4-ED3B-57E3-92E9-468C5900B9ED}"/>
              </a:ext>
            </a:extLst>
          </p:cNvPr>
          <p:cNvSpPr>
            <a:spLocks noGrp="1"/>
          </p:cNvSpPr>
          <p:nvPr>
            <p:ph type="sldNum" sz="quarter" idx="12"/>
          </p:nvPr>
        </p:nvSpPr>
        <p:spPr>
          <a:xfrm>
            <a:off x="9453880" y="6478270"/>
            <a:ext cx="2743200" cy="365125"/>
          </a:xfrm>
        </p:spPr>
        <p:txBody>
          <a:bodyPr/>
          <a:lstStyle/>
          <a:p>
            <a:fld id="{68BC4EFA-197A-4A57-A808-531956EB4B18}" type="slidenum">
              <a:rPr lang="en-US" smtClean="0"/>
              <a:t>28</a:t>
            </a:fld>
            <a:endParaRPr lang="en-US"/>
          </a:p>
        </p:txBody>
      </p:sp>
      <p:pic>
        <p:nvPicPr>
          <p:cNvPr id="5" name="Picture 4">
            <a:extLst>
              <a:ext uri="{FF2B5EF4-FFF2-40B4-BE49-F238E27FC236}">
                <a16:creationId xmlns:a16="http://schemas.microsoft.com/office/drawing/2014/main" id="{B3E30850-80A4-59A5-6FE3-E7C57F81FB3F}"/>
              </a:ext>
            </a:extLst>
          </p:cNvPr>
          <p:cNvPicPr>
            <a:picLocks noChangeAspect="1"/>
          </p:cNvPicPr>
          <p:nvPr/>
        </p:nvPicPr>
        <p:blipFill>
          <a:blip r:embed="rId2"/>
          <a:stretch>
            <a:fillRect/>
          </a:stretch>
        </p:blipFill>
        <p:spPr>
          <a:xfrm>
            <a:off x="4148152" y="132080"/>
            <a:ext cx="7766656" cy="6614160"/>
          </a:xfrm>
          <a:prstGeom prst="rect">
            <a:avLst/>
          </a:prstGeom>
        </p:spPr>
      </p:pic>
    </p:spTree>
    <p:extLst>
      <p:ext uri="{BB962C8B-B14F-4D97-AF65-F5344CB8AC3E}">
        <p14:creationId xmlns:p14="http://schemas.microsoft.com/office/powerpoint/2010/main" val="254725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E439-9B92-06A6-4BC7-2B8ECD22E778}"/>
              </a:ext>
            </a:extLst>
          </p:cNvPr>
          <p:cNvSpPr>
            <a:spLocks noGrp="1"/>
          </p:cNvSpPr>
          <p:nvPr>
            <p:ph type="title"/>
          </p:nvPr>
        </p:nvSpPr>
        <p:spPr>
          <a:xfrm>
            <a:off x="6647" y="644364"/>
            <a:ext cx="3891478" cy="3329988"/>
          </a:xfrm>
        </p:spPr>
        <p:txBody>
          <a:bodyPr anchor="b">
            <a:normAutofit/>
          </a:bodyPr>
          <a:lstStyle/>
          <a:p>
            <a:r>
              <a:rPr lang="en-US" sz="4000" dirty="0">
                <a:solidFill>
                  <a:srgbClr val="FFFFFF"/>
                </a:solidFill>
                <a:cs typeface="Calibri Light"/>
              </a:rPr>
              <a:t>Aetna Health Inc.</a:t>
            </a:r>
            <a:br>
              <a:rPr lang="en-US" sz="4000" dirty="0">
                <a:solidFill>
                  <a:srgbClr val="FFFFFF"/>
                </a:solidFill>
                <a:cs typeface="Calibri Light"/>
              </a:rPr>
            </a:br>
            <a:r>
              <a:rPr lang="en-US" sz="2400" dirty="0">
                <a:solidFill>
                  <a:srgbClr val="FFFFFF"/>
                </a:solidFill>
                <a:cs typeface="Calibri Light"/>
              </a:rPr>
              <a:t>Individual</a:t>
            </a:r>
          </a:p>
        </p:txBody>
      </p:sp>
      <p:sp>
        <p:nvSpPr>
          <p:cNvPr id="4" name="Slide Number Placeholder 3">
            <a:extLst>
              <a:ext uri="{FF2B5EF4-FFF2-40B4-BE49-F238E27FC236}">
                <a16:creationId xmlns:a16="http://schemas.microsoft.com/office/drawing/2014/main" id="{6FFA77D4-ED3B-57E3-92E9-468C5900B9ED}"/>
              </a:ext>
            </a:extLst>
          </p:cNvPr>
          <p:cNvSpPr>
            <a:spLocks noGrp="1"/>
          </p:cNvSpPr>
          <p:nvPr>
            <p:ph type="sldNum" sz="quarter" idx="12"/>
          </p:nvPr>
        </p:nvSpPr>
        <p:spPr>
          <a:xfrm>
            <a:off x="9453880" y="6478270"/>
            <a:ext cx="2743200" cy="365125"/>
          </a:xfrm>
        </p:spPr>
        <p:txBody>
          <a:bodyPr/>
          <a:lstStyle/>
          <a:p>
            <a:fld id="{68BC4EFA-197A-4A57-A808-531956EB4B18}" type="slidenum">
              <a:rPr lang="en-US" smtClean="0"/>
              <a:t>29</a:t>
            </a:fld>
            <a:endParaRPr lang="en-US"/>
          </a:p>
        </p:txBody>
      </p:sp>
      <p:pic>
        <p:nvPicPr>
          <p:cNvPr id="3" name="Content Placeholder 6">
            <a:extLst>
              <a:ext uri="{FF2B5EF4-FFF2-40B4-BE49-F238E27FC236}">
                <a16:creationId xmlns:a16="http://schemas.microsoft.com/office/drawing/2014/main" id="{A385E1BC-F4EE-83C9-4BDC-0D67D8BFF7CA}"/>
              </a:ext>
            </a:extLst>
          </p:cNvPr>
          <p:cNvPicPr>
            <a:picLocks noGrp="1" noChangeAspect="1"/>
          </p:cNvPicPr>
          <p:nvPr>
            <p:ph idx="1"/>
          </p:nvPr>
        </p:nvPicPr>
        <p:blipFill>
          <a:blip r:embed="rId2"/>
          <a:stretch>
            <a:fillRect/>
          </a:stretch>
        </p:blipFill>
        <p:spPr>
          <a:xfrm>
            <a:off x="4329405" y="87945"/>
            <a:ext cx="7438846" cy="6564781"/>
          </a:xfrm>
          <a:prstGeom prst="rect">
            <a:avLst/>
          </a:prstGeom>
        </p:spPr>
      </p:pic>
    </p:spTree>
    <p:extLst>
      <p:ext uri="{BB962C8B-B14F-4D97-AF65-F5344CB8AC3E}">
        <p14:creationId xmlns:p14="http://schemas.microsoft.com/office/powerpoint/2010/main" val="67210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Arc 4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CB2E0A-CB87-5C34-59D6-B6049A09AA93}"/>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lgn="ctr"/>
            <a:r>
              <a:rPr lang="en-US">
                <a:cs typeface="Calibri Light"/>
              </a:rPr>
              <a:t>BOI Rate Regulation</a:t>
            </a:r>
            <a:endParaRPr lang="en-US"/>
          </a:p>
        </p:txBody>
      </p:sp>
      <p:sp>
        <p:nvSpPr>
          <p:cNvPr id="48" name="Freeform: Shape 4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882F78-A519-29D7-132B-4D1F4036C9E5}"/>
              </a:ext>
            </a:extLst>
          </p:cNvPr>
          <p:cNvSpPr>
            <a:spLocks noGrp="1"/>
          </p:cNvSpPr>
          <p:nvPr>
            <p:ph sz="half" idx="1"/>
          </p:nvPr>
        </p:nvSpPr>
        <p:spPr>
          <a:xfrm>
            <a:off x="5894962" y="1984443"/>
            <a:ext cx="5458838" cy="4192520"/>
          </a:xfrm>
        </p:spPr>
        <p:txBody>
          <a:bodyPr vert="horz" lIns="91440" tIns="45720" rIns="91440" bIns="45720" rtlCol="0" anchor="t">
            <a:normAutofit/>
          </a:bodyPr>
          <a:lstStyle/>
          <a:p>
            <a:r>
              <a:rPr lang="en-US"/>
              <a:t>The Bureau of Insurance regulates fully-insured health insurance plans issued in Virginia, representing about 20% of Virginia's population.</a:t>
            </a:r>
            <a:endParaRPr lang="en-US">
              <a:cs typeface="Calibri"/>
            </a:endParaRPr>
          </a:p>
          <a:p>
            <a:r>
              <a:rPr lang="en-US">
                <a:cs typeface="Calibri"/>
              </a:rPr>
              <a:t>The BOI's review discussed in these presentations relate to the Individual and Small Group markets.</a:t>
            </a:r>
          </a:p>
          <a:p>
            <a:endParaRPr lang="en-US"/>
          </a:p>
          <a:p>
            <a:endParaRPr lang="en-US">
              <a:cs typeface="Calibri" panose="020F0502020204030204"/>
            </a:endParaRPr>
          </a:p>
        </p:txBody>
      </p:sp>
      <p:sp>
        <p:nvSpPr>
          <p:cNvPr id="4" name="Slide Number Placeholder 3">
            <a:extLst>
              <a:ext uri="{FF2B5EF4-FFF2-40B4-BE49-F238E27FC236}">
                <a16:creationId xmlns:a16="http://schemas.microsoft.com/office/drawing/2014/main" id="{0F028E1A-51CB-1246-4BF0-A4B2B970921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8BC4EFA-197A-4A57-A808-531956EB4B18}" type="slidenum">
              <a:rPr lang="en-US"/>
              <a:pPr>
                <a:spcAft>
                  <a:spcPts val="600"/>
                </a:spcAft>
                <a:defRPr/>
              </a:pPr>
              <a:t>3</a:t>
            </a:fld>
            <a:endParaRPr lang="en-US"/>
          </a:p>
        </p:txBody>
      </p:sp>
      <p:sp>
        <p:nvSpPr>
          <p:cNvPr id="5" name="TextBox 4">
            <a:extLst>
              <a:ext uri="{FF2B5EF4-FFF2-40B4-BE49-F238E27FC236}">
                <a16:creationId xmlns:a16="http://schemas.microsoft.com/office/drawing/2014/main" id="{24ED58D8-B784-4447-9E8D-5CCEA2161752}"/>
              </a:ext>
            </a:extLst>
          </p:cNvPr>
          <p:cNvSpPr txBox="1"/>
          <p:nvPr/>
        </p:nvSpPr>
        <p:spPr>
          <a:xfrm>
            <a:off x="1221352" y="6173060"/>
            <a:ext cx="466757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*Source – NAIC Reports and US Census Bureau</a:t>
            </a:r>
          </a:p>
        </p:txBody>
      </p:sp>
      <p:pic>
        <p:nvPicPr>
          <p:cNvPr id="8" name="Content Placeholder 7">
            <a:extLst>
              <a:ext uri="{FF2B5EF4-FFF2-40B4-BE49-F238E27FC236}">
                <a16:creationId xmlns:a16="http://schemas.microsoft.com/office/drawing/2014/main" id="{9EAA47EE-6E9A-4708-4F27-A5D7E1C86CEA}"/>
              </a:ext>
            </a:extLst>
          </p:cNvPr>
          <p:cNvPicPr>
            <a:picLocks noGrp="1" noChangeAspect="1"/>
          </p:cNvPicPr>
          <p:nvPr>
            <p:ph sz="half" idx="2"/>
          </p:nvPr>
        </p:nvPicPr>
        <p:blipFill>
          <a:blip r:embed="rId3"/>
          <a:stretch>
            <a:fillRect/>
          </a:stretch>
        </p:blipFill>
        <p:spPr>
          <a:xfrm>
            <a:off x="457200" y="1576305"/>
            <a:ext cx="5181600" cy="3122778"/>
          </a:xfrm>
        </p:spPr>
      </p:pic>
    </p:spTree>
    <p:extLst>
      <p:ext uri="{BB962C8B-B14F-4D97-AF65-F5344CB8AC3E}">
        <p14:creationId xmlns:p14="http://schemas.microsoft.com/office/powerpoint/2010/main" val="4265886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1E439-9B92-06A6-4BC7-2B8ECD22E778}"/>
              </a:ext>
            </a:extLst>
          </p:cNvPr>
          <p:cNvSpPr>
            <a:spLocks noGrp="1"/>
          </p:cNvSpPr>
          <p:nvPr>
            <p:ph type="title"/>
          </p:nvPr>
        </p:nvSpPr>
        <p:spPr>
          <a:xfrm>
            <a:off x="6647" y="644364"/>
            <a:ext cx="3891478" cy="3329988"/>
          </a:xfrm>
        </p:spPr>
        <p:txBody>
          <a:bodyPr anchor="b">
            <a:normAutofit/>
          </a:bodyPr>
          <a:lstStyle/>
          <a:p>
            <a:r>
              <a:rPr lang="en-US" sz="4000" dirty="0">
                <a:solidFill>
                  <a:srgbClr val="FFFFFF"/>
                </a:solidFill>
              </a:rPr>
              <a:t>Anthem Health Plans of Virginia, Inc.</a:t>
            </a:r>
            <a:br>
              <a:rPr lang="en-US" sz="4000" dirty="0">
                <a:solidFill>
                  <a:srgbClr val="FFFFFF"/>
                </a:solidFill>
              </a:rPr>
            </a:br>
            <a:r>
              <a:rPr lang="en-US" sz="2400" dirty="0">
                <a:solidFill>
                  <a:srgbClr val="FFFFFF"/>
                </a:solidFill>
              </a:rPr>
              <a:t>Individual</a:t>
            </a:r>
            <a:endParaRPr lang="en-US" sz="2400" dirty="0">
              <a:solidFill>
                <a:srgbClr val="FFFFFF"/>
              </a:solidFill>
              <a:cs typeface="Calibri Light"/>
            </a:endParaRPr>
          </a:p>
        </p:txBody>
      </p:sp>
      <p:sp>
        <p:nvSpPr>
          <p:cNvPr id="4" name="Slide Number Placeholder 3">
            <a:extLst>
              <a:ext uri="{FF2B5EF4-FFF2-40B4-BE49-F238E27FC236}">
                <a16:creationId xmlns:a16="http://schemas.microsoft.com/office/drawing/2014/main" id="{6FFA77D4-ED3B-57E3-92E9-468C5900B9ED}"/>
              </a:ext>
            </a:extLst>
          </p:cNvPr>
          <p:cNvSpPr>
            <a:spLocks noGrp="1"/>
          </p:cNvSpPr>
          <p:nvPr>
            <p:ph type="sldNum" sz="quarter" idx="12"/>
          </p:nvPr>
        </p:nvSpPr>
        <p:spPr>
          <a:xfrm>
            <a:off x="9453880" y="6478270"/>
            <a:ext cx="2743200" cy="365125"/>
          </a:xfrm>
        </p:spPr>
        <p:txBody>
          <a:bodyPr/>
          <a:lstStyle/>
          <a:p>
            <a:fld id="{68BC4EFA-197A-4A57-A808-531956EB4B18}" type="slidenum">
              <a:rPr lang="en-US" smtClean="0"/>
              <a:t>30</a:t>
            </a:fld>
            <a:endParaRPr lang="en-US"/>
          </a:p>
        </p:txBody>
      </p:sp>
      <p:pic>
        <p:nvPicPr>
          <p:cNvPr id="7" name="Content Placeholder 6">
            <a:extLst>
              <a:ext uri="{FF2B5EF4-FFF2-40B4-BE49-F238E27FC236}">
                <a16:creationId xmlns:a16="http://schemas.microsoft.com/office/drawing/2014/main" id="{1F55F975-DB15-820B-2025-160BCBA0D162}"/>
              </a:ext>
            </a:extLst>
          </p:cNvPr>
          <p:cNvPicPr>
            <a:picLocks noGrp="1" noChangeAspect="1"/>
          </p:cNvPicPr>
          <p:nvPr>
            <p:ph idx="1"/>
          </p:nvPr>
        </p:nvPicPr>
        <p:blipFill>
          <a:blip r:embed="rId2"/>
          <a:stretch>
            <a:fillRect/>
          </a:stretch>
        </p:blipFill>
        <p:spPr>
          <a:xfrm>
            <a:off x="4273421" y="146943"/>
            <a:ext cx="7175240" cy="6455824"/>
          </a:xfrm>
          <a:prstGeom prst="rect">
            <a:avLst/>
          </a:prstGeom>
        </p:spPr>
      </p:pic>
    </p:spTree>
    <p:extLst>
      <p:ext uri="{BB962C8B-B14F-4D97-AF65-F5344CB8AC3E}">
        <p14:creationId xmlns:p14="http://schemas.microsoft.com/office/powerpoint/2010/main" val="2671755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492084" y="1479943"/>
            <a:ext cx="3052293" cy="3531403"/>
          </a:xfrm>
        </p:spPr>
        <p:txBody>
          <a:bodyPr vert="horz" lIns="91440" tIns="45720" rIns="91440" bIns="45720" rtlCol="0" anchor="t">
            <a:normAutofit/>
          </a:bodyPr>
          <a:lstStyle/>
          <a:p>
            <a:r>
              <a:rPr lang="en-US" sz="4000" dirty="0">
                <a:solidFill>
                  <a:srgbClr val="FFFFFF"/>
                </a:solidFill>
              </a:rPr>
              <a:t>Anthem Health Plans of Virginia, Inc.</a:t>
            </a:r>
            <a:br>
              <a:rPr lang="en-US" sz="4000" dirty="0">
                <a:solidFill>
                  <a:srgbClr val="FFFFFF"/>
                </a:solidFill>
              </a:rPr>
            </a:br>
            <a:r>
              <a:rPr lang="en-US" sz="2400" dirty="0">
                <a:solidFill>
                  <a:srgbClr val="FFFFFF"/>
                </a:solidFill>
              </a:rPr>
              <a:t>Small Group</a:t>
            </a:r>
          </a:p>
        </p:txBody>
      </p:sp>
      <p:pic>
        <p:nvPicPr>
          <p:cNvPr id="2" name="Picture 1">
            <a:extLst>
              <a:ext uri="{FF2B5EF4-FFF2-40B4-BE49-F238E27FC236}">
                <a16:creationId xmlns:a16="http://schemas.microsoft.com/office/drawing/2014/main" id="{4E7F5D4A-9E5E-80C5-C947-621B4B8166C8}"/>
              </a:ext>
            </a:extLst>
          </p:cNvPr>
          <p:cNvPicPr>
            <a:picLocks noChangeAspect="1"/>
          </p:cNvPicPr>
          <p:nvPr/>
        </p:nvPicPr>
        <p:blipFill>
          <a:blip r:embed="rId2"/>
          <a:stretch>
            <a:fillRect/>
          </a:stretch>
        </p:blipFill>
        <p:spPr>
          <a:xfrm>
            <a:off x="4324350" y="150415"/>
            <a:ext cx="7324725" cy="6464698"/>
          </a:xfrm>
          <a:prstGeom prst="rect">
            <a:avLst/>
          </a:prstGeom>
        </p:spPr>
      </p:pic>
    </p:spTree>
    <p:extLst>
      <p:ext uri="{BB962C8B-B14F-4D97-AF65-F5344CB8AC3E}">
        <p14:creationId xmlns:p14="http://schemas.microsoft.com/office/powerpoint/2010/main" val="69711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CareFirst </a:t>
            </a:r>
            <a:r>
              <a:rPr lang="en-US" sz="4000" dirty="0" err="1">
                <a:solidFill>
                  <a:srgbClr val="FFFFFF"/>
                </a:solidFill>
              </a:rPr>
              <a:t>BlueChoice</a:t>
            </a:r>
            <a:r>
              <a:rPr lang="en-US" sz="4000" dirty="0">
                <a:solidFill>
                  <a:srgbClr val="FFFFFF"/>
                </a:solidFill>
              </a:rPr>
              <a:t>, Inc.</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5E14AF62-43C2-775B-B4A1-61302D2B9B8B}"/>
              </a:ext>
            </a:extLst>
          </p:cNvPr>
          <p:cNvPicPr>
            <a:picLocks noChangeAspect="1"/>
          </p:cNvPicPr>
          <p:nvPr/>
        </p:nvPicPr>
        <p:blipFill>
          <a:blip r:embed="rId2"/>
          <a:stretch>
            <a:fillRect/>
          </a:stretch>
        </p:blipFill>
        <p:spPr>
          <a:xfrm>
            <a:off x="4295778" y="148908"/>
            <a:ext cx="7358059" cy="6480492"/>
          </a:xfrm>
          <a:prstGeom prst="rect">
            <a:avLst/>
          </a:prstGeom>
        </p:spPr>
      </p:pic>
    </p:spTree>
    <p:extLst>
      <p:ext uri="{BB962C8B-B14F-4D97-AF65-F5344CB8AC3E}">
        <p14:creationId xmlns:p14="http://schemas.microsoft.com/office/powerpoint/2010/main" val="2771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t">
            <a:normAutofit/>
          </a:bodyPr>
          <a:lstStyle/>
          <a:p>
            <a:r>
              <a:rPr lang="en-US" sz="4000" dirty="0">
                <a:solidFill>
                  <a:srgbClr val="FFFFFF"/>
                </a:solidFill>
              </a:rPr>
              <a:t>Group Hospitalization and Medical Services, Inc.</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DEDFD0F5-6033-45A1-D250-4B9141606AC1}"/>
              </a:ext>
            </a:extLst>
          </p:cNvPr>
          <p:cNvPicPr>
            <a:picLocks noChangeAspect="1"/>
          </p:cNvPicPr>
          <p:nvPr/>
        </p:nvPicPr>
        <p:blipFill>
          <a:blip r:embed="rId2"/>
          <a:stretch>
            <a:fillRect/>
          </a:stretch>
        </p:blipFill>
        <p:spPr>
          <a:xfrm>
            <a:off x="4401015" y="119686"/>
            <a:ext cx="7381410" cy="6543051"/>
          </a:xfrm>
          <a:prstGeom prst="rect">
            <a:avLst/>
          </a:prstGeom>
        </p:spPr>
      </p:pic>
    </p:spTree>
    <p:extLst>
      <p:ext uri="{BB962C8B-B14F-4D97-AF65-F5344CB8AC3E}">
        <p14:creationId xmlns:p14="http://schemas.microsoft.com/office/powerpoint/2010/main" val="18426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Group Hospitalization and Medical Services, Inc.</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190A9819-012B-6CE5-D342-32394FFFF0C8}"/>
              </a:ext>
            </a:extLst>
          </p:cNvPr>
          <p:cNvPicPr>
            <a:picLocks noChangeAspect="1"/>
          </p:cNvPicPr>
          <p:nvPr/>
        </p:nvPicPr>
        <p:blipFill>
          <a:blip r:embed="rId2"/>
          <a:stretch>
            <a:fillRect/>
          </a:stretch>
        </p:blipFill>
        <p:spPr>
          <a:xfrm>
            <a:off x="4295778" y="99251"/>
            <a:ext cx="7486647" cy="6559357"/>
          </a:xfrm>
          <a:prstGeom prst="rect">
            <a:avLst/>
          </a:prstGeom>
        </p:spPr>
      </p:pic>
    </p:spTree>
    <p:extLst>
      <p:ext uri="{BB962C8B-B14F-4D97-AF65-F5344CB8AC3E}">
        <p14:creationId xmlns:p14="http://schemas.microsoft.com/office/powerpoint/2010/main" val="27323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err="1">
                <a:solidFill>
                  <a:srgbClr val="FFFFFF"/>
                </a:solidFill>
              </a:rPr>
              <a:t>HealthKeepers</a:t>
            </a:r>
            <a:r>
              <a:rPr lang="en-US" sz="4000" dirty="0">
                <a:solidFill>
                  <a:srgbClr val="FFFFFF"/>
                </a:solidFill>
              </a:rPr>
              <a:t>, Inc.</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29298F44-677D-274A-3205-BEB00FDBC129}"/>
              </a:ext>
            </a:extLst>
          </p:cNvPr>
          <p:cNvPicPr>
            <a:picLocks noChangeAspect="1"/>
          </p:cNvPicPr>
          <p:nvPr/>
        </p:nvPicPr>
        <p:blipFill>
          <a:blip r:embed="rId2"/>
          <a:stretch>
            <a:fillRect/>
          </a:stretch>
        </p:blipFill>
        <p:spPr>
          <a:xfrm>
            <a:off x="4219575" y="88769"/>
            <a:ext cx="7577179" cy="6626356"/>
          </a:xfrm>
          <a:prstGeom prst="rect">
            <a:avLst/>
          </a:prstGeom>
        </p:spPr>
      </p:pic>
    </p:spTree>
    <p:extLst>
      <p:ext uri="{BB962C8B-B14F-4D97-AF65-F5344CB8AC3E}">
        <p14:creationId xmlns:p14="http://schemas.microsoft.com/office/powerpoint/2010/main" val="228501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Innovation Health Plan, Inc.</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1E630EA2-EB86-8C1B-3FED-FE55529D249D}"/>
              </a:ext>
            </a:extLst>
          </p:cNvPr>
          <p:cNvPicPr>
            <a:picLocks noChangeAspect="1"/>
          </p:cNvPicPr>
          <p:nvPr/>
        </p:nvPicPr>
        <p:blipFill>
          <a:blip r:embed="rId2"/>
          <a:stretch>
            <a:fillRect/>
          </a:stretch>
        </p:blipFill>
        <p:spPr>
          <a:xfrm>
            <a:off x="4495800" y="160867"/>
            <a:ext cx="7533793" cy="6696705"/>
          </a:xfrm>
          <a:prstGeom prst="rect">
            <a:avLst/>
          </a:prstGeom>
        </p:spPr>
      </p:pic>
    </p:spTree>
    <p:extLst>
      <p:ext uri="{BB962C8B-B14F-4D97-AF65-F5344CB8AC3E}">
        <p14:creationId xmlns:p14="http://schemas.microsoft.com/office/powerpoint/2010/main" val="25331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fontScale="90000"/>
          </a:bodyPr>
          <a:lstStyle/>
          <a:p>
            <a:r>
              <a:rPr lang="en-US" sz="4000" dirty="0">
                <a:solidFill>
                  <a:srgbClr val="FFFFFF"/>
                </a:solidFill>
              </a:rPr>
              <a:t>Kaiser Foundation Health Plan of the Mid-Atlantic States, Inc.</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96B977B4-DF40-7CAB-4C9F-E1A41ADDEE24}"/>
              </a:ext>
            </a:extLst>
          </p:cNvPr>
          <p:cNvPicPr>
            <a:picLocks noChangeAspect="1"/>
          </p:cNvPicPr>
          <p:nvPr/>
        </p:nvPicPr>
        <p:blipFill>
          <a:blip r:embed="rId2"/>
          <a:stretch>
            <a:fillRect/>
          </a:stretch>
        </p:blipFill>
        <p:spPr>
          <a:xfrm>
            <a:off x="4395787" y="190500"/>
            <a:ext cx="7286625" cy="6477000"/>
          </a:xfrm>
          <a:prstGeom prst="rect">
            <a:avLst/>
          </a:prstGeom>
        </p:spPr>
      </p:pic>
    </p:spTree>
    <p:extLst>
      <p:ext uri="{BB962C8B-B14F-4D97-AF65-F5344CB8AC3E}">
        <p14:creationId xmlns:p14="http://schemas.microsoft.com/office/powerpoint/2010/main" val="6843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fontScale="90000"/>
          </a:bodyPr>
          <a:lstStyle/>
          <a:p>
            <a:r>
              <a:rPr lang="en-US" sz="4000" dirty="0">
                <a:solidFill>
                  <a:srgbClr val="FFFFFF"/>
                </a:solidFill>
              </a:rPr>
              <a:t>Kaiser Foundation Health Plan of the Mid-Atlantic States, Inc.</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A3B8D347-0887-7378-068D-D447B4588C89}"/>
              </a:ext>
            </a:extLst>
          </p:cNvPr>
          <p:cNvPicPr>
            <a:picLocks noChangeAspect="1"/>
          </p:cNvPicPr>
          <p:nvPr/>
        </p:nvPicPr>
        <p:blipFill>
          <a:blip r:embed="rId2"/>
          <a:stretch>
            <a:fillRect/>
          </a:stretch>
        </p:blipFill>
        <p:spPr>
          <a:xfrm>
            <a:off x="4401015" y="91403"/>
            <a:ext cx="7549286" cy="6680872"/>
          </a:xfrm>
          <a:prstGeom prst="rect">
            <a:avLst/>
          </a:prstGeom>
        </p:spPr>
      </p:pic>
    </p:spTree>
    <p:extLst>
      <p:ext uri="{BB962C8B-B14F-4D97-AF65-F5344CB8AC3E}">
        <p14:creationId xmlns:p14="http://schemas.microsoft.com/office/powerpoint/2010/main" val="565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Optimum Choice, Inc.</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319395BA-902E-4FBB-9EAA-7DF3FF48B70C}"/>
              </a:ext>
            </a:extLst>
          </p:cNvPr>
          <p:cNvPicPr>
            <a:picLocks noChangeAspect="1"/>
          </p:cNvPicPr>
          <p:nvPr/>
        </p:nvPicPr>
        <p:blipFill>
          <a:blip r:embed="rId2"/>
          <a:stretch>
            <a:fillRect/>
          </a:stretch>
        </p:blipFill>
        <p:spPr>
          <a:xfrm>
            <a:off x="4424362" y="219075"/>
            <a:ext cx="7305675" cy="6419850"/>
          </a:xfrm>
          <a:prstGeom prst="rect">
            <a:avLst/>
          </a:prstGeom>
        </p:spPr>
      </p:pic>
    </p:spTree>
    <p:extLst>
      <p:ext uri="{BB962C8B-B14F-4D97-AF65-F5344CB8AC3E}">
        <p14:creationId xmlns:p14="http://schemas.microsoft.com/office/powerpoint/2010/main" val="19645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EC458-04A0-488A-487B-00FB342E9AC2}"/>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Number of Carriers in Virginia's ACA Individual Market – On and Off Exchange</a:t>
            </a:r>
          </a:p>
        </p:txBody>
      </p:sp>
      <p:graphicFrame>
        <p:nvGraphicFramePr>
          <p:cNvPr id="6" name="Content Placeholder 5">
            <a:extLst>
              <a:ext uri="{FF2B5EF4-FFF2-40B4-BE49-F238E27FC236}">
                <a16:creationId xmlns:a16="http://schemas.microsoft.com/office/drawing/2014/main" id="{5A18D781-D6CE-6B42-A995-7E4CCDB67CE5}"/>
              </a:ext>
            </a:extLst>
          </p:cNvPr>
          <p:cNvGraphicFramePr>
            <a:graphicFrameLocks noGrp="1"/>
          </p:cNvGraphicFramePr>
          <p:nvPr>
            <p:ph idx="1"/>
            <p:extLst>
              <p:ext uri="{D42A27DB-BD31-4B8C-83A1-F6EECF244321}">
                <p14:modId xmlns:p14="http://schemas.microsoft.com/office/powerpoint/2010/main" val="1211701252"/>
              </p:ext>
            </p:extLst>
          </p:nvPr>
        </p:nvGraphicFramePr>
        <p:xfrm>
          <a:off x="715107" y="2082019"/>
          <a:ext cx="10761785" cy="40514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539307A-A39F-C873-3301-BA27ECA650D0}"/>
              </a:ext>
            </a:extLst>
          </p:cNvPr>
          <p:cNvSpPr txBox="1"/>
          <p:nvPr/>
        </p:nvSpPr>
        <p:spPr>
          <a:xfrm>
            <a:off x="931934" y="6218757"/>
            <a:ext cx="3959555" cy="246221"/>
          </a:xfrm>
          <a:prstGeom prst="rect">
            <a:avLst/>
          </a:prstGeom>
          <a:noFill/>
        </p:spPr>
        <p:txBody>
          <a:bodyPr wrap="square" lIns="91440" tIns="45720" rIns="91440" bIns="45720" rtlCol="0" anchor="t">
            <a:spAutoFit/>
          </a:bodyPr>
          <a:lstStyle/>
          <a:p>
            <a:r>
              <a:rPr lang="en-US" sz="1000"/>
              <a:t>*2025 QHP applications received through SERFF</a:t>
            </a:r>
            <a:endParaRPr lang="en-US" sz="1000">
              <a:cs typeface="Calibri"/>
            </a:endParaRPr>
          </a:p>
        </p:txBody>
      </p:sp>
      <p:sp>
        <p:nvSpPr>
          <p:cNvPr id="3" name="Slide Number Placeholder 2">
            <a:extLst>
              <a:ext uri="{FF2B5EF4-FFF2-40B4-BE49-F238E27FC236}">
                <a16:creationId xmlns:a16="http://schemas.microsoft.com/office/drawing/2014/main" id="{BDE8359A-318C-8CD3-356A-31E4BD4A47C5}"/>
              </a:ext>
            </a:extLst>
          </p:cNvPr>
          <p:cNvSpPr>
            <a:spLocks noGrp="1"/>
          </p:cNvSpPr>
          <p:nvPr>
            <p:ph type="sldNum" sz="quarter" idx="12"/>
          </p:nvPr>
        </p:nvSpPr>
        <p:spPr/>
        <p:txBody>
          <a:bodyPr/>
          <a:lstStyle/>
          <a:p>
            <a:fld id="{68BC4EFA-197A-4A57-A808-531956EB4B18}" type="slidenum">
              <a:rPr lang="en-US" smtClean="0"/>
              <a:t>4</a:t>
            </a:fld>
            <a:endParaRPr lang="en-US"/>
          </a:p>
        </p:txBody>
      </p:sp>
    </p:spTree>
    <p:extLst>
      <p:ext uri="{BB962C8B-B14F-4D97-AF65-F5344CB8AC3E}">
        <p14:creationId xmlns:p14="http://schemas.microsoft.com/office/powerpoint/2010/main" val="2809262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Optimum Choice, Inc.</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3A01E8FA-36E4-E480-5AC5-40B02089F5FC}"/>
              </a:ext>
            </a:extLst>
          </p:cNvPr>
          <p:cNvPicPr>
            <a:picLocks noChangeAspect="1"/>
          </p:cNvPicPr>
          <p:nvPr/>
        </p:nvPicPr>
        <p:blipFill>
          <a:blip r:embed="rId2"/>
          <a:stretch>
            <a:fillRect/>
          </a:stretch>
        </p:blipFill>
        <p:spPr>
          <a:xfrm>
            <a:off x="4471987" y="223837"/>
            <a:ext cx="7210425" cy="6410325"/>
          </a:xfrm>
          <a:prstGeom prst="rect">
            <a:avLst/>
          </a:prstGeom>
        </p:spPr>
      </p:pic>
    </p:spTree>
    <p:extLst>
      <p:ext uri="{BB962C8B-B14F-4D97-AF65-F5344CB8AC3E}">
        <p14:creationId xmlns:p14="http://schemas.microsoft.com/office/powerpoint/2010/main" val="142569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Oscar Insurance Company</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FF6A01BA-A045-BDE1-1DBB-7A81265B2268}"/>
              </a:ext>
            </a:extLst>
          </p:cNvPr>
          <p:cNvPicPr>
            <a:picLocks noChangeAspect="1"/>
          </p:cNvPicPr>
          <p:nvPr/>
        </p:nvPicPr>
        <p:blipFill>
          <a:blip r:embed="rId2"/>
          <a:stretch>
            <a:fillRect/>
          </a:stretch>
        </p:blipFill>
        <p:spPr>
          <a:xfrm>
            <a:off x="4212897" y="151785"/>
            <a:ext cx="7800975" cy="6534150"/>
          </a:xfrm>
          <a:prstGeom prst="rect">
            <a:avLst/>
          </a:prstGeom>
        </p:spPr>
      </p:pic>
    </p:spTree>
    <p:extLst>
      <p:ext uri="{BB962C8B-B14F-4D97-AF65-F5344CB8AC3E}">
        <p14:creationId xmlns:p14="http://schemas.microsoft.com/office/powerpoint/2010/main" val="31190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Sentara Health Insurance Company</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9AAE759E-B721-AB51-293A-422026BACEA1}"/>
              </a:ext>
            </a:extLst>
          </p:cNvPr>
          <p:cNvPicPr>
            <a:picLocks noChangeAspect="1"/>
          </p:cNvPicPr>
          <p:nvPr/>
        </p:nvPicPr>
        <p:blipFill>
          <a:blip r:embed="rId2"/>
          <a:stretch>
            <a:fillRect/>
          </a:stretch>
        </p:blipFill>
        <p:spPr>
          <a:xfrm>
            <a:off x="4429125" y="228600"/>
            <a:ext cx="7258050" cy="6400800"/>
          </a:xfrm>
          <a:prstGeom prst="rect">
            <a:avLst/>
          </a:prstGeom>
        </p:spPr>
      </p:pic>
    </p:spTree>
    <p:extLst>
      <p:ext uri="{BB962C8B-B14F-4D97-AF65-F5344CB8AC3E}">
        <p14:creationId xmlns:p14="http://schemas.microsoft.com/office/powerpoint/2010/main" val="3717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Sentara Health Insurance Company</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15B3D26D-C14C-82A0-B0FC-BE81100EF10F}"/>
              </a:ext>
            </a:extLst>
          </p:cNvPr>
          <p:cNvPicPr>
            <a:picLocks noChangeAspect="1"/>
          </p:cNvPicPr>
          <p:nvPr/>
        </p:nvPicPr>
        <p:blipFill>
          <a:blip r:embed="rId2"/>
          <a:stretch>
            <a:fillRect/>
          </a:stretch>
        </p:blipFill>
        <p:spPr>
          <a:xfrm>
            <a:off x="4295778" y="132633"/>
            <a:ext cx="7426081" cy="6506292"/>
          </a:xfrm>
          <a:prstGeom prst="rect">
            <a:avLst/>
          </a:prstGeom>
        </p:spPr>
      </p:pic>
    </p:spTree>
    <p:extLst>
      <p:ext uri="{BB962C8B-B14F-4D97-AF65-F5344CB8AC3E}">
        <p14:creationId xmlns:p14="http://schemas.microsoft.com/office/powerpoint/2010/main" val="748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Sentara Health Plans</a:t>
            </a:r>
            <a:br>
              <a:rPr lang="en-US" sz="4000" dirty="0">
                <a:solidFill>
                  <a:srgbClr val="FFFFFF"/>
                </a:solidFill>
              </a:rPr>
            </a:br>
            <a:r>
              <a:rPr lang="en-US" sz="2400" dirty="0">
                <a:solidFill>
                  <a:srgbClr val="FFFFFF"/>
                </a:solidFill>
              </a:rPr>
              <a:t>Individual</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B3736C08-C01B-8DD7-FB59-A654F0BAEC57}"/>
              </a:ext>
            </a:extLst>
          </p:cNvPr>
          <p:cNvPicPr>
            <a:picLocks noChangeAspect="1"/>
          </p:cNvPicPr>
          <p:nvPr/>
        </p:nvPicPr>
        <p:blipFill>
          <a:blip r:embed="rId2"/>
          <a:stretch>
            <a:fillRect/>
          </a:stretch>
        </p:blipFill>
        <p:spPr>
          <a:xfrm>
            <a:off x="4401015" y="158284"/>
            <a:ext cx="7343310" cy="6466353"/>
          </a:xfrm>
          <a:prstGeom prst="rect">
            <a:avLst/>
          </a:prstGeom>
        </p:spPr>
      </p:pic>
    </p:spTree>
    <p:extLst>
      <p:ext uri="{BB962C8B-B14F-4D97-AF65-F5344CB8AC3E}">
        <p14:creationId xmlns:p14="http://schemas.microsoft.com/office/powerpoint/2010/main" val="33193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257175" y="1479943"/>
            <a:ext cx="3457575" cy="3531403"/>
          </a:xfrm>
        </p:spPr>
        <p:txBody>
          <a:bodyPr vert="horz" lIns="91440" tIns="45720" rIns="91440" bIns="45720" rtlCol="0" anchor="ctr">
            <a:normAutofit/>
          </a:bodyPr>
          <a:lstStyle/>
          <a:p>
            <a:r>
              <a:rPr lang="en-US" sz="4000" dirty="0">
                <a:solidFill>
                  <a:srgbClr val="FFFFFF"/>
                </a:solidFill>
              </a:rPr>
              <a:t>Sentara Health Plans</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8AE0801E-1FD0-ACC5-063A-4DBE26296049}"/>
              </a:ext>
            </a:extLst>
          </p:cNvPr>
          <p:cNvPicPr>
            <a:picLocks noChangeAspect="1"/>
          </p:cNvPicPr>
          <p:nvPr/>
        </p:nvPicPr>
        <p:blipFill>
          <a:blip r:embed="rId2"/>
          <a:stretch>
            <a:fillRect/>
          </a:stretch>
        </p:blipFill>
        <p:spPr>
          <a:xfrm>
            <a:off x="4401015" y="159451"/>
            <a:ext cx="7501505" cy="6603299"/>
          </a:xfrm>
          <a:prstGeom prst="rect">
            <a:avLst/>
          </a:prstGeom>
        </p:spPr>
      </p:pic>
    </p:spTree>
    <p:extLst>
      <p:ext uri="{BB962C8B-B14F-4D97-AF65-F5344CB8AC3E}">
        <p14:creationId xmlns:p14="http://schemas.microsoft.com/office/powerpoint/2010/main" val="12639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95251" y="1479943"/>
            <a:ext cx="3790950" cy="3531403"/>
          </a:xfrm>
        </p:spPr>
        <p:txBody>
          <a:bodyPr vert="horz" lIns="91440" tIns="45720" rIns="91440" bIns="45720" rtlCol="0" anchor="ctr">
            <a:normAutofit/>
          </a:bodyPr>
          <a:lstStyle/>
          <a:p>
            <a:r>
              <a:rPr lang="en-US" sz="4000" dirty="0">
                <a:solidFill>
                  <a:srgbClr val="FFFFFF"/>
                </a:solidFill>
              </a:rPr>
              <a:t>UnitedHealthcare of the Mid-Atlantic, Inc.</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2" name="Picture 1">
            <a:extLst>
              <a:ext uri="{FF2B5EF4-FFF2-40B4-BE49-F238E27FC236}">
                <a16:creationId xmlns:a16="http://schemas.microsoft.com/office/drawing/2014/main" id="{D95FC48C-D508-9FFD-1B90-5A94988B8BF9}"/>
              </a:ext>
            </a:extLst>
          </p:cNvPr>
          <p:cNvPicPr>
            <a:picLocks noChangeAspect="1"/>
          </p:cNvPicPr>
          <p:nvPr/>
        </p:nvPicPr>
        <p:blipFill>
          <a:blip r:embed="rId2"/>
          <a:stretch>
            <a:fillRect/>
          </a:stretch>
        </p:blipFill>
        <p:spPr>
          <a:xfrm>
            <a:off x="4314825" y="111584"/>
            <a:ext cx="7386637" cy="6513053"/>
          </a:xfrm>
          <a:prstGeom prst="rect">
            <a:avLst/>
          </a:prstGeom>
        </p:spPr>
      </p:pic>
    </p:spTree>
    <p:extLst>
      <p:ext uri="{BB962C8B-B14F-4D97-AF65-F5344CB8AC3E}">
        <p14:creationId xmlns:p14="http://schemas.microsoft.com/office/powerpoint/2010/main" val="13661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1CFDDACE-F73A-202E-9CB2-12879592C9CB}"/>
              </a:ext>
            </a:extLst>
          </p:cNvPr>
          <p:cNvSpPr>
            <a:spLocks noGrp="1"/>
          </p:cNvSpPr>
          <p:nvPr>
            <p:ph type="title"/>
          </p:nvPr>
        </p:nvSpPr>
        <p:spPr>
          <a:xfrm>
            <a:off x="95251" y="1479943"/>
            <a:ext cx="3790950" cy="3531403"/>
          </a:xfrm>
        </p:spPr>
        <p:txBody>
          <a:bodyPr vert="horz" lIns="91440" tIns="45720" rIns="91440" bIns="45720" rtlCol="0" anchor="ctr">
            <a:normAutofit/>
          </a:bodyPr>
          <a:lstStyle/>
          <a:p>
            <a:r>
              <a:rPr lang="en-US" sz="4000" dirty="0">
                <a:solidFill>
                  <a:srgbClr val="FFFFFF"/>
                </a:solidFill>
              </a:rPr>
              <a:t>UnitedHealthcare Plan of the River Valley, Inc.</a:t>
            </a:r>
            <a:br>
              <a:rPr lang="en-US" sz="4000" dirty="0">
                <a:solidFill>
                  <a:srgbClr val="FFFFFF"/>
                </a:solidFill>
              </a:rPr>
            </a:br>
            <a:r>
              <a:rPr lang="en-US" sz="2400" dirty="0">
                <a:solidFill>
                  <a:srgbClr val="FFFFFF"/>
                </a:solidFill>
              </a:rPr>
              <a:t>Small Group</a:t>
            </a:r>
            <a:br>
              <a:rPr lang="en-US" sz="2400" dirty="0">
                <a:solidFill>
                  <a:srgbClr val="FFFFFF"/>
                </a:solidFill>
              </a:rPr>
            </a:br>
            <a:endParaRPr lang="en-US" sz="2400" dirty="0">
              <a:solidFill>
                <a:srgbClr val="FFFFFF"/>
              </a:solidFill>
            </a:endParaRPr>
          </a:p>
        </p:txBody>
      </p:sp>
      <p:pic>
        <p:nvPicPr>
          <p:cNvPr id="3" name="Picture 2">
            <a:extLst>
              <a:ext uri="{FF2B5EF4-FFF2-40B4-BE49-F238E27FC236}">
                <a16:creationId xmlns:a16="http://schemas.microsoft.com/office/drawing/2014/main" id="{EBC2CE73-1D3D-313F-D5A8-5FC7D2F938DF}"/>
              </a:ext>
            </a:extLst>
          </p:cNvPr>
          <p:cNvPicPr>
            <a:picLocks noChangeAspect="1"/>
          </p:cNvPicPr>
          <p:nvPr/>
        </p:nvPicPr>
        <p:blipFill>
          <a:blip r:embed="rId2"/>
          <a:stretch>
            <a:fillRect/>
          </a:stretch>
        </p:blipFill>
        <p:spPr>
          <a:xfrm>
            <a:off x="4362450" y="242887"/>
            <a:ext cx="7298514" cy="6424613"/>
          </a:xfrm>
          <a:prstGeom prst="rect">
            <a:avLst/>
          </a:prstGeom>
        </p:spPr>
      </p:pic>
    </p:spTree>
    <p:extLst>
      <p:ext uri="{BB962C8B-B14F-4D97-AF65-F5344CB8AC3E}">
        <p14:creationId xmlns:p14="http://schemas.microsoft.com/office/powerpoint/2010/main" val="345539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609F87-005D-C266-B3AC-C86CF171C1F6}"/>
              </a:ext>
            </a:extLst>
          </p:cNvPr>
          <p:cNvSpPr>
            <a:spLocks noGrp="1"/>
          </p:cNvSpPr>
          <p:nvPr>
            <p:ph type="title"/>
          </p:nvPr>
        </p:nvSpPr>
        <p:spPr>
          <a:xfrm>
            <a:off x="838200" y="365125"/>
            <a:ext cx="10515600" cy="1325563"/>
          </a:xfrm>
        </p:spPr>
        <p:txBody>
          <a:bodyPr>
            <a:normAutofit/>
          </a:bodyPr>
          <a:lstStyle/>
          <a:p>
            <a:r>
              <a:rPr kumimoji="0" lang="en-US" sz="4000" b="0" i="0" u="none" strike="noStrike" kern="1200" cap="none" spc="0" normalizeH="0" baseline="0" noProof="0">
                <a:ln>
                  <a:noFill/>
                </a:ln>
                <a:solidFill>
                  <a:prstClr val="black"/>
                </a:solidFill>
                <a:effectLst/>
                <a:uLnTx/>
                <a:uFillTx/>
                <a:latin typeface="Calibri Light" panose="020F0302020204030204"/>
                <a:ea typeface="+mj-ea"/>
                <a:cs typeface="+mj-cs"/>
              </a:rPr>
              <a:t>Virginia Individual Market Share by 2025 Projected Covered </a:t>
            </a:r>
            <a:r>
              <a:rPr kumimoji="0" lang="en-US" b="0" i="0" u="none" strike="noStrike" kern="1200" cap="none" spc="0" normalizeH="0" baseline="0" noProof="0">
                <a:ln>
                  <a:noFill/>
                </a:ln>
                <a:solidFill>
                  <a:prstClr val="black"/>
                </a:solidFill>
                <a:effectLst/>
                <a:uLnTx/>
                <a:uFillTx/>
                <a:latin typeface="Calibri Light" panose="020F0302020204030204"/>
                <a:ea typeface="+mj-ea"/>
                <a:cs typeface="+mj-cs"/>
              </a:rPr>
              <a:t>Lives</a:t>
            </a:r>
            <a:r>
              <a:rPr kumimoji="0" lang="en-US" b="0" i="0" u="none" strike="noStrike" kern="1200" cap="none" spc="0" normalizeH="0" baseline="30000" noProof="0">
                <a:ln>
                  <a:noFill/>
                </a:ln>
                <a:solidFill>
                  <a:prstClr val="black"/>
                </a:solidFill>
                <a:effectLst/>
                <a:uLnTx/>
                <a:uFillTx/>
                <a:latin typeface="Calibri Light" panose="020F0302020204030204"/>
                <a:ea typeface="+mj-ea"/>
                <a:cs typeface="+mj-cs"/>
              </a:rPr>
              <a:t>1</a:t>
            </a:r>
            <a:endParaRPr lang="en-US" sz="60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14">
            <a:extLst>
              <a:ext uri="{FF2B5EF4-FFF2-40B4-BE49-F238E27FC236}">
                <a16:creationId xmlns:a16="http://schemas.microsoft.com/office/drawing/2014/main" id="{436520CA-B22D-09E5-05ED-0F1034631EF4}"/>
              </a:ext>
            </a:extLst>
          </p:cNvPr>
          <p:cNvGraphicFramePr>
            <a:graphicFrameLocks noGrp="1"/>
          </p:cNvGraphicFramePr>
          <p:nvPr>
            <p:ph idx="1"/>
            <p:extLst>
              <p:ext uri="{D42A27DB-BD31-4B8C-83A1-F6EECF244321}">
                <p14:modId xmlns:p14="http://schemas.microsoft.com/office/powerpoint/2010/main" val="2216400952"/>
              </p:ext>
            </p:extLst>
          </p:nvPr>
        </p:nvGraphicFramePr>
        <p:xfrm>
          <a:off x="295422" y="1928813"/>
          <a:ext cx="11465169" cy="44274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DBE62F2-559F-0909-5A3F-2D6C5AEA9BED}"/>
              </a:ext>
            </a:extLst>
          </p:cNvPr>
          <p:cNvSpPr txBox="1"/>
          <p:nvPr/>
        </p:nvSpPr>
        <p:spPr>
          <a:xfrm>
            <a:off x="504699" y="6356237"/>
            <a:ext cx="10263053" cy="261610"/>
          </a:xfrm>
          <a:prstGeom prst="rect">
            <a:avLst/>
          </a:prstGeom>
          <a:noFill/>
        </p:spPr>
        <p:txBody>
          <a:bodyPr wrap="square" lIns="91440" tIns="45720" rIns="91440" bIns="45720" anchor="t">
            <a:spAutoFit/>
          </a:bodyPr>
          <a:lstStyle/>
          <a:p>
            <a:r>
              <a:rPr lang="en-US" sz="1000" baseline="30000"/>
              <a:t>1 </a:t>
            </a:r>
            <a:r>
              <a:rPr lang="en-US" sz="1000"/>
              <a:t>Covered lives based on carrier projected member months</a:t>
            </a:r>
            <a:r>
              <a:rPr lang="en-US" sz="1100"/>
              <a:t> on and off the Exchange </a:t>
            </a:r>
            <a:r>
              <a:rPr lang="en-US" sz="1000"/>
              <a:t>submitted in the carrier Virginia Rate Filing Templates</a:t>
            </a:r>
            <a:endParaRPr lang="en-US" sz="1000">
              <a:cs typeface="Calibri"/>
            </a:endParaRPr>
          </a:p>
        </p:txBody>
      </p:sp>
      <p:sp>
        <p:nvSpPr>
          <p:cNvPr id="3" name="Slide Number Placeholder 2">
            <a:extLst>
              <a:ext uri="{FF2B5EF4-FFF2-40B4-BE49-F238E27FC236}">
                <a16:creationId xmlns:a16="http://schemas.microsoft.com/office/drawing/2014/main" id="{9E63A88D-F753-CE63-C100-4F98E0F8E3F2}"/>
              </a:ext>
            </a:extLst>
          </p:cNvPr>
          <p:cNvSpPr>
            <a:spLocks noGrp="1"/>
          </p:cNvSpPr>
          <p:nvPr>
            <p:ph type="sldNum" sz="quarter" idx="12"/>
          </p:nvPr>
        </p:nvSpPr>
        <p:spPr/>
        <p:txBody>
          <a:bodyPr/>
          <a:lstStyle/>
          <a:p>
            <a:fld id="{68BC4EFA-197A-4A57-A808-531956EB4B18}" type="slidenum">
              <a:rPr lang="en-US" smtClean="0"/>
              <a:t>5</a:t>
            </a:fld>
            <a:endParaRPr lang="en-US"/>
          </a:p>
        </p:txBody>
      </p:sp>
    </p:spTree>
    <p:extLst>
      <p:ext uri="{BB962C8B-B14F-4D97-AF65-F5344CB8AC3E}">
        <p14:creationId xmlns:p14="http://schemas.microsoft.com/office/powerpoint/2010/main" val="324507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C49EA-AD9C-D3B0-8D4B-E5C9C4C9E449}"/>
              </a:ext>
            </a:extLst>
          </p:cNvPr>
          <p:cNvSpPr>
            <a:spLocks noGrp="1"/>
          </p:cNvSpPr>
          <p:nvPr>
            <p:ph type="title" idx="4294967295"/>
          </p:nvPr>
        </p:nvSpPr>
        <p:spPr>
          <a:xfrm>
            <a:off x="0" y="401638"/>
            <a:ext cx="10515600" cy="1347787"/>
          </a:xfrm>
        </p:spPr>
        <p:txBody>
          <a:bodyPr>
            <a:normAutofit/>
          </a:bodyPr>
          <a:lstStyle/>
          <a:p>
            <a:r>
              <a:rPr lang="en-US" sz="4200">
                <a:solidFill>
                  <a:srgbClr val="FFFFFF"/>
                </a:solidFill>
              </a:rPr>
              <a:t>2025 Individual Market On Exchange – Carrier Service Area Applications as of 8/XX/2024</a:t>
            </a:r>
          </a:p>
        </p:txBody>
      </p:sp>
      <p:pic>
        <p:nvPicPr>
          <p:cNvPr id="2" name="Picture 1">
            <a:extLst>
              <a:ext uri="{FF2B5EF4-FFF2-40B4-BE49-F238E27FC236}">
                <a16:creationId xmlns:a16="http://schemas.microsoft.com/office/drawing/2014/main" id="{7588D564-3CDF-8EF4-DF6C-4E42514B2817}"/>
              </a:ext>
            </a:extLst>
          </p:cNvPr>
          <p:cNvPicPr>
            <a:picLocks noChangeAspect="1"/>
          </p:cNvPicPr>
          <p:nvPr/>
        </p:nvPicPr>
        <p:blipFill>
          <a:blip r:embed="rId3"/>
          <a:stretch>
            <a:fillRect/>
          </a:stretch>
        </p:blipFill>
        <p:spPr>
          <a:xfrm>
            <a:off x="161000" y="369019"/>
            <a:ext cx="11869999" cy="6418342"/>
          </a:xfrm>
          <a:prstGeom prst="rect">
            <a:avLst/>
          </a:prstGeom>
        </p:spPr>
      </p:pic>
      <p:sp>
        <p:nvSpPr>
          <p:cNvPr id="3" name="TextBox 2">
            <a:extLst>
              <a:ext uri="{FF2B5EF4-FFF2-40B4-BE49-F238E27FC236}">
                <a16:creationId xmlns:a16="http://schemas.microsoft.com/office/drawing/2014/main" id="{01F88F89-E1BB-30A1-07D7-B40261312B9F}"/>
              </a:ext>
            </a:extLst>
          </p:cNvPr>
          <p:cNvSpPr txBox="1"/>
          <p:nvPr/>
        </p:nvSpPr>
        <p:spPr>
          <a:xfrm>
            <a:off x="578194" y="723947"/>
            <a:ext cx="4387701" cy="1015663"/>
          </a:xfrm>
          <a:prstGeom prst="rect">
            <a:avLst/>
          </a:prstGeom>
          <a:noFill/>
        </p:spPr>
        <p:txBody>
          <a:bodyPr wrap="square">
            <a:spAutoFit/>
          </a:bodyPr>
          <a:lstStyle/>
          <a:p>
            <a:pPr algn="ctr"/>
            <a:r>
              <a:rPr lang="en-US" sz="2000" b="1"/>
              <a:t>2025 Individual Market On Exchange  Carrier Service Area Applications</a:t>
            </a:r>
          </a:p>
          <a:p>
            <a:pPr algn="ctr"/>
            <a:r>
              <a:rPr lang="en-US" sz="2000" b="1"/>
              <a:t>As of 8/15/2024</a:t>
            </a:r>
          </a:p>
        </p:txBody>
      </p:sp>
      <p:pic>
        <p:nvPicPr>
          <p:cNvPr id="7" name="Picture 6">
            <a:extLst>
              <a:ext uri="{FF2B5EF4-FFF2-40B4-BE49-F238E27FC236}">
                <a16:creationId xmlns:a16="http://schemas.microsoft.com/office/drawing/2014/main" id="{288943CB-6385-8C8D-852D-3B4073B19B99}"/>
              </a:ext>
            </a:extLst>
          </p:cNvPr>
          <p:cNvPicPr>
            <a:picLocks noChangeAspect="1"/>
          </p:cNvPicPr>
          <p:nvPr/>
        </p:nvPicPr>
        <p:blipFill>
          <a:blip r:embed="rId4"/>
          <a:stretch>
            <a:fillRect/>
          </a:stretch>
        </p:blipFill>
        <p:spPr>
          <a:xfrm>
            <a:off x="9787467" y="401639"/>
            <a:ext cx="1918758" cy="1772932"/>
          </a:xfrm>
          <a:prstGeom prst="rect">
            <a:avLst/>
          </a:prstGeom>
        </p:spPr>
      </p:pic>
    </p:spTree>
    <p:extLst>
      <p:ext uri="{BB962C8B-B14F-4D97-AF65-F5344CB8AC3E}">
        <p14:creationId xmlns:p14="http://schemas.microsoft.com/office/powerpoint/2010/main" val="187115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72C0D4D-1748-7F2E-1936-C02DF600DFE4}"/>
              </a:ext>
            </a:extLst>
          </p:cNvPr>
          <p:cNvSpPr>
            <a:spLocks noGrp="1"/>
          </p:cNvSpPr>
          <p:nvPr>
            <p:ph type="title"/>
          </p:nvPr>
        </p:nvSpPr>
        <p:spPr>
          <a:xfrm>
            <a:off x="876691" y="301843"/>
            <a:ext cx="10477109" cy="1003532"/>
          </a:xfrm>
        </p:spPr>
        <p:txBody>
          <a:bodyPr anchor="ctr">
            <a:normAutofit/>
          </a:bodyPr>
          <a:lstStyle/>
          <a:p>
            <a:pPr algn="ctr"/>
            <a:r>
              <a:rPr lang="en-US" sz="3200">
                <a:solidFill>
                  <a:srgbClr val="FFFFFF"/>
                </a:solidFill>
              </a:rPr>
              <a:t>Virginia ACA Individual Market Average Premium and Enrollment</a:t>
            </a:r>
          </a:p>
        </p:txBody>
      </p:sp>
      <p:sp>
        <p:nvSpPr>
          <p:cNvPr id="5" name="Footer Placeholder 4">
            <a:extLst>
              <a:ext uri="{FF2B5EF4-FFF2-40B4-BE49-F238E27FC236}">
                <a16:creationId xmlns:a16="http://schemas.microsoft.com/office/drawing/2014/main" id="{A9F0B5C7-3B90-B9FF-CEB4-5D786AD53F3E}"/>
              </a:ext>
            </a:extLst>
          </p:cNvPr>
          <p:cNvSpPr>
            <a:spLocks noGrp="1"/>
          </p:cNvSpPr>
          <p:nvPr>
            <p:ph type="ftr" sz="quarter" idx="11"/>
          </p:nvPr>
        </p:nvSpPr>
        <p:spPr>
          <a:xfrm>
            <a:off x="848533" y="6356350"/>
            <a:ext cx="10210798" cy="365125"/>
          </a:xfrm>
        </p:spPr>
        <p:txBody>
          <a:bodyPr/>
          <a:lstStyle/>
          <a:p>
            <a:pPr algn="l"/>
            <a:r>
              <a:rPr lang="en-US" sz="1000">
                <a:solidFill>
                  <a:srgbClr val="000000"/>
                </a:solidFill>
                <a:latin typeface="Century Gothic"/>
              </a:rPr>
              <a:t>Source:  2023 enrollment and premiums from 2024 Post-Award CHRP Forum.  2024 enrollment from Post-Award Forum.  </a:t>
            </a:r>
            <a:endParaRPr lang="en-US" sz="1000">
              <a:solidFill>
                <a:srgbClr val="898989"/>
              </a:solidFill>
              <a:latin typeface="Calibri" panose="020F0502020204030204"/>
              <a:cs typeface="Calibri" panose="020F0502020204030204"/>
            </a:endParaRPr>
          </a:p>
          <a:p>
            <a:pPr algn="l"/>
            <a:r>
              <a:rPr lang="en-US" sz="1000">
                <a:solidFill>
                  <a:srgbClr val="000000"/>
                </a:solidFill>
                <a:latin typeface="Century Gothic"/>
              </a:rPr>
              <a:t>               2022 and prior -  Experience period data submitted in carrier ACA filings.  </a:t>
            </a:r>
            <a:endParaRPr lang="en-US" sz="1000">
              <a:cs typeface="Calibri"/>
            </a:endParaRPr>
          </a:p>
          <a:p>
            <a:pPr algn="l"/>
            <a:r>
              <a:rPr lang="en-US" sz="1000">
                <a:solidFill>
                  <a:srgbClr val="000000"/>
                </a:solidFill>
                <a:latin typeface="Century Gothic"/>
              </a:rPr>
              <a:t>               2020 excludes data from Virginia Premier with approx. 5000 members. 2022 data excludes Bright Health. </a:t>
            </a:r>
            <a:endParaRPr lang="en-US" sz="1000">
              <a:cs typeface="Calibri"/>
            </a:endParaRPr>
          </a:p>
          <a:p>
            <a:pPr algn="l"/>
            <a:r>
              <a:rPr lang="en-US" sz="1000">
                <a:solidFill>
                  <a:srgbClr val="000000"/>
                </a:solidFill>
                <a:latin typeface="Century Gothic"/>
              </a:rPr>
              <a:t>               2024 and 2025 - projected PMPM premium from carrier ACA filings, 2025 projected enrollment from carrier ACA rate filings.</a:t>
            </a:r>
            <a:endParaRPr lang="en-US" sz="1000">
              <a:cs typeface="Calibri"/>
            </a:endParaRPr>
          </a:p>
          <a:p>
            <a:endParaRPr lang="en-US">
              <a:cs typeface="Calibri"/>
            </a:endParaRPr>
          </a:p>
        </p:txBody>
      </p:sp>
      <p:sp>
        <p:nvSpPr>
          <p:cNvPr id="7" name="Slide Number Placeholder 6">
            <a:extLst>
              <a:ext uri="{FF2B5EF4-FFF2-40B4-BE49-F238E27FC236}">
                <a16:creationId xmlns:a16="http://schemas.microsoft.com/office/drawing/2014/main" id="{E5AE5106-5746-0712-5352-DAF000DE0207}"/>
              </a:ext>
            </a:extLst>
          </p:cNvPr>
          <p:cNvSpPr>
            <a:spLocks noGrp="1"/>
          </p:cNvSpPr>
          <p:nvPr>
            <p:ph type="sldNum" sz="quarter" idx="12"/>
          </p:nvPr>
        </p:nvSpPr>
        <p:spPr>
          <a:xfrm>
            <a:off x="8996218" y="6356350"/>
            <a:ext cx="2357582" cy="365125"/>
          </a:xfrm>
        </p:spPr>
        <p:txBody>
          <a:bodyPr/>
          <a:lstStyle/>
          <a:p>
            <a:fld id="{68BC4EFA-197A-4A57-A808-531956EB4B18}" type="slidenum">
              <a:rPr lang="en-US" smtClean="0"/>
              <a:t>7</a:t>
            </a:fld>
            <a:endParaRPr lang="en-US"/>
          </a:p>
        </p:txBody>
      </p:sp>
      <p:graphicFrame>
        <p:nvGraphicFramePr>
          <p:cNvPr id="6" name="Content Placeholder 8">
            <a:extLst>
              <a:ext uri="{FF2B5EF4-FFF2-40B4-BE49-F238E27FC236}">
                <a16:creationId xmlns:a16="http://schemas.microsoft.com/office/drawing/2014/main" id="{BF114EF4-27DE-027D-E1DA-14560E60C34B}"/>
              </a:ext>
            </a:extLst>
          </p:cNvPr>
          <p:cNvGraphicFramePr>
            <a:graphicFrameLocks noGrp="1"/>
          </p:cNvGraphicFramePr>
          <p:nvPr>
            <p:ph idx="1"/>
            <p:extLst>
              <p:ext uri="{D42A27DB-BD31-4B8C-83A1-F6EECF244321}">
                <p14:modId xmlns:p14="http://schemas.microsoft.com/office/powerpoint/2010/main" val="4064491920"/>
              </p:ext>
            </p:extLst>
          </p:nvPr>
        </p:nvGraphicFramePr>
        <p:xfrm>
          <a:off x="838200" y="170938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40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5F8F5-3090-8093-CAD5-8FA8962080BC}"/>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cs typeface="Calibri Light"/>
              </a:rPr>
              <a:t>Factors Affecting the Individual Market </a:t>
            </a:r>
          </a:p>
        </p:txBody>
      </p:sp>
      <p:sp>
        <p:nvSpPr>
          <p:cNvPr id="3" name="Subtitle 2">
            <a:extLst>
              <a:ext uri="{FF2B5EF4-FFF2-40B4-BE49-F238E27FC236}">
                <a16:creationId xmlns:a16="http://schemas.microsoft.com/office/drawing/2014/main" id="{CA43C4A9-EE78-9D1E-D72C-90612ABE4F58}"/>
              </a:ext>
            </a:extLst>
          </p:cNvPr>
          <p:cNvSpPr>
            <a:spLocks noGrp="1"/>
          </p:cNvSpPr>
          <p:nvPr>
            <p:ph type="subTitle" idx="1"/>
          </p:nvPr>
        </p:nvSpPr>
        <p:spPr>
          <a:xfrm>
            <a:off x="6590966" y="3428999"/>
            <a:ext cx="4805691" cy="838831"/>
          </a:xfrm>
        </p:spPr>
        <p:txBody>
          <a:bodyPr vert="horz" lIns="91440" tIns="45720" rIns="91440" bIns="45720" rtlCol="0" anchor="b">
            <a:normAutofit/>
          </a:bodyPr>
          <a:lstStyle/>
          <a:p>
            <a:pPr algn="l"/>
            <a:r>
              <a:rPr lang="en-US" sz="2000" dirty="0">
                <a:solidFill>
                  <a:schemeClr val="accent6">
                    <a:lumMod val="50000"/>
                  </a:schemeClr>
                </a:solidFill>
                <a:cs typeface="Calibri"/>
                <a:hlinkClick r:id="rId3">
                  <a:extLst>
                    <a:ext uri="{A12FA001-AC4F-418D-AE19-62706E023703}">
                      <ahyp:hlinkClr xmlns:ahyp="http://schemas.microsoft.com/office/drawing/2018/hyperlinkcolor" val="tx"/>
                    </a:ext>
                  </a:extLst>
                </a:hlinkClick>
              </a:rPr>
              <a:t>Virginia's Insurance Marketplace</a:t>
            </a:r>
            <a:endParaRPr lang="en-US" sz="2000" dirty="0">
              <a:solidFill>
                <a:schemeClr val="accent6">
                  <a:lumMod val="50000"/>
                </a:schemeClr>
              </a:solidFill>
              <a:cs typeface="Calibri"/>
            </a:endParaRPr>
          </a:p>
        </p:txBody>
      </p:sp>
      <p:pic>
        <p:nvPicPr>
          <p:cNvPr id="7" name="Graphic 6" descr="Group">
            <a:extLst>
              <a:ext uri="{FF2B5EF4-FFF2-40B4-BE49-F238E27FC236}">
                <a16:creationId xmlns:a16="http://schemas.microsoft.com/office/drawing/2014/main" id="{AEF32D95-67FC-565F-FF04-F223F585D6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797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F7BC-0664-AF80-E802-C0B2583FA72C}"/>
              </a:ext>
            </a:extLst>
          </p:cNvPr>
          <p:cNvSpPr>
            <a:spLocks noGrp="1"/>
          </p:cNvSpPr>
          <p:nvPr>
            <p:ph type="title"/>
          </p:nvPr>
        </p:nvSpPr>
        <p:spPr/>
        <p:txBody>
          <a:bodyPr/>
          <a:lstStyle/>
          <a:p>
            <a:r>
              <a:rPr lang="en-US">
                <a:cs typeface="Calibri Light"/>
              </a:rPr>
              <a:t>How have enhanced PTCs affected coverage?</a:t>
            </a:r>
            <a:endParaRPr lang="en-US"/>
          </a:p>
        </p:txBody>
      </p:sp>
      <p:pic>
        <p:nvPicPr>
          <p:cNvPr id="5" name="Content Placeholder 4">
            <a:extLst>
              <a:ext uri="{FF2B5EF4-FFF2-40B4-BE49-F238E27FC236}">
                <a16:creationId xmlns:a16="http://schemas.microsoft.com/office/drawing/2014/main" id="{8FE68313-6001-270E-2CF9-D4289FCADE44}"/>
              </a:ext>
            </a:extLst>
          </p:cNvPr>
          <p:cNvPicPr>
            <a:picLocks noGrp="1" noChangeAspect="1"/>
          </p:cNvPicPr>
          <p:nvPr>
            <p:ph sz="half" idx="1"/>
          </p:nvPr>
        </p:nvPicPr>
        <p:blipFill>
          <a:blip r:embed="rId3"/>
          <a:stretch>
            <a:fillRect/>
          </a:stretch>
        </p:blipFill>
        <p:spPr>
          <a:xfrm>
            <a:off x="849278" y="1825625"/>
            <a:ext cx="5159443" cy="4351338"/>
          </a:xfrm>
        </p:spPr>
      </p:pic>
      <p:sp>
        <p:nvSpPr>
          <p:cNvPr id="6" name="Content Placeholder 5">
            <a:extLst>
              <a:ext uri="{FF2B5EF4-FFF2-40B4-BE49-F238E27FC236}">
                <a16:creationId xmlns:a16="http://schemas.microsoft.com/office/drawing/2014/main" id="{507A9862-3C6B-0787-1BA1-6D313B099002}"/>
              </a:ext>
            </a:extLst>
          </p:cNvPr>
          <p:cNvSpPr>
            <a:spLocks noGrp="1"/>
          </p:cNvSpPr>
          <p:nvPr>
            <p:ph sz="half" idx="2"/>
          </p:nvPr>
        </p:nvSpPr>
        <p:spPr/>
        <p:txBody>
          <a:bodyPr vert="horz" lIns="91440" tIns="45720" rIns="91440" bIns="45720" rtlCol="0" anchor="t">
            <a:normAutofit/>
          </a:bodyPr>
          <a:lstStyle/>
          <a:p>
            <a:r>
              <a:rPr lang="en-US">
                <a:cs typeface="Calibri"/>
              </a:rPr>
              <a:t>The enhancements to premium tax credits were a primary cause of large marketplace enrollment gains since 2021.</a:t>
            </a:r>
          </a:p>
          <a:p>
            <a:r>
              <a:rPr lang="en-US">
                <a:cs typeface="Calibri"/>
              </a:rPr>
              <a:t>Other factors: increased outreach and enrollment assistance, extended enrollment periods, and the unwinding of the Medicaid continuous coverage requirement.</a:t>
            </a:r>
          </a:p>
        </p:txBody>
      </p:sp>
      <p:sp>
        <p:nvSpPr>
          <p:cNvPr id="4" name="Slide Number Placeholder 3">
            <a:extLst>
              <a:ext uri="{FF2B5EF4-FFF2-40B4-BE49-F238E27FC236}">
                <a16:creationId xmlns:a16="http://schemas.microsoft.com/office/drawing/2014/main" id="{D7F8FEEA-A8ED-9D0F-BFE7-03F7266B4FC5}"/>
              </a:ext>
            </a:extLst>
          </p:cNvPr>
          <p:cNvSpPr>
            <a:spLocks noGrp="1"/>
          </p:cNvSpPr>
          <p:nvPr>
            <p:ph type="sldNum" sz="quarter" idx="12"/>
          </p:nvPr>
        </p:nvSpPr>
        <p:spPr/>
        <p:txBody>
          <a:bodyPr/>
          <a:lstStyle/>
          <a:p>
            <a:fld id="{68BC4EFA-197A-4A57-A808-531956EB4B18}" type="slidenum">
              <a:rPr lang="en-US" smtClean="0"/>
              <a:t>9</a:t>
            </a:fld>
            <a:endParaRPr lang="en-US"/>
          </a:p>
        </p:txBody>
      </p:sp>
      <p:sp>
        <p:nvSpPr>
          <p:cNvPr id="7" name="Footer Placeholder 6">
            <a:extLst>
              <a:ext uri="{FF2B5EF4-FFF2-40B4-BE49-F238E27FC236}">
                <a16:creationId xmlns:a16="http://schemas.microsoft.com/office/drawing/2014/main" id="{DAAB54AF-EA46-2CE1-75DF-438078630305}"/>
              </a:ext>
            </a:extLst>
          </p:cNvPr>
          <p:cNvSpPr>
            <a:spLocks noGrp="1"/>
          </p:cNvSpPr>
          <p:nvPr>
            <p:ph type="ftr" sz="quarter" idx="11"/>
          </p:nvPr>
        </p:nvSpPr>
        <p:spPr>
          <a:xfrm>
            <a:off x="3434751" y="6183822"/>
            <a:ext cx="5768196" cy="365125"/>
          </a:xfrm>
        </p:spPr>
        <p:txBody>
          <a:bodyPr/>
          <a:lstStyle/>
          <a:p>
            <a:r>
              <a:rPr lang="en-US" sz="1000"/>
              <a:t>*This slide from the Center on Budget and Policy Priorities, Georgians for a Healthy Future</a:t>
            </a:r>
            <a:endParaRPr lang="en-US" sz="1000">
              <a:cs typeface="Calibri"/>
            </a:endParaRPr>
          </a:p>
        </p:txBody>
      </p:sp>
    </p:spTree>
    <p:extLst>
      <p:ext uri="{BB962C8B-B14F-4D97-AF65-F5344CB8AC3E}">
        <p14:creationId xmlns:p14="http://schemas.microsoft.com/office/powerpoint/2010/main" val="375526006"/>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C813ABE0D14C4EAE2D30163A74B02A" ma:contentTypeVersion="4" ma:contentTypeDescription="Create a new document." ma:contentTypeScope="" ma:versionID="5ebd2ccd2e010d9daef26fd33ad09886">
  <xsd:schema xmlns:xsd="http://www.w3.org/2001/XMLSchema" xmlns:xs="http://www.w3.org/2001/XMLSchema" xmlns:p="http://schemas.microsoft.com/office/2006/metadata/properties" xmlns:ns2="bbec88db-6f3d-4b12-8664-f49dd09719c6" targetNamespace="http://schemas.microsoft.com/office/2006/metadata/properties" ma:root="true" ma:fieldsID="2a9f2d61d84efaf4870b7cb2584cb462" ns2:_="">
    <xsd:import namespace="bbec88db-6f3d-4b12-8664-f49dd09719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c88db-6f3d-4b12-8664-f49dd0971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4C9E4D-F608-424E-9603-A42D51FBEE9D}">
  <ds:schemaRefs>
    <ds:schemaRef ds:uri="http://schemas.microsoft.com/sharepoint/v3/contenttype/forms"/>
  </ds:schemaRefs>
</ds:datastoreItem>
</file>

<file path=customXml/itemProps2.xml><?xml version="1.0" encoding="utf-8"?>
<ds:datastoreItem xmlns:ds="http://schemas.openxmlformats.org/officeDocument/2006/customXml" ds:itemID="{F5AED642-8DFA-49C4-A7B8-B4A3E2438183}">
  <ds:schemaRefs>
    <ds:schemaRef ds:uri="bbec88db-6f3d-4b12-8664-f49dd09719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DCD6311-5D9C-4FBE-B22F-93D3B9162B5A}">
  <ds:schemaRefs>
    <ds:schemaRef ds:uri="bbec88db-6f3d-4b12-8664-f49dd09719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78</TotalTime>
  <Words>1755</Words>
  <Application>Microsoft Office PowerPoint</Application>
  <PresentationFormat>Widescreen</PresentationFormat>
  <Paragraphs>349</Paragraphs>
  <Slides>47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Calibri Light</vt:lpstr>
      <vt:lpstr>Century Gothic</vt:lpstr>
      <vt:lpstr>Courier New</vt:lpstr>
      <vt:lpstr>Wingdings 3</vt:lpstr>
      <vt:lpstr>Office Theme</vt:lpstr>
      <vt:lpstr>Office Theme</vt:lpstr>
      <vt:lpstr>SCC Bureau of Insurance</vt:lpstr>
      <vt:lpstr>Presentation Overview</vt:lpstr>
      <vt:lpstr>BOI Rate Regulation</vt:lpstr>
      <vt:lpstr>Number of Carriers in Virginia's ACA Individual Market – On and Off Exchange</vt:lpstr>
      <vt:lpstr>Virginia Individual Market Share by 2025 Projected Covered Lives1</vt:lpstr>
      <vt:lpstr>2025 Individual Market On Exchange – Carrier Service Area Applications as of 8/XX/2024</vt:lpstr>
      <vt:lpstr>Virginia ACA Individual Market Average Premium and Enrollment</vt:lpstr>
      <vt:lpstr>Factors Affecting the Individual Market </vt:lpstr>
      <vt:lpstr>How have enhanced PTCs affected coverage?</vt:lpstr>
      <vt:lpstr>ARPA ACA Subsidies</vt:lpstr>
      <vt:lpstr>Commonwealth Health Reinsurance Program (CHRP)</vt:lpstr>
      <vt:lpstr>CHRP – The Way it Works</vt:lpstr>
      <vt:lpstr>CHRP Payment Parameters</vt:lpstr>
      <vt:lpstr>Virginia Medicaid Redeterminations</vt:lpstr>
      <vt:lpstr>Virginia Small Group ACA Average Premium and Enrollment</vt:lpstr>
      <vt:lpstr>Virginia Small Business Employees (2022)</vt:lpstr>
      <vt:lpstr>Key Takeaways</vt:lpstr>
      <vt:lpstr>Overview of Rate Review Process</vt:lpstr>
      <vt:lpstr>2025 Premium Drivers</vt:lpstr>
      <vt:lpstr>Virginia 2025 ACA Pricing Trends</vt:lpstr>
      <vt:lpstr>ACA Loss Ratio Experience</vt:lpstr>
      <vt:lpstr>Virginia Individual ACA Market Average Rate Change</vt:lpstr>
      <vt:lpstr>Key Takeaways</vt:lpstr>
      <vt:lpstr>Presenting Companies</vt:lpstr>
      <vt:lpstr>CIGNA Health and Life Insurance Company Individual</vt:lpstr>
      <vt:lpstr>HealthKeepers, Inc. Individual</vt:lpstr>
      <vt:lpstr>CareFirst BlueChoice, Inc. Small Group</vt:lpstr>
      <vt:lpstr>UnitedHealthcare Insurance Company Small Group</vt:lpstr>
      <vt:lpstr>Aetna Health Inc. Individual</vt:lpstr>
      <vt:lpstr>Anthem Health Plans of Virginia, Inc. Individual</vt:lpstr>
      <vt:lpstr>Anthem Health Plans of Virginia, Inc. Small Group</vt:lpstr>
      <vt:lpstr>CareFirst BlueChoice, Inc. Individual </vt:lpstr>
      <vt:lpstr>Group Hospitalization and Medical Services, Inc. Individual </vt:lpstr>
      <vt:lpstr>Group Hospitalization and Medical Services, Inc. Small Group </vt:lpstr>
      <vt:lpstr>HealthKeepers, Inc. Small Group </vt:lpstr>
      <vt:lpstr>Innovation Health Plan, Inc. Individual </vt:lpstr>
      <vt:lpstr>Kaiser Foundation Health Plan of the Mid-Atlantic States, Inc. Individual </vt:lpstr>
      <vt:lpstr>Kaiser Foundation Health Plan of the Mid-Atlantic States, Inc. Small Group </vt:lpstr>
      <vt:lpstr>Optimum Choice, Inc. Individual </vt:lpstr>
      <vt:lpstr>Optimum Choice, Inc. Small Group </vt:lpstr>
      <vt:lpstr>Oscar Insurance Company Individual </vt:lpstr>
      <vt:lpstr>Sentara Health Insurance Company Individual </vt:lpstr>
      <vt:lpstr>Sentara Health Insurance Company Small Group </vt:lpstr>
      <vt:lpstr>Sentara Health Plans Individual </vt:lpstr>
      <vt:lpstr>Sentara Health Plans Small Group </vt:lpstr>
      <vt:lpstr>UnitedHealthcare of the Mid-Atlantic, Inc. Small Group </vt:lpstr>
      <vt:lpstr>UnitedHealthcare Plan of the River Valley, Inc. Small Group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Bureau of Insurance</dc:title>
  <dc:creator>Tiffany Lewis</dc:creator>
  <cp:lastModifiedBy>Julie Blauvelt</cp:lastModifiedBy>
  <cp:revision>81</cp:revision>
  <dcterms:created xsi:type="dcterms:W3CDTF">2024-06-13T12:52:34Z</dcterms:created>
  <dcterms:modified xsi:type="dcterms:W3CDTF">2024-08-22T17:06:54Z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0x010100FAC813ABE0D14C4EAE2D30163A74B02A</vt:lpwstr>
  </property>
  <property fmtid="{D5CDD505-2E9C-101B-9397-08002B2CF9AE}" pid="3" name="MSIP_Label_46978d1b-6ed2-4706-b37d-344011273722_Enabled">
    <vt:lpwstr>true</vt:lpwstr>
  </property>
  <property fmtid="{D5CDD505-2E9C-101B-9397-08002B2CF9AE}" pid="4" name="MSIP_Label_46978d1b-6ed2-4706-b37d-344011273722_SetDate">
    <vt:lpwstr>2024-08-19T20:42:08Z</vt:lpwstr>
  </property>
  <property fmtid="{D5CDD505-2E9C-101B-9397-08002B2CF9AE}" pid="5" name="MSIP_Label_46978d1b-6ed2-4706-b37d-344011273722_Method">
    <vt:lpwstr>Privileged</vt:lpwstr>
  </property>
  <property fmtid="{D5CDD505-2E9C-101B-9397-08002B2CF9AE}" pid="6" name="MSIP_Label_46978d1b-6ed2-4706-b37d-344011273722_Name">
    <vt:lpwstr>46978d1b-6ed2-4706-b37d-344011273722</vt:lpwstr>
  </property>
  <property fmtid="{D5CDD505-2E9C-101B-9397-08002B2CF9AE}" pid="7" name="MSIP_Label_46978d1b-6ed2-4706-b37d-344011273722_SiteId">
    <vt:lpwstr>1791a7f1-2629-474f-8283-d4da7899c3be</vt:lpwstr>
  </property>
  <property fmtid="{D5CDD505-2E9C-101B-9397-08002B2CF9AE}" pid="8" name="MSIP_Label_46978d1b-6ed2-4706-b37d-344011273722_ActionId">
    <vt:lpwstr>483cc51e-9e8e-4548-910a-d8dbed6f03a7</vt:lpwstr>
  </property>
  <property fmtid="{D5CDD505-2E9C-101B-9397-08002B2CF9AE}" pid="9" name="MSIP_Label_46978d1b-6ed2-4706-b37d-344011273722_ContentBits">
    <vt:lpwstr>0</vt:lpwstr>
  </property>
</Properties>
</file>