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4"/>
  </p:sldMasterIdLst>
  <p:notesMasterIdLst>
    <p:notesMasterId r:id="rId23"/>
  </p:notesMasterIdLst>
  <p:sldIdLst>
    <p:sldId id="281" r:id="rId5"/>
    <p:sldId id="282" r:id="rId6"/>
    <p:sldId id="293" r:id="rId7"/>
    <p:sldId id="263" r:id="rId8"/>
    <p:sldId id="283" r:id="rId9"/>
    <p:sldId id="265" r:id="rId10"/>
    <p:sldId id="284" r:id="rId11"/>
    <p:sldId id="285" r:id="rId12"/>
    <p:sldId id="276" r:id="rId13"/>
    <p:sldId id="286" r:id="rId14"/>
    <p:sldId id="287" r:id="rId15"/>
    <p:sldId id="296" r:id="rId16"/>
    <p:sldId id="295" r:id="rId17"/>
    <p:sldId id="290" r:id="rId18"/>
    <p:sldId id="294" r:id="rId19"/>
    <p:sldId id="291" r:id="rId20"/>
    <p:sldId id="292" r:id="rId21"/>
    <p:sldId id="26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05F30C-44F3-2C68-353F-620617927170}" name="Richard Cadwell" initials="RC" userId="S::Richard@NovaRest.com::1cc915d6-5126-4f76-b3ca-f153ecf0e78e" providerId="AD"/>
  <p188:author id="{9A38153D-ECCB-BEE2-432D-0AD76C0A0F98}" name="Julie Blauvelt" initials="JB" userId="S::JBLAUVELT@scc.virginia.gov::62758c94-82f3-47b9-9736-fd5f776a95c8" providerId="AD"/>
  <p188:author id="{55C15480-61DF-9813-69DC-82BB4FDBA0B8}" name="Amanda Rocha" initials="AR" userId="S::Amanda@NovaRest.com::d289321c-3f45-4d50-bbbe-0c59eb19b29c" providerId="AD"/>
  <p188:author id="{8BF9CBF9-CF95-C1B1-094B-986712D9CB87}" name="Donna Novak" initials="DN" userId="S::Donna@NovaRest.com::87d76b39-5b4c-4aff-9ddf-57a2b9183d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324DD8-7EEB-4C72-BA3D-1D15F6863C3B}" v="4" dt="2024-07-16T18:52:47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752" autoAdjust="0"/>
  </p:normalViewPr>
  <p:slideViewPr>
    <p:cSldViewPr snapToGrid="0">
      <p:cViewPr varScale="1">
        <p:scale>
          <a:sx n="94" d="100"/>
          <a:sy n="9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Virginia</a:t>
            </a:r>
            <a:r>
              <a:rPr lang="en-US" sz="2400" baseline="0"/>
              <a:t> population - EHB</a:t>
            </a:r>
            <a:endParaRPr lang="en-US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124-446C-83F2-042A5A0EF1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124-446C-83F2-042A5A0EF15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'TTL vs Ind &amp; Small'!$A$2:$A$3</c:f>
              <c:strCache>
                <c:ptCount val="2"/>
                <c:pt idx="0">
                  <c:v>VA population - all other</c:v>
                </c:pt>
                <c:pt idx="1">
                  <c:v>Individual &amp; Small Group ACA</c:v>
                </c:pt>
              </c:strCache>
            </c:strRef>
          </c:cat>
          <c:val>
            <c:numRef>
              <c:f>'TTL vs Ind &amp; Small'!$B$2:$B$3</c:f>
              <c:numCache>
                <c:formatCode>#,##0</c:formatCode>
                <c:ptCount val="2"/>
                <c:pt idx="0">
                  <c:v>8000000</c:v>
                </c:pt>
                <c:pt idx="1">
                  <c:v>684000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24-446C-83F2-042A5A0EF15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543323728264876"/>
          <c:y val="0.38537894636363934"/>
          <c:w val="0.25633322945971165"/>
          <c:h val="0.3093036123470109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9867A3-9951-43D4-A6BE-A110A2A0C3A0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DAB95FC-724C-45EC-8E48-6C9D789CBD43}">
      <dgm:prSet/>
      <dgm:spPr/>
      <dgm:t>
        <a:bodyPr/>
        <a:lstStyle/>
        <a:p>
          <a:r>
            <a:rPr lang="en-US"/>
            <a:t>Biomarker Testing</a:t>
          </a:r>
        </a:p>
      </dgm:t>
    </dgm:pt>
    <dgm:pt modelId="{D27CC5B1-1E47-4F89-8596-7FD5988B04F9}" type="parTrans" cxnId="{CB5981E6-945F-4A05-8736-EF7A351F93AF}">
      <dgm:prSet/>
      <dgm:spPr/>
      <dgm:t>
        <a:bodyPr/>
        <a:lstStyle/>
        <a:p>
          <a:endParaRPr lang="en-US"/>
        </a:p>
      </dgm:t>
    </dgm:pt>
    <dgm:pt modelId="{BE195FF4-CA8E-4589-B7C0-AF33EAB68F4F}" type="sibTrans" cxnId="{CB5981E6-945F-4A05-8736-EF7A351F93AF}">
      <dgm:prSet/>
      <dgm:spPr/>
      <dgm:t>
        <a:bodyPr/>
        <a:lstStyle/>
        <a:p>
          <a:endParaRPr lang="en-US"/>
        </a:p>
      </dgm:t>
    </dgm:pt>
    <dgm:pt modelId="{BD413AB3-0248-43E5-AA81-90D97EB61B66}">
      <dgm:prSet/>
      <dgm:spPr/>
      <dgm:t>
        <a:bodyPr/>
        <a:lstStyle/>
        <a:p>
          <a:r>
            <a:rPr lang="en-US" dirty="0"/>
            <a:t>Fertility Benefits – Diagnostic and Treatment </a:t>
          </a:r>
        </a:p>
      </dgm:t>
    </dgm:pt>
    <dgm:pt modelId="{39FBAD83-B6CB-4681-A08D-D1C8524D68EB}" type="parTrans" cxnId="{6514218F-6DC9-40A3-9975-C71801A9E9CB}">
      <dgm:prSet/>
      <dgm:spPr/>
      <dgm:t>
        <a:bodyPr/>
        <a:lstStyle/>
        <a:p>
          <a:endParaRPr lang="en-US"/>
        </a:p>
      </dgm:t>
    </dgm:pt>
    <dgm:pt modelId="{8817A52B-3E8E-4D8D-96E5-FE3BC54AA1CA}" type="sibTrans" cxnId="{6514218F-6DC9-40A3-9975-C71801A9E9CB}">
      <dgm:prSet/>
      <dgm:spPr/>
      <dgm:t>
        <a:bodyPr/>
        <a:lstStyle/>
        <a:p>
          <a:endParaRPr lang="en-US"/>
        </a:p>
      </dgm:t>
    </dgm:pt>
    <dgm:pt modelId="{1450BB23-7A5C-469B-80D6-3584C8BBB94A}">
      <dgm:prSet/>
      <dgm:spPr/>
      <dgm:t>
        <a:bodyPr/>
        <a:lstStyle/>
        <a:p>
          <a:r>
            <a:rPr lang="en-US"/>
            <a:t>Dental Benefits (for all or for cancer treatment)</a:t>
          </a:r>
        </a:p>
      </dgm:t>
    </dgm:pt>
    <dgm:pt modelId="{6D537DA4-6BD0-40B3-872D-A88226A94B30}" type="parTrans" cxnId="{E8D8EEE9-2E6B-4223-BA9D-33A4E7E16510}">
      <dgm:prSet/>
      <dgm:spPr/>
      <dgm:t>
        <a:bodyPr/>
        <a:lstStyle/>
        <a:p>
          <a:endParaRPr lang="en-US"/>
        </a:p>
      </dgm:t>
    </dgm:pt>
    <dgm:pt modelId="{4AE108F8-7204-4524-AAD9-80F4E2DC67B6}" type="sibTrans" cxnId="{E8D8EEE9-2E6B-4223-BA9D-33A4E7E16510}">
      <dgm:prSet/>
      <dgm:spPr/>
      <dgm:t>
        <a:bodyPr/>
        <a:lstStyle/>
        <a:p>
          <a:endParaRPr lang="en-US"/>
        </a:p>
      </dgm:t>
    </dgm:pt>
    <dgm:pt modelId="{473E55C6-86E1-428A-AAED-991E5593F66B}" type="pres">
      <dgm:prSet presAssocID="{B59867A3-9951-43D4-A6BE-A110A2A0C3A0}" presName="diagram" presStyleCnt="0">
        <dgm:presLayoutVars>
          <dgm:dir/>
          <dgm:resizeHandles val="exact"/>
        </dgm:presLayoutVars>
      </dgm:prSet>
      <dgm:spPr/>
    </dgm:pt>
    <dgm:pt modelId="{C1C68D87-EE1A-4F19-9C64-46821240B2F9}" type="pres">
      <dgm:prSet presAssocID="{1DAB95FC-724C-45EC-8E48-6C9D789CBD43}" presName="node" presStyleLbl="node1" presStyleIdx="0" presStyleCnt="3">
        <dgm:presLayoutVars>
          <dgm:bulletEnabled val="1"/>
        </dgm:presLayoutVars>
      </dgm:prSet>
      <dgm:spPr/>
    </dgm:pt>
    <dgm:pt modelId="{1343C292-B1A6-48AC-A472-A4FD74070F4C}" type="pres">
      <dgm:prSet presAssocID="{BE195FF4-CA8E-4589-B7C0-AF33EAB68F4F}" presName="sibTrans" presStyleCnt="0"/>
      <dgm:spPr/>
    </dgm:pt>
    <dgm:pt modelId="{4C5D7093-8881-437E-899C-CC1D195B7D6B}" type="pres">
      <dgm:prSet presAssocID="{BD413AB3-0248-43E5-AA81-90D97EB61B66}" presName="node" presStyleLbl="node1" presStyleIdx="1" presStyleCnt="3">
        <dgm:presLayoutVars>
          <dgm:bulletEnabled val="1"/>
        </dgm:presLayoutVars>
      </dgm:prSet>
      <dgm:spPr/>
    </dgm:pt>
    <dgm:pt modelId="{D4E27AEB-3C7B-4B6C-9837-B502893C35E3}" type="pres">
      <dgm:prSet presAssocID="{8817A52B-3E8E-4D8D-96E5-FE3BC54AA1CA}" presName="sibTrans" presStyleCnt="0"/>
      <dgm:spPr/>
    </dgm:pt>
    <dgm:pt modelId="{C26BD388-52F5-4EB5-B023-6A0EC4343C7D}" type="pres">
      <dgm:prSet presAssocID="{1450BB23-7A5C-469B-80D6-3584C8BBB94A}" presName="node" presStyleLbl="node1" presStyleIdx="2" presStyleCnt="3">
        <dgm:presLayoutVars>
          <dgm:bulletEnabled val="1"/>
        </dgm:presLayoutVars>
      </dgm:prSet>
      <dgm:spPr/>
    </dgm:pt>
  </dgm:ptLst>
  <dgm:cxnLst>
    <dgm:cxn modelId="{A403CB59-AB42-4C6B-A750-046A4A123451}" type="presOf" srcId="{BD413AB3-0248-43E5-AA81-90D97EB61B66}" destId="{4C5D7093-8881-437E-899C-CC1D195B7D6B}" srcOrd="0" destOrd="0" presId="urn:microsoft.com/office/officeart/2005/8/layout/default"/>
    <dgm:cxn modelId="{74A0997F-DA8F-4FE5-AE00-107E9ACFDD1B}" type="presOf" srcId="{1450BB23-7A5C-469B-80D6-3584C8BBB94A}" destId="{C26BD388-52F5-4EB5-B023-6A0EC4343C7D}" srcOrd="0" destOrd="0" presId="urn:microsoft.com/office/officeart/2005/8/layout/default"/>
    <dgm:cxn modelId="{E2093C81-1893-48F6-9225-F509233CF5D3}" type="presOf" srcId="{1DAB95FC-724C-45EC-8E48-6C9D789CBD43}" destId="{C1C68D87-EE1A-4F19-9C64-46821240B2F9}" srcOrd="0" destOrd="0" presId="urn:microsoft.com/office/officeart/2005/8/layout/default"/>
    <dgm:cxn modelId="{6514218F-6DC9-40A3-9975-C71801A9E9CB}" srcId="{B59867A3-9951-43D4-A6BE-A110A2A0C3A0}" destId="{BD413AB3-0248-43E5-AA81-90D97EB61B66}" srcOrd="1" destOrd="0" parTransId="{39FBAD83-B6CB-4681-A08D-D1C8524D68EB}" sibTransId="{8817A52B-3E8E-4D8D-96E5-FE3BC54AA1CA}"/>
    <dgm:cxn modelId="{EBE2B397-603B-410E-9345-67C1705FCA40}" type="presOf" srcId="{B59867A3-9951-43D4-A6BE-A110A2A0C3A0}" destId="{473E55C6-86E1-428A-AAED-991E5593F66B}" srcOrd="0" destOrd="0" presId="urn:microsoft.com/office/officeart/2005/8/layout/default"/>
    <dgm:cxn modelId="{CB5981E6-945F-4A05-8736-EF7A351F93AF}" srcId="{B59867A3-9951-43D4-A6BE-A110A2A0C3A0}" destId="{1DAB95FC-724C-45EC-8E48-6C9D789CBD43}" srcOrd="0" destOrd="0" parTransId="{D27CC5B1-1E47-4F89-8596-7FD5988B04F9}" sibTransId="{BE195FF4-CA8E-4589-B7C0-AF33EAB68F4F}"/>
    <dgm:cxn modelId="{E8D8EEE9-2E6B-4223-BA9D-33A4E7E16510}" srcId="{B59867A3-9951-43D4-A6BE-A110A2A0C3A0}" destId="{1450BB23-7A5C-469B-80D6-3584C8BBB94A}" srcOrd="2" destOrd="0" parTransId="{6D537DA4-6BD0-40B3-872D-A88226A94B30}" sibTransId="{4AE108F8-7204-4524-AAD9-80F4E2DC67B6}"/>
    <dgm:cxn modelId="{51C44759-9879-4A3C-A3A0-6E0395E405E2}" type="presParOf" srcId="{473E55C6-86E1-428A-AAED-991E5593F66B}" destId="{C1C68D87-EE1A-4F19-9C64-46821240B2F9}" srcOrd="0" destOrd="0" presId="urn:microsoft.com/office/officeart/2005/8/layout/default"/>
    <dgm:cxn modelId="{2B871B01-ADDE-4DD6-98E6-D53DA7AC3C5B}" type="presParOf" srcId="{473E55C6-86E1-428A-AAED-991E5593F66B}" destId="{1343C292-B1A6-48AC-A472-A4FD74070F4C}" srcOrd="1" destOrd="0" presId="urn:microsoft.com/office/officeart/2005/8/layout/default"/>
    <dgm:cxn modelId="{4E502A5E-6538-4F60-B91C-8BFF32577003}" type="presParOf" srcId="{473E55C6-86E1-428A-AAED-991E5593F66B}" destId="{4C5D7093-8881-437E-899C-CC1D195B7D6B}" srcOrd="2" destOrd="0" presId="urn:microsoft.com/office/officeart/2005/8/layout/default"/>
    <dgm:cxn modelId="{17CC7C93-00A8-4122-8C08-A7774B52B4CD}" type="presParOf" srcId="{473E55C6-86E1-428A-AAED-991E5593F66B}" destId="{D4E27AEB-3C7B-4B6C-9837-B502893C35E3}" srcOrd="3" destOrd="0" presId="urn:microsoft.com/office/officeart/2005/8/layout/default"/>
    <dgm:cxn modelId="{86001D6B-3B70-4DFB-A0C8-2D72C3D88EE2}" type="presParOf" srcId="{473E55C6-86E1-428A-AAED-991E5593F66B}" destId="{C26BD388-52F5-4EB5-B023-6A0EC4343C7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4D7E90-18A7-48A2-A57A-665F7FF6B96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ADA7BFA-D726-4A68-A6E6-686D414E34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Benefits with legislation already drafted and well-defined benefits</a:t>
          </a:r>
        </a:p>
      </dgm:t>
    </dgm:pt>
    <dgm:pt modelId="{7AC5334B-F9CA-4C14-A2F2-279501DE3320}" type="parTrans" cxnId="{6147D80D-FF08-4244-BE6D-BA7710652234}">
      <dgm:prSet/>
      <dgm:spPr/>
      <dgm:t>
        <a:bodyPr/>
        <a:lstStyle/>
        <a:p>
          <a:endParaRPr lang="en-US"/>
        </a:p>
      </dgm:t>
    </dgm:pt>
    <dgm:pt modelId="{5BAEC14C-682C-4EFE-A8C0-48FCE87C754F}" type="sibTrans" cxnId="{6147D80D-FF08-4244-BE6D-BA7710652234}">
      <dgm:prSet/>
      <dgm:spPr/>
      <dgm:t>
        <a:bodyPr/>
        <a:lstStyle/>
        <a:p>
          <a:endParaRPr lang="en-US"/>
        </a:p>
      </dgm:t>
    </dgm:pt>
    <dgm:pt modelId="{FA5DA3A5-0D8A-47AC-A68B-F92B443AC6A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Benefits with analysis done by other states</a:t>
          </a:r>
        </a:p>
      </dgm:t>
    </dgm:pt>
    <dgm:pt modelId="{16FECB34-239F-4D44-BB41-AF8F6EC63545}" type="parTrans" cxnId="{C6B10D43-9615-42C6-9A53-A4D24C378499}">
      <dgm:prSet/>
      <dgm:spPr/>
      <dgm:t>
        <a:bodyPr/>
        <a:lstStyle/>
        <a:p>
          <a:endParaRPr lang="en-US"/>
        </a:p>
      </dgm:t>
    </dgm:pt>
    <dgm:pt modelId="{FED8DAC4-CF17-41B6-B30B-D75614199B39}" type="sibTrans" cxnId="{C6B10D43-9615-42C6-9A53-A4D24C378499}">
      <dgm:prSet/>
      <dgm:spPr/>
      <dgm:t>
        <a:bodyPr/>
        <a:lstStyle/>
        <a:p>
          <a:endParaRPr lang="en-US"/>
        </a:p>
      </dgm:t>
    </dgm:pt>
    <dgm:pt modelId="{70EFE241-84CB-44D1-A59E-C171BDC77BB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Benefits with experts prepared to educate us on medical protocols</a:t>
          </a:r>
        </a:p>
      </dgm:t>
    </dgm:pt>
    <dgm:pt modelId="{AFC1CAAC-FEBC-47C3-A619-E4E8179B22F1}" type="parTrans" cxnId="{FA4C3772-17BF-4F17-9120-6040F57766B7}">
      <dgm:prSet/>
      <dgm:spPr/>
      <dgm:t>
        <a:bodyPr/>
        <a:lstStyle/>
        <a:p>
          <a:endParaRPr lang="en-US"/>
        </a:p>
      </dgm:t>
    </dgm:pt>
    <dgm:pt modelId="{7BCEA1C8-479A-40C5-9359-86ACF602C736}" type="sibTrans" cxnId="{FA4C3772-17BF-4F17-9120-6040F57766B7}">
      <dgm:prSet/>
      <dgm:spPr/>
      <dgm:t>
        <a:bodyPr/>
        <a:lstStyle/>
        <a:p>
          <a:endParaRPr lang="en-US"/>
        </a:p>
      </dgm:t>
    </dgm:pt>
    <dgm:pt modelId="{BB3AD1B1-994E-44B9-B6AD-8F9CB8EB0FBB}" type="pres">
      <dgm:prSet presAssocID="{AF4D7E90-18A7-48A2-A57A-665F7FF6B968}" presName="root" presStyleCnt="0">
        <dgm:presLayoutVars>
          <dgm:dir/>
          <dgm:resizeHandles val="exact"/>
        </dgm:presLayoutVars>
      </dgm:prSet>
      <dgm:spPr/>
    </dgm:pt>
    <dgm:pt modelId="{57B273A2-6E21-4202-A8EA-E448593BB8E2}" type="pres">
      <dgm:prSet presAssocID="{5ADA7BFA-D726-4A68-A6E6-686D414E341D}" presName="compNode" presStyleCnt="0"/>
      <dgm:spPr/>
    </dgm:pt>
    <dgm:pt modelId="{B2B40F52-2861-49DD-BE7E-F088D4F0580E}" type="pres">
      <dgm:prSet presAssocID="{5ADA7BFA-D726-4A68-A6E6-686D414E341D}" presName="bgRect" presStyleLbl="bgShp" presStyleIdx="0" presStyleCnt="3"/>
      <dgm:spPr/>
    </dgm:pt>
    <dgm:pt modelId="{ABD9D1B7-D96D-4F46-AB27-5649B566B2A0}" type="pres">
      <dgm:prSet presAssocID="{5ADA7BFA-D726-4A68-A6E6-686D414E341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5609DC7A-17B3-43E0-B1C7-8B8B07A70B04}" type="pres">
      <dgm:prSet presAssocID="{5ADA7BFA-D726-4A68-A6E6-686D414E341D}" presName="spaceRect" presStyleCnt="0"/>
      <dgm:spPr/>
    </dgm:pt>
    <dgm:pt modelId="{0F5CB80F-0987-4618-8B15-E87AAFF0AA14}" type="pres">
      <dgm:prSet presAssocID="{5ADA7BFA-D726-4A68-A6E6-686D414E341D}" presName="parTx" presStyleLbl="revTx" presStyleIdx="0" presStyleCnt="3">
        <dgm:presLayoutVars>
          <dgm:chMax val="0"/>
          <dgm:chPref val="0"/>
        </dgm:presLayoutVars>
      </dgm:prSet>
      <dgm:spPr/>
    </dgm:pt>
    <dgm:pt modelId="{58E433F1-873F-4CDE-8D34-8EB5F81879F8}" type="pres">
      <dgm:prSet presAssocID="{5BAEC14C-682C-4EFE-A8C0-48FCE87C754F}" presName="sibTrans" presStyleCnt="0"/>
      <dgm:spPr/>
    </dgm:pt>
    <dgm:pt modelId="{64A7F80D-9B0F-4B68-A54C-BFBEF34C7C3E}" type="pres">
      <dgm:prSet presAssocID="{FA5DA3A5-0D8A-47AC-A68B-F92B443AC6A7}" presName="compNode" presStyleCnt="0"/>
      <dgm:spPr/>
    </dgm:pt>
    <dgm:pt modelId="{F9121CC0-ABC4-4D80-BF8B-5902244BFE56}" type="pres">
      <dgm:prSet presAssocID="{FA5DA3A5-0D8A-47AC-A68B-F92B443AC6A7}" presName="bgRect" presStyleLbl="bgShp" presStyleIdx="1" presStyleCnt="3"/>
      <dgm:spPr/>
    </dgm:pt>
    <dgm:pt modelId="{2D4A5E07-6499-4FC3-A70D-9184F105A72C}" type="pres">
      <dgm:prSet presAssocID="{FA5DA3A5-0D8A-47AC-A68B-F92B443AC6A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EAB1A62-7678-4E24-B28F-554A9F512066}" type="pres">
      <dgm:prSet presAssocID="{FA5DA3A5-0D8A-47AC-A68B-F92B443AC6A7}" presName="spaceRect" presStyleCnt="0"/>
      <dgm:spPr/>
    </dgm:pt>
    <dgm:pt modelId="{A45CB5A9-A068-4225-90B7-D3A82049BC7C}" type="pres">
      <dgm:prSet presAssocID="{FA5DA3A5-0D8A-47AC-A68B-F92B443AC6A7}" presName="parTx" presStyleLbl="revTx" presStyleIdx="1" presStyleCnt="3">
        <dgm:presLayoutVars>
          <dgm:chMax val="0"/>
          <dgm:chPref val="0"/>
        </dgm:presLayoutVars>
      </dgm:prSet>
      <dgm:spPr/>
    </dgm:pt>
    <dgm:pt modelId="{05911918-559E-4034-A6D1-41899DAADE53}" type="pres">
      <dgm:prSet presAssocID="{FED8DAC4-CF17-41B6-B30B-D75614199B39}" presName="sibTrans" presStyleCnt="0"/>
      <dgm:spPr/>
    </dgm:pt>
    <dgm:pt modelId="{25629E7D-28CF-41A8-9760-C10D161F4246}" type="pres">
      <dgm:prSet presAssocID="{70EFE241-84CB-44D1-A59E-C171BDC77BBF}" presName="compNode" presStyleCnt="0"/>
      <dgm:spPr/>
    </dgm:pt>
    <dgm:pt modelId="{FF760590-0FC7-463B-96F9-0EF1496A2B59}" type="pres">
      <dgm:prSet presAssocID="{70EFE241-84CB-44D1-A59E-C171BDC77BBF}" presName="bgRect" presStyleLbl="bgShp" presStyleIdx="2" presStyleCnt="3"/>
      <dgm:spPr/>
    </dgm:pt>
    <dgm:pt modelId="{6DE0676E-E141-4D65-BFBE-6500C0120A15}" type="pres">
      <dgm:prSet presAssocID="{70EFE241-84CB-44D1-A59E-C171BDC77BB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8B60B802-E13B-4CF9-B608-1751B0192AB9}" type="pres">
      <dgm:prSet presAssocID="{70EFE241-84CB-44D1-A59E-C171BDC77BBF}" presName="spaceRect" presStyleCnt="0"/>
      <dgm:spPr/>
    </dgm:pt>
    <dgm:pt modelId="{4A2ABEB0-B70C-43FB-977A-7EE0B515B943}" type="pres">
      <dgm:prSet presAssocID="{70EFE241-84CB-44D1-A59E-C171BDC77BB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147D80D-FF08-4244-BE6D-BA7710652234}" srcId="{AF4D7E90-18A7-48A2-A57A-665F7FF6B968}" destId="{5ADA7BFA-D726-4A68-A6E6-686D414E341D}" srcOrd="0" destOrd="0" parTransId="{7AC5334B-F9CA-4C14-A2F2-279501DE3320}" sibTransId="{5BAEC14C-682C-4EFE-A8C0-48FCE87C754F}"/>
    <dgm:cxn modelId="{63E12F18-B5F7-47D6-AB8F-79F27C474FD4}" type="presOf" srcId="{70EFE241-84CB-44D1-A59E-C171BDC77BBF}" destId="{4A2ABEB0-B70C-43FB-977A-7EE0B515B943}" srcOrd="0" destOrd="0" presId="urn:microsoft.com/office/officeart/2018/2/layout/IconVerticalSolidList"/>
    <dgm:cxn modelId="{D1A7942F-8B30-4255-BB9F-98B17D93378E}" type="presOf" srcId="{AF4D7E90-18A7-48A2-A57A-665F7FF6B968}" destId="{BB3AD1B1-994E-44B9-B6AD-8F9CB8EB0FBB}" srcOrd="0" destOrd="0" presId="urn:microsoft.com/office/officeart/2018/2/layout/IconVerticalSolidList"/>
    <dgm:cxn modelId="{C6B10D43-9615-42C6-9A53-A4D24C378499}" srcId="{AF4D7E90-18A7-48A2-A57A-665F7FF6B968}" destId="{FA5DA3A5-0D8A-47AC-A68B-F92B443AC6A7}" srcOrd="1" destOrd="0" parTransId="{16FECB34-239F-4D44-BB41-AF8F6EC63545}" sibTransId="{FED8DAC4-CF17-41B6-B30B-D75614199B39}"/>
    <dgm:cxn modelId="{9F2E3664-0D9A-419B-A18A-6D783D58DC78}" type="presOf" srcId="{FA5DA3A5-0D8A-47AC-A68B-F92B443AC6A7}" destId="{A45CB5A9-A068-4225-90B7-D3A82049BC7C}" srcOrd="0" destOrd="0" presId="urn:microsoft.com/office/officeart/2018/2/layout/IconVerticalSolidList"/>
    <dgm:cxn modelId="{FA4C3772-17BF-4F17-9120-6040F57766B7}" srcId="{AF4D7E90-18A7-48A2-A57A-665F7FF6B968}" destId="{70EFE241-84CB-44D1-A59E-C171BDC77BBF}" srcOrd="2" destOrd="0" parTransId="{AFC1CAAC-FEBC-47C3-A619-E4E8179B22F1}" sibTransId="{7BCEA1C8-479A-40C5-9359-86ACF602C736}"/>
    <dgm:cxn modelId="{5D377FEA-0FB4-4A45-B9ED-D049E3AC76EF}" type="presOf" srcId="{5ADA7BFA-D726-4A68-A6E6-686D414E341D}" destId="{0F5CB80F-0987-4618-8B15-E87AAFF0AA14}" srcOrd="0" destOrd="0" presId="urn:microsoft.com/office/officeart/2018/2/layout/IconVerticalSolidList"/>
    <dgm:cxn modelId="{19AD00E9-BEFB-42F5-95EC-2E66BFA2236E}" type="presParOf" srcId="{BB3AD1B1-994E-44B9-B6AD-8F9CB8EB0FBB}" destId="{57B273A2-6E21-4202-A8EA-E448593BB8E2}" srcOrd="0" destOrd="0" presId="urn:microsoft.com/office/officeart/2018/2/layout/IconVerticalSolidList"/>
    <dgm:cxn modelId="{2791F435-5F35-48CE-B3C0-9717444EFD0B}" type="presParOf" srcId="{57B273A2-6E21-4202-A8EA-E448593BB8E2}" destId="{B2B40F52-2861-49DD-BE7E-F088D4F0580E}" srcOrd="0" destOrd="0" presId="urn:microsoft.com/office/officeart/2018/2/layout/IconVerticalSolidList"/>
    <dgm:cxn modelId="{33332E67-D49B-4E73-A9A9-E9C5AB519F63}" type="presParOf" srcId="{57B273A2-6E21-4202-A8EA-E448593BB8E2}" destId="{ABD9D1B7-D96D-4F46-AB27-5649B566B2A0}" srcOrd="1" destOrd="0" presId="urn:microsoft.com/office/officeart/2018/2/layout/IconVerticalSolidList"/>
    <dgm:cxn modelId="{6CE824D3-9074-4DCC-894B-B3154110CA1B}" type="presParOf" srcId="{57B273A2-6E21-4202-A8EA-E448593BB8E2}" destId="{5609DC7A-17B3-43E0-B1C7-8B8B07A70B04}" srcOrd="2" destOrd="0" presId="urn:microsoft.com/office/officeart/2018/2/layout/IconVerticalSolidList"/>
    <dgm:cxn modelId="{06A392CE-476C-4968-84C9-5464BB8A62D3}" type="presParOf" srcId="{57B273A2-6E21-4202-A8EA-E448593BB8E2}" destId="{0F5CB80F-0987-4618-8B15-E87AAFF0AA14}" srcOrd="3" destOrd="0" presId="urn:microsoft.com/office/officeart/2018/2/layout/IconVerticalSolidList"/>
    <dgm:cxn modelId="{C30C113A-6ED7-4B0D-9CC6-B78B0C472E5A}" type="presParOf" srcId="{BB3AD1B1-994E-44B9-B6AD-8F9CB8EB0FBB}" destId="{58E433F1-873F-4CDE-8D34-8EB5F81879F8}" srcOrd="1" destOrd="0" presId="urn:microsoft.com/office/officeart/2018/2/layout/IconVerticalSolidList"/>
    <dgm:cxn modelId="{B6EAC7CD-8E39-44DE-9470-7AED7C8E7E1B}" type="presParOf" srcId="{BB3AD1B1-994E-44B9-B6AD-8F9CB8EB0FBB}" destId="{64A7F80D-9B0F-4B68-A54C-BFBEF34C7C3E}" srcOrd="2" destOrd="0" presId="urn:microsoft.com/office/officeart/2018/2/layout/IconVerticalSolidList"/>
    <dgm:cxn modelId="{5279CB5C-2FB8-4332-8834-492454F0C26A}" type="presParOf" srcId="{64A7F80D-9B0F-4B68-A54C-BFBEF34C7C3E}" destId="{F9121CC0-ABC4-4D80-BF8B-5902244BFE56}" srcOrd="0" destOrd="0" presId="urn:microsoft.com/office/officeart/2018/2/layout/IconVerticalSolidList"/>
    <dgm:cxn modelId="{A4737444-1E65-4457-B465-BF987986B5BA}" type="presParOf" srcId="{64A7F80D-9B0F-4B68-A54C-BFBEF34C7C3E}" destId="{2D4A5E07-6499-4FC3-A70D-9184F105A72C}" srcOrd="1" destOrd="0" presId="urn:microsoft.com/office/officeart/2018/2/layout/IconVerticalSolidList"/>
    <dgm:cxn modelId="{F7A5362F-2346-4C04-B58D-AC9BDCFF8532}" type="presParOf" srcId="{64A7F80D-9B0F-4B68-A54C-BFBEF34C7C3E}" destId="{7EAB1A62-7678-4E24-B28F-554A9F512066}" srcOrd="2" destOrd="0" presId="urn:microsoft.com/office/officeart/2018/2/layout/IconVerticalSolidList"/>
    <dgm:cxn modelId="{FEB863F5-52DD-4EE8-A9F1-A746C599C47C}" type="presParOf" srcId="{64A7F80D-9B0F-4B68-A54C-BFBEF34C7C3E}" destId="{A45CB5A9-A068-4225-90B7-D3A82049BC7C}" srcOrd="3" destOrd="0" presId="urn:microsoft.com/office/officeart/2018/2/layout/IconVerticalSolidList"/>
    <dgm:cxn modelId="{CC0570CF-0B73-4047-AE83-82B944149DAD}" type="presParOf" srcId="{BB3AD1B1-994E-44B9-B6AD-8F9CB8EB0FBB}" destId="{05911918-559E-4034-A6D1-41899DAADE53}" srcOrd="3" destOrd="0" presId="urn:microsoft.com/office/officeart/2018/2/layout/IconVerticalSolidList"/>
    <dgm:cxn modelId="{6569D901-AD5A-43F9-8C7A-E30AFED967E5}" type="presParOf" srcId="{BB3AD1B1-994E-44B9-B6AD-8F9CB8EB0FBB}" destId="{25629E7D-28CF-41A8-9760-C10D161F4246}" srcOrd="4" destOrd="0" presId="urn:microsoft.com/office/officeart/2018/2/layout/IconVerticalSolidList"/>
    <dgm:cxn modelId="{D345BF79-7921-49E0-9DD0-E9F72C463205}" type="presParOf" srcId="{25629E7D-28CF-41A8-9760-C10D161F4246}" destId="{FF760590-0FC7-463B-96F9-0EF1496A2B59}" srcOrd="0" destOrd="0" presId="urn:microsoft.com/office/officeart/2018/2/layout/IconVerticalSolidList"/>
    <dgm:cxn modelId="{46726876-98B3-4CF5-AB3D-3A66432D3797}" type="presParOf" srcId="{25629E7D-28CF-41A8-9760-C10D161F4246}" destId="{6DE0676E-E141-4D65-BFBE-6500C0120A15}" srcOrd="1" destOrd="0" presId="urn:microsoft.com/office/officeart/2018/2/layout/IconVerticalSolidList"/>
    <dgm:cxn modelId="{34E671F0-7963-4125-AF7E-E721C5ADF7C2}" type="presParOf" srcId="{25629E7D-28CF-41A8-9760-C10D161F4246}" destId="{8B60B802-E13B-4CF9-B608-1751B0192AB9}" srcOrd="2" destOrd="0" presId="urn:microsoft.com/office/officeart/2018/2/layout/IconVerticalSolidList"/>
    <dgm:cxn modelId="{612C1843-42D1-4B3E-BD0B-489BA01F2C41}" type="presParOf" srcId="{25629E7D-28CF-41A8-9760-C10D161F4246}" destId="{4A2ABEB0-B70C-43FB-977A-7EE0B515B94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68D87-EE1A-4F19-9C64-46821240B2F9}">
      <dsp:nvSpPr>
        <dsp:cNvPr id="0" name=""/>
        <dsp:cNvSpPr/>
      </dsp:nvSpPr>
      <dsp:spPr>
        <a:xfrm>
          <a:off x="0" y="1068705"/>
          <a:ext cx="3143249" cy="18859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Biomarker Testing</a:t>
          </a:r>
        </a:p>
      </dsp:txBody>
      <dsp:txXfrm>
        <a:off x="0" y="1068705"/>
        <a:ext cx="3143249" cy="1885950"/>
      </dsp:txXfrm>
    </dsp:sp>
    <dsp:sp modelId="{4C5D7093-8881-437E-899C-CC1D195B7D6B}">
      <dsp:nvSpPr>
        <dsp:cNvPr id="0" name=""/>
        <dsp:cNvSpPr/>
      </dsp:nvSpPr>
      <dsp:spPr>
        <a:xfrm>
          <a:off x="3457575" y="1068705"/>
          <a:ext cx="3143249" cy="18859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Fertility Benefits – Diagnostic and Treatment </a:t>
          </a:r>
        </a:p>
      </dsp:txBody>
      <dsp:txXfrm>
        <a:off x="3457575" y="1068705"/>
        <a:ext cx="3143249" cy="1885950"/>
      </dsp:txXfrm>
    </dsp:sp>
    <dsp:sp modelId="{C26BD388-52F5-4EB5-B023-6A0EC4343C7D}">
      <dsp:nvSpPr>
        <dsp:cNvPr id="0" name=""/>
        <dsp:cNvSpPr/>
      </dsp:nvSpPr>
      <dsp:spPr>
        <a:xfrm>
          <a:off x="6915149" y="1068705"/>
          <a:ext cx="3143249" cy="18859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Dental Benefits (for all or for cancer treatment)</a:t>
          </a:r>
        </a:p>
      </dsp:txBody>
      <dsp:txXfrm>
        <a:off x="6915149" y="1068705"/>
        <a:ext cx="3143249" cy="1885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40F52-2861-49DD-BE7E-F088D4F0580E}">
      <dsp:nvSpPr>
        <dsp:cNvPr id="0" name=""/>
        <dsp:cNvSpPr/>
      </dsp:nvSpPr>
      <dsp:spPr>
        <a:xfrm>
          <a:off x="0" y="689"/>
          <a:ext cx="6797675" cy="16138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D9D1B7-D96D-4F46-AB27-5649B566B2A0}">
      <dsp:nvSpPr>
        <dsp:cNvPr id="0" name=""/>
        <dsp:cNvSpPr/>
      </dsp:nvSpPr>
      <dsp:spPr>
        <a:xfrm>
          <a:off x="488194" y="363809"/>
          <a:ext cx="887626" cy="887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CB80F-0987-4618-8B15-E87AAFF0AA14}">
      <dsp:nvSpPr>
        <dsp:cNvPr id="0" name=""/>
        <dsp:cNvSpPr/>
      </dsp:nvSpPr>
      <dsp:spPr>
        <a:xfrm>
          <a:off x="1864015" y="689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Benefits with legislation already drafted and well-defined benefits</a:t>
          </a:r>
        </a:p>
      </dsp:txBody>
      <dsp:txXfrm>
        <a:off x="1864015" y="689"/>
        <a:ext cx="4933659" cy="1613866"/>
      </dsp:txXfrm>
    </dsp:sp>
    <dsp:sp modelId="{F9121CC0-ABC4-4D80-BF8B-5902244BFE56}">
      <dsp:nvSpPr>
        <dsp:cNvPr id="0" name=""/>
        <dsp:cNvSpPr/>
      </dsp:nvSpPr>
      <dsp:spPr>
        <a:xfrm>
          <a:off x="0" y="2018022"/>
          <a:ext cx="6797675" cy="16138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A5E07-6499-4FC3-A70D-9184F105A72C}">
      <dsp:nvSpPr>
        <dsp:cNvPr id="0" name=""/>
        <dsp:cNvSpPr/>
      </dsp:nvSpPr>
      <dsp:spPr>
        <a:xfrm>
          <a:off x="488194" y="2381142"/>
          <a:ext cx="887626" cy="887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CB5A9-A068-4225-90B7-D3A82049BC7C}">
      <dsp:nvSpPr>
        <dsp:cNvPr id="0" name=""/>
        <dsp:cNvSpPr/>
      </dsp:nvSpPr>
      <dsp:spPr>
        <a:xfrm>
          <a:off x="1864015" y="2018022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Benefits with analysis done by other states</a:t>
          </a:r>
        </a:p>
      </dsp:txBody>
      <dsp:txXfrm>
        <a:off x="1864015" y="2018022"/>
        <a:ext cx="4933659" cy="1613866"/>
      </dsp:txXfrm>
    </dsp:sp>
    <dsp:sp modelId="{FF760590-0FC7-463B-96F9-0EF1496A2B59}">
      <dsp:nvSpPr>
        <dsp:cNvPr id="0" name=""/>
        <dsp:cNvSpPr/>
      </dsp:nvSpPr>
      <dsp:spPr>
        <a:xfrm>
          <a:off x="0" y="4035355"/>
          <a:ext cx="6797675" cy="16138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E0676E-E141-4D65-BFBE-6500C0120A15}">
      <dsp:nvSpPr>
        <dsp:cNvPr id="0" name=""/>
        <dsp:cNvSpPr/>
      </dsp:nvSpPr>
      <dsp:spPr>
        <a:xfrm>
          <a:off x="488194" y="4398475"/>
          <a:ext cx="887626" cy="887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ABEB0-B70C-43FB-977A-7EE0B515B943}">
      <dsp:nvSpPr>
        <dsp:cNvPr id="0" name=""/>
        <dsp:cNvSpPr/>
      </dsp:nvSpPr>
      <dsp:spPr>
        <a:xfrm>
          <a:off x="1864015" y="4035355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Benefits with experts prepared to educate us on medical protocols</a:t>
          </a:r>
        </a:p>
      </dsp:txBody>
      <dsp:txXfrm>
        <a:off x="1864015" y="4035355"/>
        <a:ext cx="4933659" cy="1613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18BB1-8FF8-407A-9C5A-CFC1085F6BE3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F4BDA-D83F-41E9-A138-FB1C2AD3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8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8% of the VA population represents approximately 684,000 individuals per URRT current enrollment for plan year 2025 filings. VA total population 8.684 million from us census bureau.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AF4BDA-D83F-41E9-A138-FB1C2AD378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07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AF4BDA-D83F-41E9-A138-FB1C2AD378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79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27B3-1E0A-4236-BF43-D359D5112865}" type="datetime1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72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25D-6E39-4008-8DD5-9DE435731477}" type="datetime1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2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BCD-2C58-48BF-BB36-C5334B896E86}" type="datetime1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2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32F-359E-4913-B39D-D15517248900}" type="datetime1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05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98E3-4B5B-4417-BB70-AFAB840E8262}" type="datetime1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49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96F5-FF51-4070-9E31-6777445AD8AD}" type="datetime1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8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FEAF6-7CAD-4188-A587-97776DF5C65D}" type="datetime1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6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2088-325B-47AC-A086-EAC13376102F}" type="datetime1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0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56BC-91EA-4827-9B17-416931280C39}" type="datetime1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0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8EA9D29-8B57-4368-A2BD-57C1095794CF}" type="datetime1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6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9E3DBC-25F7-44A6-B44C-C99750A27600}" type="datetime1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5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8BD59D-CF89-4F3B-8FA4-7BE70350C59B}" type="datetime1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2618E09-469C-418C-A6A8-B3596EF2270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SIPCMContentMarking" descr="{&quot;HashCode&quot;:1071427657,&quot;Placement&quot;:&quot;Footer&quot;,&quot;Top&quot;:519.343,&quot;Left&quot;:444.2841,&quot;SlideWidth&quot;:960,&quot;SlideHeight&quot;:540}">
            <a:extLst>
              <a:ext uri="{FF2B5EF4-FFF2-40B4-BE49-F238E27FC236}">
                <a16:creationId xmlns:a16="http://schemas.microsoft.com/office/drawing/2014/main" id="{16517C0C-0DF7-A7A6-8CAC-9DE44E985D26}"/>
              </a:ext>
            </a:extLst>
          </p:cNvPr>
          <p:cNvSpPr txBox="1"/>
          <p:nvPr userDrawn="1"/>
        </p:nvSpPr>
        <p:spPr>
          <a:xfrm>
            <a:off x="5642408" y="6595656"/>
            <a:ext cx="90718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302384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D1704C7C-249F-BB79-0208-3FDC6239C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40BE85-BA4F-128E-9191-FFB586664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n-US" dirty="0"/>
              <a:t>Virginia EHB Benchmark Plan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656451-76B7-3983-829A-BBAC74835F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Presentation by NovaRest, Inc.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BF2F6E1-D8C6-42AA-BFD0-84E0D6820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2A1B3A53-6A5B-4A38-96C5-5ED997782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AB40F15-FE8D-444C-91B8-ADAAEE75B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4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7FB8-A428-6E23-22C5-81E9F0E08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 Previously Considered in VA But Were Not Added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571BD-D2F8-FB06-1FBE-8D4CCA533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Donor Breast Milk – approximately $0.09 PMPM</a:t>
            </a:r>
          </a:p>
          <a:p>
            <a:endParaRPr lang="en-US" sz="2800" dirty="0"/>
          </a:p>
          <a:p>
            <a:r>
              <a:rPr lang="en-US" sz="2800" dirty="0"/>
              <a:t>Hearing Aids for all ages – approximately $0.70 PMPM</a:t>
            </a:r>
          </a:p>
        </p:txBody>
      </p:sp>
    </p:spTree>
    <p:extLst>
      <p:ext uri="{BB962C8B-B14F-4D97-AF65-F5344CB8AC3E}">
        <p14:creationId xmlns:p14="http://schemas.microsoft.com/office/powerpoint/2010/main" val="2754431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1A978AA-7672-42C4-B5ED-55539D564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938393-3C03-4A4C-9BEF-927DC2366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92A857-B226-45FB-955B-CBB2C1B53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3DFB04-05B1-279B-308E-06FAA1BE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173" y="1608667"/>
            <a:ext cx="2556390" cy="4491015"/>
          </a:xfrm>
        </p:spPr>
        <p:txBody>
          <a:bodyPr anchor="t">
            <a:normAutofit/>
          </a:bodyPr>
          <a:lstStyle/>
          <a:p>
            <a:pPr algn="r"/>
            <a:r>
              <a:rPr lang="en-US" sz="3200">
                <a:solidFill>
                  <a:srgbClr val="FFFFFF"/>
                </a:solidFill>
              </a:rPr>
              <a:t>Benefits Where Virginia is Currently Defraying 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996F8-14FC-5C46-FABC-BAF1144D4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29" y="1608667"/>
            <a:ext cx="6291241" cy="4491015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  <a:p>
            <a:r>
              <a:rPr lang="en-US">
                <a:solidFill>
                  <a:srgbClr val="FFFFFF"/>
                </a:solidFill>
              </a:rPr>
              <a:t>Hearing Aids for under age 18 – approximately $0.13 PMPM</a:t>
            </a:r>
          </a:p>
          <a:p>
            <a:pPr lvl="1"/>
            <a:r>
              <a:rPr lang="en-US" sz="2000">
                <a:solidFill>
                  <a:srgbClr val="FFFFFF"/>
                </a:solidFill>
              </a:rPr>
              <a:t>At 100% Actuarial Value</a:t>
            </a:r>
          </a:p>
          <a:p>
            <a:endParaRPr lang="en-US">
              <a:solidFill>
                <a:srgbClr val="FFFFFF"/>
              </a:solidFill>
            </a:endParaRPr>
          </a:p>
          <a:p>
            <a:r>
              <a:rPr lang="en-US">
                <a:solidFill>
                  <a:srgbClr val="FFFFFF"/>
                </a:solidFill>
              </a:rPr>
              <a:t>Note: Virginia is defraying this benefit at $0.10 PMPM.</a:t>
            </a:r>
          </a:p>
          <a:p>
            <a:pPr lvl="1"/>
            <a:r>
              <a:rPr lang="en-US" sz="2000">
                <a:solidFill>
                  <a:srgbClr val="FFFFFF"/>
                </a:solidFill>
              </a:rPr>
              <a:t>Defrayal is based on average expected cost to insurers, which is approximately 75% actuarial value.</a:t>
            </a:r>
          </a:p>
          <a:p>
            <a:pPr lvl="1"/>
            <a:r>
              <a:rPr lang="en-US" sz="2000">
                <a:solidFill>
                  <a:srgbClr val="FFFFFF"/>
                </a:solidFill>
              </a:rPr>
              <a:t>$0.10 / 75% = $0.13 PMPM</a:t>
            </a:r>
          </a:p>
        </p:txBody>
      </p:sp>
    </p:spTree>
    <p:extLst>
      <p:ext uri="{BB962C8B-B14F-4D97-AF65-F5344CB8AC3E}">
        <p14:creationId xmlns:p14="http://schemas.microsoft.com/office/powerpoint/2010/main" val="3896509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85A9A-1119-FEC0-4579-F2FF749EB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Virginia EHB Benchmark Plan Compared to EHBs in Surrounding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02E3A-F0F5-C64B-8462-8C41FBBEC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Covered by Majority of Surrounding States – but not Virginia:</a:t>
            </a:r>
          </a:p>
          <a:p>
            <a:pPr lvl="1"/>
            <a:r>
              <a:rPr lang="en-US" sz="2400" dirty="0"/>
              <a:t>Oral Surgery – Asymptomatic removal of boney impacted teeth (</a:t>
            </a:r>
            <a:r>
              <a:rPr lang="en-US" sz="2400" dirty="0" err="1"/>
              <a:t>ie</a:t>
            </a:r>
            <a:r>
              <a:rPr lang="en-US" sz="2400" dirty="0"/>
              <a:t> Wisdom Teeth) </a:t>
            </a:r>
          </a:p>
          <a:p>
            <a:pPr lvl="1"/>
            <a:r>
              <a:rPr lang="en-US" sz="2400" dirty="0"/>
              <a:t>Bariatric Surgery </a:t>
            </a:r>
          </a:p>
          <a:p>
            <a:pPr lvl="1"/>
            <a:r>
              <a:rPr lang="en-US" sz="2400" dirty="0"/>
              <a:t>Hearing Aids for under age 18 is mandated in Virginia, but is not an EHB</a:t>
            </a:r>
          </a:p>
          <a:p>
            <a:endParaRPr lang="en-US" sz="2400" dirty="0"/>
          </a:p>
          <a:p>
            <a:r>
              <a:rPr lang="en-US" sz="2800" dirty="0"/>
              <a:t>Not Covered by Majority of Surrounding States – but covered in Virginia:</a:t>
            </a:r>
          </a:p>
          <a:p>
            <a:pPr lvl="1"/>
            <a:r>
              <a:rPr lang="en-US" sz="2400" dirty="0"/>
              <a:t>Wig and scalp prosthetics for hair loss due to chemotherapy</a:t>
            </a:r>
          </a:p>
        </p:txBody>
      </p:sp>
    </p:spTree>
    <p:extLst>
      <p:ext uri="{BB962C8B-B14F-4D97-AF65-F5344CB8AC3E}">
        <p14:creationId xmlns:p14="http://schemas.microsoft.com/office/powerpoint/2010/main" val="2399590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A8CDB-9487-A224-5323-5C06FA85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EHBs Newly Selected by States Not Included in Virginia’s EHB Benchmark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C0E-62BB-BD3C-C5EC-D7C6D38E8F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Opioid Benefits to address the opioid epidemic (CO, IL, MI, ND, NM, OR)</a:t>
            </a:r>
          </a:p>
          <a:p>
            <a:r>
              <a:rPr lang="en-US" sz="2400" dirty="0"/>
              <a:t>Acupuncture (CO, OR)</a:t>
            </a:r>
          </a:p>
          <a:p>
            <a:r>
              <a:rPr lang="en-US" sz="2400" dirty="0"/>
              <a:t>Hearing </a:t>
            </a:r>
            <a:r>
              <a:rPr lang="en-US" sz="2400"/>
              <a:t>Aids for all ages (</a:t>
            </a:r>
            <a:r>
              <a:rPr lang="en-US" sz="2400" dirty="0"/>
              <a:t>ND, VT)</a:t>
            </a:r>
          </a:p>
          <a:p>
            <a:r>
              <a:rPr lang="en-US" sz="2400" dirty="0"/>
              <a:t>Weight Loss Programs (ND, NM)</a:t>
            </a:r>
          </a:p>
          <a:p>
            <a:r>
              <a:rPr lang="en-US" sz="2400" dirty="0"/>
              <a:t>Artery Calcification Testing (NM)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428A4-FF62-BEC5-05B0-BD70EDA026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Hepatitis C Drugs (NM)</a:t>
            </a:r>
          </a:p>
          <a:p>
            <a:r>
              <a:rPr lang="en-US" sz="2400" dirty="0"/>
              <a:t>Periodontal Disease Treatment for adults in combination with other disease (ND)</a:t>
            </a:r>
          </a:p>
          <a:p>
            <a:r>
              <a:rPr lang="en-US" sz="2400" dirty="0"/>
              <a:t>PET Scans for Prostate Cancer (ND)</a:t>
            </a:r>
          </a:p>
          <a:p>
            <a:r>
              <a:rPr lang="en-US" sz="2400" dirty="0"/>
              <a:t>GLP-1s (ND)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85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939A6-AA4A-EA6E-4C6B-4519522C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Mandated Benefits Being Considered in Other States Not in Virginia’s EHBs</a:t>
            </a:r>
          </a:p>
        </p:txBody>
      </p:sp>
      <p:graphicFrame>
        <p:nvGraphicFramePr>
          <p:cNvPr id="6" name="Content Placeholder 2" descr="Three rectangles each with a mandated benefit listed inside. From left to right, the first rectangle is labeled Biomarker Testing, the second is labeled Fertility Benefits - Diagnostic and Treatment, and the third is labeled Dental Benefits for all or for cancer treatment.">
            <a:extLst>
              <a:ext uri="{FF2B5EF4-FFF2-40B4-BE49-F238E27FC236}">
                <a16:creationId xmlns:a16="http://schemas.microsoft.com/office/drawing/2014/main" id="{46A18998-84D4-BA71-0A35-72B4CB9FE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405160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3575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B4EE85-A405-479E-9C83-3E48159BD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C1B87F-6563-4FF7-8C9D-5CB1DBDFF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04EC99D-1813-48E6-8154-EA70159A8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D00A65-AA0F-5968-7A7B-F50EBB7B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EHB Analysis and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32116-AE75-2A27-F361-2D019884E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051" y="5225240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65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56AA5-F74A-0906-D09D-96A92619B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What is Next?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A48DC-CF7A-28B3-7190-CC38C0828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We have limited resources, and cannot analyze all benefits</a:t>
            </a:r>
          </a:p>
          <a:p>
            <a:pPr lvl="0"/>
            <a:r>
              <a:rPr lang="en-US" sz="3200" dirty="0"/>
              <a:t>Benefits need to be specifically defined	</a:t>
            </a:r>
          </a:p>
          <a:p>
            <a:pPr lvl="1"/>
            <a:r>
              <a:rPr lang="en-US" sz="2800" dirty="0"/>
              <a:t>What is the service to be provided?</a:t>
            </a:r>
          </a:p>
          <a:p>
            <a:pPr lvl="1"/>
            <a:r>
              <a:rPr lang="en-US" sz="2800" dirty="0"/>
              <a:t>When?</a:t>
            </a:r>
          </a:p>
          <a:p>
            <a:pPr lvl="1"/>
            <a:r>
              <a:rPr lang="en-US" sz="2800" dirty="0"/>
              <a:t>To whom?</a:t>
            </a:r>
          </a:p>
          <a:p>
            <a:pPr lvl="1"/>
            <a:r>
              <a:rPr lang="en-US" sz="2800" dirty="0"/>
              <a:t>How many services?</a:t>
            </a:r>
          </a:p>
          <a:p>
            <a:pPr lvl="1"/>
            <a:r>
              <a:rPr lang="en-US" sz="2800" dirty="0"/>
              <a:t>Limitations?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948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C3C4A2A4-B9DE-446F-B517-6FC718EA9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007C7B-2656-49D8-BFD6-EC5AE3853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273FC-2BE0-5FE5-D834-F78F2A973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What Can Help Our Analysis?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A771F5-9C52-403D-B6C0-3E252B9D6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2" name="Content Placeholder 2" descr="Three rectangles each containing a graphic and text. From top to bottom, the first rectangle contains a scale graphic and the text Benefits with legislation already drafted and well-defined benefits. The second has a graphic of a check mark and the text Benefits with analysis done by other states. The third has a graphic of a stethoscope and the text Benefits with experts prepared to educate us on medical protocols.">
            <a:extLst>
              <a:ext uri="{FF2B5EF4-FFF2-40B4-BE49-F238E27FC236}">
                <a16:creationId xmlns:a16="http://schemas.microsoft.com/office/drawing/2014/main" id="{47F016D9-B16B-B4C8-C5D8-9EB25C756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096808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274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6E6FEC8-170C-492C-84E0-54394629D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E940A1-B9E0-4C5D-A55E-B19742379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1C8E47B-A563-4B44-A9B0-9316605C2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3D black question marks with one yellow question mark">
            <a:extLst>
              <a:ext uri="{FF2B5EF4-FFF2-40B4-BE49-F238E27FC236}">
                <a16:creationId xmlns:a16="http://schemas.microsoft.com/office/drawing/2014/main" id="{26A41B8F-1407-E9CF-00EE-2857F22306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28990" r="6122" b="1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30A8B7-09DE-4C67-A2DC-35A3F348F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Questions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854FA-AD8A-CB49-B015-065492ABF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051" y="4455621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C7D7D77-8DF2-444B-A0BB-15B065195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7A72AB3-7AC2-4380-8B64-AFC8AC684F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4896F5-ADC0-4F92-891D-8AD641242B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3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A53E7D-47C8-63D1-BEFE-31A81F862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rmAutofit/>
          </a:bodyPr>
          <a:lstStyle/>
          <a:p>
            <a:r>
              <a:rPr lang="en-US" dirty="0"/>
              <a:t>Table of Contents</a:t>
            </a:r>
          </a:p>
        </p:txBody>
      </p:sp>
      <p:pic>
        <p:nvPicPr>
          <p:cNvPr id="7" name="Picture 6" descr="Angled shot of pen on a graph">
            <a:extLst>
              <a:ext uri="{FF2B5EF4-FFF2-40B4-BE49-F238E27FC236}">
                <a16:creationId xmlns:a16="http://schemas.microsoft.com/office/drawing/2014/main" id="{E5144D27-3834-5EB4-9B25-D99DEDDEAC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56" r="46123" b="1"/>
          <a:stretch/>
        </p:blipFill>
        <p:spPr>
          <a:xfrm>
            <a:off x="20" y="-12128"/>
            <a:ext cx="4654276" cy="687012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EB3B5D-CF62-9635-4A86-26244E737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2198914"/>
            <a:ext cx="6368142" cy="367018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Background and limitations of updating EHB Benchmark Plan</a:t>
            </a:r>
          </a:p>
          <a:p>
            <a:endParaRPr lang="en-US" sz="2800" dirty="0"/>
          </a:p>
          <a:p>
            <a:r>
              <a:rPr lang="en-US" sz="2800" dirty="0"/>
              <a:t>Benefits considered previously in VA or other states</a:t>
            </a:r>
          </a:p>
          <a:p>
            <a:endParaRPr lang="en-US" sz="2800" dirty="0"/>
          </a:p>
          <a:p>
            <a:r>
              <a:rPr lang="en-US" sz="2800" dirty="0"/>
              <a:t>What information would be helpful for the EHB review process?</a:t>
            </a:r>
          </a:p>
        </p:txBody>
      </p:sp>
    </p:spTree>
    <p:extLst>
      <p:ext uri="{BB962C8B-B14F-4D97-AF65-F5344CB8AC3E}">
        <p14:creationId xmlns:p14="http://schemas.microsoft.com/office/powerpoint/2010/main" val="256401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B4EE85-A405-479E-9C83-3E48159BD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C1B87F-6563-4FF7-8C9D-5CB1DBDFF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04EC99D-1813-48E6-8154-EA70159A8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37DA45-93E1-FBCB-E801-3CF45F519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9CE15-2487-8F15-5F80-7EC1CABD3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051" y="5225240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31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E1A2DFE5-EF38-4E9F-B3CD-1386050B4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BA033E-8518-4168-86DA-E6A23DC1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en-US" dirty="0"/>
              <a:t>Virginia Population Subject to EHB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F543D92-E6B8-4627-9365-AC3067B80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A7B07AE-457A-42BF-A19C-34559DB555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FF35D9-5272-4E31-8324-21E089F2F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 descr="Pie chart demonstrating the breakdown of individuals in Virginia enrolled in health insurance that is subject to Essential Health Benefits. 8 percent of this population are enrolled in Individual and Small Group ACA plans. The remaining 92 percent are enrolled in other insurance subject to Essential Health Benefits requirements.">
            <a:extLst>
              <a:ext uri="{FF2B5EF4-FFF2-40B4-BE49-F238E27FC236}">
                <a16:creationId xmlns:a16="http://schemas.microsoft.com/office/drawing/2014/main" id="{D89A9A74-E0DD-4178-B8E0-1AD1D4A5D5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720674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955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3C4A2A4-B9DE-446F-B517-6FC718EA9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007C7B-2656-49D8-BFD6-EC5AE3853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722ADF-E14E-CDFC-A276-4B667A6B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EHB Benchmark </a:t>
            </a:r>
            <a:r>
              <a:rPr lang="en-US" sz="3600">
                <a:solidFill>
                  <a:srgbClr val="FFFFFF"/>
                </a:solidFill>
              </a:rPr>
              <a:t>Plan Benefit Limitations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A771F5-9C52-403D-B6C0-3E252B9D6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4A860-92E1-806A-6940-80B8FF9B0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7436" y="177282"/>
            <a:ext cx="7781731" cy="6587412"/>
          </a:xfrm>
        </p:spPr>
        <p:txBody>
          <a:bodyPr/>
          <a:lstStyle/>
          <a:p>
            <a:pPr lvl="0"/>
            <a:r>
              <a:rPr lang="en-US" sz="3600" dirty="0"/>
              <a:t>The following benefits cannot be an EHB: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Routine non-pediatric eye exam services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Long-term/custodial nursing home care benefits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Non-medically necessary orthodontia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Abortion</a:t>
            </a:r>
          </a:p>
          <a:p>
            <a:pPr lvl="0"/>
            <a:endParaRPr lang="en-US" sz="3600" dirty="0"/>
          </a:p>
          <a:p>
            <a:pPr lvl="0"/>
            <a:r>
              <a:rPr lang="en-US" sz="3600" dirty="0"/>
              <a:t>Routine non-pediatric dental services are now eligible to be included as an EHB after recent rulemaking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87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82564-8774-4C3A-9CB7-7ABE4FE41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EHB Benchmark Plan Limitations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81E2E-8C80-4A27-94E6-7BD70A1E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fontAlgn="base"/>
            <a:r>
              <a:rPr lang="en-US" sz="2800" dirty="0"/>
              <a:t>The value of potential EHB Benchmark Plan is restricted to be within a range of federally prescribed comparison plans. </a:t>
            </a:r>
          </a:p>
          <a:p>
            <a:pPr fontAlgn="base"/>
            <a:endParaRPr lang="en-US" sz="2800" dirty="0"/>
          </a:p>
          <a:p>
            <a:pPr fontAlgn="base"/>
            <a:r>
              <a:rPr lang="en-US" sz="2800" dirty="0"/>
              <a:t>If the value of the EHB Benchmark Plan exceeds the value of the most generous comparison plan, the state would defray any excess expected cost to qualified health plans (QHPs).</a:t>
            </a:r>
          </a:p>
          <a:p>
            <a:pPr fontAlgn="base"/>
            <a:endParaRPr lang="en-US" sz="2800" dirty="0"/>
          </a:p>
          <a:p>
            <a:pPr fontAlgn="base"/>
            <a:r>
              <a:rPr lang="en-US" sz="2800" dirty="0"/>
              <a:t>Additionally, benefits may not be discriminatory</a:t>
            </a: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endParaRPr lang="en-US" dirty="0">
              <a:effectLst/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677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0CF945-C77F-0F4D-A0A3-F315D8905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22562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EHB Benchmark Plan Cost Limitation in VA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B14B6-A8D3-304E-59E3-FD8EAEBA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019" y="643466"/>
            <a:ext cx="6895973" cy="522562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Previously the Federal Employee Health Benefits Plan (FEHBP) Blue Cross and Blue Shield Service Benefit Plan was estimated $3.41 PMPM more generous than the prior EHB Benchmark Plan.</a:t>
            </a:r>
          </a:p>
          <a:p>
            <a:pPr lvl="1"/>
            <a:r>
              <a:rPr lang="en-US" sz="2000" dirty="0"/>
              <a:t>Using 100% Actuarial Value – this is a CMS prescribed change from our prior presentation.</a:t>
            </a:r>
          </a:p>
          <a:p>
            <a:pPr lvl="1"/>
            <a:r>
              <a:rPr lang="en-US" sz="2000" dirty="0"/>
              <a:t>We added $0.37 PMPM to the EHB Benchmark Plan in the last change, so $3.41 - $0.37 = $3.04 PMPM maximum benefit for a new EHB plan</a:t>
            </a:r>
          </a:p>
          <a:p>
            <a:r>
              <a:rPr lang="en-US" sz="2400" dirty="0"/>
              <a:t>The maximum value available to add benefits to the VA EHB Benchmark Plan is at least </a:t>
            </a:r>
            <a:r>
              <a:rPr lang="en-US" sz="2400" b="1" dirty="0"/>
              <a:t>$3.04 PMPM</a:t>
            </a:r>
            <a:r>
              <a:rPr lang="en-US" sz="2400" dirty="0"/>
              <a:t>.*</a:t>
            </a:r>
          </a:p>
          <a:p>
            <a:r>
              <a:rPr lang="en-US" sz="1800" dirty="0"/>
              <a:t>* CMS recently clarified benefits that cannot be EHBs are not prohibited from the quantitative analysis. These were not considered in our prior analysis, so there may be additional value.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15B19B-E7BB-4060-B12F-3CDA8EF16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7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964592-D4F3-E47E-AF63-068CF3DDF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rmAutofit/>
          </a:bodyPr>
          <a:lstStyle/>
          <a:p>
            <a:r>
              <a:rPr lang="en-US" dirty="0"/>
              <a:t>EHB Benchmark Plan Impact of Adding Benefits</a:t>
            </a:r>
          </a:p>
        </p:txBody>
      </p:sp>
      <p:pic>
        <p:nvPicPr>
          <p:cNvPr id="5" name="Picture 4" descr="Stethoscope">
            <a:extLst>
              <a:ext uri="{FF2B5EF4-FFF2-40B4-BE49-F238E27FC236}">
                <a16:creationId xmlns:a16="http://schemas.microsoft.com/office/drawing/2014/main" id="{E1EB2883-D911-742F-E639-C2C84AB3E5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153" r="24627" b="1"/>
          <a:stretch/>
        </p:blipFill>
        <p:spPr>
          <a:xfrm>
            <a:off x="20" y="-12128"/>
            <a:ext cx="4654276" cy="687012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2422E-EF70-61FF-3E2A-923363222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2198914"/>
            <a:ext cx="6368142" cy="367018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Each additional benefit will likely increase premiums</a:t>
            </a:r>
          </a:p>
          <a:p>
            <a:pPr lvl="1"/>
            <a:r>
              <a:rPr lang="en-US" sz="2000" dirty="0"/>
              <a:t>Issuers would determine premium requirements, which may be different than our estimate that will be in the proposal to CMS</a:t>
            </a:r>
          </a:p>
          <a:p>
            <a:r>
              <a:rPr lang="en-US" sz="2400" dirty="0"/>
              <a:t>No requirement to add benefits</a:t>
            </a:r>
          </a:p>
          <a:p>
            <a:r>
              <a:rPr lang="en-US" sz="2400" dirty="0"/>
              <a:t>No requirement to add $3.04 PMPM all at once rather than to save some amount for future changes</a:t>
            </a:r>
          </a:p>
          <a:p>
            <a:r>
              <a:rPr lang="en-US" sz="2400" dirty="0"/>
              <a:t>Not prohibited from removing benefits from EHB status to make room for additional benefits, but it is politically difficult to drop benefits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44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B4EE85-A405-479E-9C83-3E48159BD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C1B87F-6563-4FF7-8C9D-5CB1DBDFF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04EC99D-1813-48E6-8154-EA70159A8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30A8B7-09DE-4C67-A2DC-35A3F348F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Benefits to Consider?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F868F-5776-B155-F5F9-DA2EB0195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051" y="5225240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7195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8DFE593B7E54EB1375D658711472F" ma:contentTypeVersion="8" ma:contentTypeDescription="Create a new document." ma:contentTypeScope="" ma:versionID="b2be42ad3d9095e70dc0d5d92accff3a">
  <xsd:schema xmlns:xsd="http://www.w3.org/2001/XMLSchema" xmlns:xs="http://www.w3.org/2001/XMLSchema" xmlns:p="http://schemas.microsoft.com/office/2006/metadata/properties" xmlns:ns2="18b5b665-f5b8-4eee-95dd-32333689cad6" xmlns:ns3="6567a2a4-5f8c-4388-842d-241d6e9dbbd1" targetNamespace="http://schemas.microsoft.com/office/2006/metadata/properties" ma:root="true" ma:fieldsID="c02ab6ba369afcfc260d13db21bdedea" ns2:_="" ns3:_="">
    <xsd:import namespace="18b5b665-f5b8-4eee-95dd-32333689cad6"/>
    <xsd:import namespace="6567a2a4-5f8c-4388-842d-241d6e9dbb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5b665-f5b8-4eee-95dd-32333689ca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67a2a4-5f8c-4388-842d-241d6e9dbbd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567a2a4-5f8c-4388-842d-241d6e9dbbd1">
      <UserInfo>
        <DisplayName>Amanda Rocha</DisplayName>
        <AccountId>593</AccountId>
        <AccountType/>
      </UserInfo>
      <UserInfo>
        <DisplayName>Donna Novak</DisplayName>
        <AccountId>15</AccountId>
        <AccountType/>
      </UserInfo>
      <UserInfo>
        <DisplayName>Richard Cadwell</DisplayName>
        <AccountId>14</AccountId>
        <AccountType/>
      </UserInfo>
      <UserInfo>
        <DisplayName>Katie Bell</DisplayName>
        <AccountId>2445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6A3FC2-DF3A-4F7A-881B-9CC608E8E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b5b665-f5b8-4eee-95dd-32333689cad6"/>
    <ds:schemaRef ds:uri="6567a2a4-5f8c-4388-842d-241d6e9dbb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69CF4C-6596-449E-9A53-4CFCBD84152B}">
  <ds:schemaRefs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6567a2a4-5f8c-4388-842d-241d6e9dbbd1"/>
    <ds:schemaRef ds:uri="18b5b665-f5b8-4eee-95dd-32333689cad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177A72A-9166-4CDC-91C8-9E7B6F6A6D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4793</TotalTime>
  <Words>783</Words>
  <Application>Microsoft Office PowerPoint</Application>
  <PresentationFormat>Widescreen</PresentationFormat>
  <Paragraphs>92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Calibri Light</vt:lpstr>
      <vt:lpstr>Courier New</vt:lpstr>
      <vt:lpstr>Symbol</vt:lpstr>
      <vt:lpstr>Times New Roman</vt:lpstr>
      <vt:lpstr>Retrospect</vt:lpstr>
      <vt:lpstr>Virginia EHB Benchmark Plan Considerations</vt:lpstr>
      <vt:lpstr>Table of Contents</vt:lpstr>
      <vt:lpstr>Background</vt:lpstr>
      <vt:lpstr>Virginia Population Subject to EHB</vt:lpstr>
      <vt:lpstr>EHB Benchmark Plan Benefit Limitations</vt:lpstr>
      <vt:lpstr>EHB Benchmark Plan Limitations</vt:lpstr>
      <vt:lpstr>EHB Benchmark Plan Cost Limitation in VA</vt:lpstr>
      <vt:lpstr>EHB Benchmark Plan Impact of Adding Benefits</vt:lpstr>
      <vt:lpstr>What Benefits to Consider?</vt:lpstr>
      <vt:lpstr>Benefits Previously Considered in VA But Were Not Added</vt:lpstr>
      <vt:lpstr>Benefits Where Virginia is Currently Defraying Cost</vt:lpstr>
      <vt:lpstr>Virginia EHB Benchmark Plan Compared to EHBs in Surrounding States</vt:lpstr>
      <vt:lpstr>EHBs Newly Selected by States Not Included in Virginia’s EHB Benchmark Plan</vt:lpstr>
      <vt:lpstr>Mandated Benefits Being Considered in Other States Not in Virginia’s EHBs</vt:lpstr>
      <vt:lpstr>EHB Analysis and Process</vt:lpstr>
      <vt:lpstr>What is Next?</vt:lpstr>
      <vt:lpstr>What Can Help Our Analysis?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and Evaluation of Potential Changes to the Virginia Essential Health Benefits Benchmark Plan</dc:title>
  <dc:creator>Julie Blauvelt</dc:creator>
  <cp:lastModifiedBy>Andrea Leeman</cp:lastModifiedBy>
  <cp:revision>25</cp:revision>
  <dcterms:created xsi:type="dcterms:W3CDTF">2022-11-04T13:10:41Z</dcterms:created>
  <dcterms:modified xsi:type="dcterms:W3CDTF">2024-07-16T20:35:53Z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0x010100B948DFE593B7E54EB1375D658711472F</vt:lpwstr>
  </property>
  <property fmtid="{D5CDD505-2E9C-101B-9397-08002B2CF9AE}" pid="3" name="MSIP_Label_8e953dd5-1b53-4742-b186-f2a38279ffcd_Enabled">
    <vt:lpwstr>true</vt:lpwstr>
  </property>
  <property fmtid="{D5CDD505-2E9C-101B-9397-08002B2CF9AE}" pid="4" name="MSIP_Label_8e953dd5-1b53-4742-b186-f2a38279ffcd_SetDate">
    <vt:lpwstr>2024-07-16T20:30:55Z</vt:lpwstr>
  </property>
  <property fmtid="{D5CDD505-2E9C-101B-9397-08002B2CF9AE}" pid="5" name="MSIP_Label_8e953dd5-1b53-4742-b186-f2a38279ffcd_Method">
    <vt:lpwstr>Standard</vt:lpwstr>
  </property>
  <property fmtid="{D5CDD505-2E9C-101B-9397-08002B2CF9AE}" pid="6" name="MSIP_Label_8e953dd5-1b53-4742-b186-f2a38279ffcd_Name">
    <vt:lpwstr>8e953dd5-1b53-4742-b186-f2a38279ffcd</vt:lpwstr>
  </property>
  <property fmtid="{D5CDD505-2E9C-101B-9397-08002B2CF9AE}" pid="7" name="MSIP_Label_8e953dd5-1b53-4742-b186-f2a38279ffcd_SiteId">
    <vt:lpwstr>1791a7f1-2629-474f-8283-d4da7899c3be</vt:lpwstr>
  </property>
  <property fmtid="{D5CDD505-2E9C-101B-9397-08002B2CF9AE}" pid="8" name="MSIP_Label_8e953dd5-1b53-4742-b186-f2a38279ffcd_ActionId">
    <vt:lpwstr>dd33dcec-d51d-41fb-a31b-90b23eac392e</vt:lpwstr>
  </property>
  <property fmtid="{D5CDD505-2E9C-101B-9397-08002B2CF9AE}" pid="9" name="MSIP_Label_8e953dd5-1b53-4742-b186-f2a38279ffcd_ContentBits">
    <vt:lpwstr>2</vt:lpwstr>
  </property>
</Properties>
</file>